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style2.xml" ContentType="application/vnd.ms-office.chartstyle+xml"/>
  <Override PartName="/ppt/theme/themeOverride1.xml" ContentType="application/vnd.openxmlformats-officedocument.themeOverride+xml"/>
  <Override PartName="/ppt/charts/colors2.xml" ContentType="application/vnd.ms-office.chartcolorstyle+xml"/>
  <Override PartName="/ppt/theme/themeOverride2.xml" ContentType="application/vnd.openxmlformats-officedocument.themeOverride+xml"/>
  <Override PartName="/ppt/notesMasters/notesMaster1.xml" ContentType="application/vnd.openxmlformats-officedocument.presentationml.notesMaster+xml"/>
  <Override PartName="/ppt/charts/chart2.xml" ContentType="application/vnd.openxmlformats-officedocument.drawingml.chart+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handoutMasterIdLst>
    <p:handoutMasterId r:id="rId61"/>
  </p:handoutMasterIdLst>
  <p:sldIdLst>
    <p:sldId id="373" r:id="rId2"/>
    <p:sldId id="704" r:id="rId3"/>
    <p:sldId id="708" r:id="rId4"/>
    <p:sldId id="595" r:id="rId5"/>
    <p:sldId id="709" r:id="rId6"/>
    <p:sldId id="515" r:id="rId7"/>
    <p:sldId id="763" r:id="rId8"/>
    <p:sldId id="1183" r:id="rId9"/>
    <p:sldId id="713" r:id="rId10"/>
    <p:sldId id="714" r:id="rId11"/>
    <p:sldId id="715" r:id="rId12"/>
    <p:sldId id="716" r:id="rId13"/>
    <p:sldId id="717" r:id="rId14"/>
    <p:sldId id="534" r:id="rId15"/>
    <p:sldId id="669" r:id="rId16"/>
    <p:sldId id="727" r:id="rId17"/>
    <p:sldId id="728" r:id="rId18"/>
    <p:sldId id="467" r:id="rId19"/>
    <p:sldId id="477" r:id="rId20"/>
    <p:sldId id="706" r:id="rId21"/>
    <p:sldId id="670" r:id="rId22"/>
    <p:sldId id="671" r:id="rId23"/>
    <p:sldId id="1176" r:id="rId24"/>
    <p:sldId id="1177" r:id="rId25"/>
    <p:sldId id="300" r:id="rId26"/>
    <p:sldId id="698" r:id="rId27"/>
    <p:sldId id="1157" r:id="rId28"/>
    <p:sldId id="1178" r:id="rId29"/>
    <p:sldId id="1179" r:id="rId30"/>
    <p:sldId id="1182" r:id="rId31"/>
    <p:sldId id="699" r:id="rId32"/>
    <p:sldId id="1376" r:id="rId33"/>
    <p:sldId id="694" r:id="rId34"/>
    <p:sldId id="735" r:id="rId35"/>
    <p:sldId id="733" r:id="rId36"/>
    <p:sldId id="731" r:id="rId37"/>
    <p:sldId id="703" r:id="rId38"/>
    <p:sldId id="1180" r:id="rId39"/>
    <p:sldId id="760" r:id="rId40"/>
    <p:sldId id="1181" r:id="rId41"/>
    <p:sldId id="700" r:id="rId42"/>
    <p:sldId id="319" r:id="rId43"/>
    <p:sldId id="326" r:id="rId44"/>
    <p:sldId id="327" r:id="rId45"/>
    <p:sldId id="328" r:id="rId46"/>
    <p:sldId id="1374" r:id="rId47"/>
    <p:sldId id="331" r:id="rId48"/>
    <p:sldId id="321" r:id="rId49"/>
    <p:sldId id="316" r:id="rId50"/>
    <p:sldId id="324" r:id="rId51"/>
    <p:sldId id="325" r:id="rId52"/>
    <p:sldId id="701" r:id="rId53"/>
    <p:sldId id="676" r:id="rId54"/>
    <p:sldId id="459" r:id="rId55"/>
    <p:sldId id="460" r:id="rId56"/>
    <p:sldId id="1375" r:id="rId57"/>
    <p:sldId id="1184" r:id="rId58"/>
    <p:sldId id="692" r:id="rId59"/>
  </p:sldIdLst>
  <p:sldSz cx="14630400" cy="8229600"/>
  <p:notesSz cx="9601200" cy="73152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Choose One)" id="{59AD06ED-E56A-7F48-94D4-D31839A6DBFE}">
          <p14:sldIdLst>
            <p14:sldId id="373"/>
            <p14:sldId id="704"/>
            <p14:sldId id="708"/>
            <p14:sldId id="595"/>
            <p14:sldId id="709"/>
            <p14:sldId id="515"/>
            <p14:sldId id="763"/>
            <p14:sldId id="1183"/>
            <p14:sldId id="713"/>
            <p14:sldId id="714"/>
            <p14:sldId id="715"/>
            <p14:sldId id="716"/>
            <p14:sldId id="717"/>
            <p14:sldId id="534"/>
            <p14:sldId id="669"/>
            <p14:sldId id="727"/>
            <p14:sldId id="728"/>
            <p14:sldId id="467"/>
            <p14:sldId id="477"/>
            <p14:sldId id="706"/>
            <p14:sldId id="670"/>
            <p14:sldId id="671"/>
            <p14:sldId id="1176"/>
            <p14:sldId id="1177"/>
            <p14:sldId id="300"/>
            <p14:sldId id="698"/>
            <p14:sldId id="1157"/>
            <p14:sldId id="1178"/>
            <p14:sldId id="1179"/>
            <p14:sldId id="1182"/>
            <p14:sldId id="699"/>
            <p14:sldId id="1376"/>
            <p14:sldId id="694"/>
            <p14:sldId id="735"/>
            <p14:sldId id="733"/>
            <p14:sldId id="731"/>
            <p14:sldId id="703"/>
            <p14:sldId id="1180"/>
            <p14:sldId id="760"/>
            <p14:sldId id="1181"/>
            <p14:sldId id="700"/>
            <p14:sldId id="319"/>
            <p14:sldId id="326"/>
            <p14:sldId id="327"/>
            <p14:sldId id="328"/>
            <p14:sldId id="1374"/>
            <p14:sldId id="331"/>
            <p14:sldId id="321"/>
            <p14:sldId id="316"/>
            <p14:sldId id="324"/>
            <p14:sldId id="325"/>
            <p14:sldId id="701"/>
            <p14:sldId id="676"/>
            <p14:sldId id="459"/>
            <p14:sldId id="460"/>
            <p14:sldId id="1375"/>
            <p14:sldId id="1184"/>
            <p14:sldId id="692"/>
          </p14:sldIdLst>
        </p14:section>
        <p14:section name="Global Template" id="{942BE964-9DE3-8340-A047-4B46F7541BB4}">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00FF"/>
    <a:srgbClr val="9900CC"/>
    <a:srgbClr val="CC9900"/>
    <a:srgbClr val="0066FF"/>
    <a:srgbClr val="996600"/>
    <a:srgbClr val="F6921E"/>
    <a:srgbClr val="67AE3E"/>
    <a:srgbClr val="FFFF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5398" autoAdjust="0"/>
    <p:restoredTop sz="94680" autoAdjust="0"/>
  </p:normalViewPr>
  <p:slideViewPr>
    <p:cSldViewPr snapToGrid="0" snapToObjects="1">
      <p:cViewPr varScale="1">
        <p:scale>
          <a:sx n="53" d="100"/>
          <a:sy n="53" d="100"/>
        </p:scale>
        <p:origin x="1232" y="36"/>
      </p:cViewPr>
      <p:guideLst>
        <p:guide orient="horz" pos="2592"/>
        <p:guide pos="4608"/>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288</a:t>
            </a:r>
            <a:r>
              <a:rPr lang="en-US" sz="2000" baseline="0"/>
              <a:t> fiber backbone, 700 miles, 18000' lengths</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'Ribbon vs LT '!$H$13</c:f>
              <c:strCache>
                <c:ptCount val="1"/>
                <c:pt idx="0">
                  <c:v>Cable</c:v>
                </c:pt>
              </c:strCache>
            </c:strRef>
          </c:tx>
          <c:spPr>
            <a:solidFill>
              <a:schemeClr val="accent1"/>
            </a:solidFill>
            <a:ln>
              <a:noFill/>
            </a:ln>
            <a:effectLst/>
          </c:spPr>
          <c:invertIfNegative val="0"/>
          <c:cat>
            <c:strRef>
              <c:f>'Ribbon vs LT '!$I$12:$J$12</c:f>
              <c:strCache>
                <c:ptCount val="2"/>
                <c:pt idx="0">
                  <c:v>Loose tube</c:v>
                </c:pt>
                <c:pt idx="1">
                  <c:v>Ribbon</c:v>
                </c:pt>
              </c:strCache>
            </c:strRef>
          </c:cat>
          <c:val>
            <c:numRef>
              <c:f>'Ribbon vs LT '!$I$13:$J$13</c:f>
              <c:numCache>
                <c:formatCode>"$"#,##0.00</c:formatCode>
                <c:ptCount val="2"/>
                <c:pt idx="0">
                  <c:v>1108800</c:v>
                </c:pt>
                <c:pt idx="1">
                  <c:v>1170400</c:v>
                </c:pt>
              </c:numCache>
            </c:numRef>
          </c:val>
          <c:extLst>
            <c:ext xmlns:c16="http://schemas.microsoft.com/office/drawing/2014/chart" uri="{C3380CC4-5D6E-409C-BE32-E72D297353CC}">
              <c16:uniqueId val="{00000000-AE43-4D16-921D-76940F91EFEB}"/>
            </c:ext>
          </c:extLst>
        </c:ser>
        <c:ser>
          <c:idx val="1"/>
          <c:order val="1"/>
          <c:tx>
            <c:strRef>
              <c:f>'Ribbon vs LT '!$H$14</c:f>
              <c:strCache>
                <c:ptCount val="1"/>
                <c:pt idx="0">
                  <c:v>Splicing</c:v>
                </c:pt>
              </c:strCache>
            </c:strRef>
          </c:tx>
          <c:spPr>
            <a:solidFill>
              <a:schemeClr val="accent2"/>
            </a:solidFill>
            <a:ln>
              <a:noFill/>
            </a:ln>
            <a:effectLst/>
          </c:spPr>
          <c:invertIfNegative val="0"/>
          <c:cat>
            <c:strRef>
              <c:f>'Ribbon vs LT '!$I$12:$J$12</c:f>
              <c:strCache>
                <c:ptCount val="2"/>
                <c:pt idx="0">
                  <c:v>Loose tube</c:v>
                </c:pt>
                <c:pt idx="1">
                  <c:v>Ribbon</c:v>
                </c:pt>
              </c:strCache>
            </c:strRef>
          </c:cat>
          <c:val>
            <c:numRef>
              <c:f>'Ribbon vs LT '!$I$14:$J$14</c:f>
              <c:numCache>
                <c:formatCode>"$"#,##0.00</c:formatCode>
                <c:ptCount val="2"/>
                <c:pt idx="0">
                  <c:v>280800</c:v>
                </c:pt>
                <c:pt idx="1">
                  <c:v>93600</c:v>
                </c:pt>
              </c:numCache>
            </c:numRef>
          </c:val>
          <c:extLst>
            <c:ext xmlns:c16="http://schemas.microsoft.com/office/drawing/2014/chart" uri="{C3380CC4-5D6E-409C-BE32-E72D297353CC}">
              <c16:uniqueId val="{00000001-AE43-4D16-921D-76940F91EFEB}"/>
            </c:ext>
          </c:extLst>
        </c:ser>
        <c:dLbls>
          <c:showLegendKey val="0"/>
          <c:showVal val="0"/>
          <c:showCatName val="0"/>
          <c:showSerName val="0"/>
          <c:showPercent val="0"/>
          <c:showBubbleSize val="0"/>
        </c:dLbls>
        <c:gapWidth val="150"/>
        <c:overlap val="100"/>
        <c:axId val="445681808"/>
        <c:axId val="445683120"/>
      </c:barChart>
      <c:catAx>
        <c:axId val="44568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683120"/>
        <c:crosses val="autoZero"/>
        <c:auto val="1"/>
        <c:lblAlgn val="ctr"/>
        <c:lblOffset val="100"/>
        <c:noMultiLvlLbl val="0"/>
      </c:catAx>
      <c:valAx>
        <c:axId val="4456831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681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Prep</a:t>
            </a:r>
            <a:r>
              <a:rPr lang="en-US" sz="1600" baseline="0"/>
              <a:t> and splice time for 288 fibers</a:t>
            </a:r>
            <a:endParaRPr lang="en-US"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'Ribbon vs LT  (2)'!$A$22</c:f>
              <c:strCache>
                <c:ptCount val="1"/>
                <c:pt idx="0">
                  <c:v>Prep time</c:v>
                </c:pt>
              </c:strCache>
            </c:strRef>
          </c:tx>
          <c:spPr>
            <a:solidFill>
              <a:schemeClr val="accent1"/>
            </a:solidFill>
            <a:ln>
              <a:noFill/>
            </a:ln>
            <a:effectLst/>
          </c:spPr>
          <c:invertIfNegative val="0"/>
          <c:cat>
            <c:strRef>
              <c:f>'Ribbon vs LT  (2)'!$B$21:$C$21</c:f>
              <c:strCache>
                <c:ptCount val="2"/>
                <c:pt idx="0">
                  <c:v>Single Fiber</c:v>
                </c:pt>
                <c:pt idx="1">
                  <c:v>12 Fiber Ribbon</c:v>
                </c:pt>
              </c:strCache>
            </c:strRef>
          </c:cat>
          <c:val>
            <c:numRef>
              <c:f>'Ribbon vs LT  (2)'!$B$22:$C$22</c:f>
              <c:numCache>
                <c:formatCode>General</c:formatCode>
                <c:ptCount val="2"/>
                <c:pt idx="0">
                  <c:v>24</c:v>
                </c:pt>
                <c:pt idx="1">
                  <c:v>12</c:v>
                </c:pt>
              </c:numCache>
            </c:numRef>
          </c:val>
          <c:extLst>
            <c:ext xmlns:c16="http://schemas.microsoft.com/office/drawing/2014/chart" uri="{C3380CC4-5D6E-409C-BE32-E72D297353CC}">
              <c16:uniqueId val="{00000000-3EAE-4657-9BEA-EB94DE64F9F2}"/>
            </c:ext>
          </c:extLst>
        </c:ser>
        <c:ser>
          <c:idx val="1"/>
          <c:order val="1"/>
          <c:tx>
            <c:strRef>
              <c:f>'Ribbon vs LT  (2)'!$A$23</c:f>
              <c:strCache>
                <c:ptCount val="1"/>
                <c:pt idx="0">
                  <c:v>Splice time</c:v>
                </c:pt>
              </c:strCache>
            </c:strRef>
          </c:tx>
          <c:spPr>
            <a:solidFill>
              <a:schemeClr val="accent2"/>
            </a:solidFill>
            <a:ln>
              <a:noFill/>
            </a:ln>
            <a:effectLst/>
          </c:spPr>
          <c:invertIfNegative val="0"/>
          <c:cat>
            <c:strRef>
              <c:f>'Ribbon vs LT  (2)'!$B$21:$C$21</c:f>
              <c:strCache>
                <c:ptCount val="2"/>
                <c:pt idx="0">
                  <c:v>Single Fiber</c:v>
                </c:pt>
                <c:pt idx="1">
                  <c:v>12 Fiber Ribbon</c:v>
                </c:pt>
              </c:strCache>
            </c:strRef>
          </c:cat>
          <c:val>
            <c:numRef>
              <c:f>'Ribbon vs LT  (2)'!$B$23:$C$23</c:f>
              <c:numCache>
                <c:formatCode>General</c:formatCode>
                <c:ptCount val="2"/>
                <c:pt idx="0">
                  <c:v>576</c:v>
                </c:pt>
                <c:pt idx="1">
                  <c:v>60</c:v>
                </c:pt>
              </c:numCache>
            </c:numRef>
          </c:val>
          <c:extLst>
            <c:ext xmlns:c16="http://schemas.microsoft.com/office/drawing/2014/chart" uri="{C3380CC4-5D6E-409C-BE32-E72D297353CC}">
              <c16:uniqueId val="{00000001-3EAE-4657-9BEA-EB94DE64F9F2}"/>
            </c:ext>
          </c:extLst>
        </c:ser>
        <c:dLbls>
          <c:showLegendKey val="0"/>
          <c:showVal val="0"/>
          <c:showCatName val="0"/>
          <c:showSerName val="0"/>
          <c:showPercent val="0"/>
          <c:showBubbleSize val="0"/>
        </c:dLbls>
        <c:gapWidth val="150"/>
        <c:overlap val="100"/>
        <c:axId val="337081352"/>
        <c:axId val="337079056"/>
      </c:barChart>
      <c:catAx>
        <c:axId val="337081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7079056"/>
        <c:crosses val="autoZero"/>
        <c:auto val="1"/>
        <c:lblAlgn val="ctr"/>
        <c:lblOffset val="100"/>
        <c:noMultiLvlLbl val="0"/>
      </c:catAx>
      <c:valAx>
        <c:axId val="337079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Minutes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7081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56" tIns="48329" rIns="96656" bIns="48329" rtlCol="0"/>
          <a:lstStyle>
            <a:lvl1pPr algn="l">
              <a:defRPr sz="1300"/>
            </a:lvl1pPr>
          </a:lstStyle>
          <a:p>
            <a:endParaRPr lang="en-US" dirty="0"/>
          </a:p>
        </p:txBody>
      </p:sp>
      <p:sp>
        <p:nvSpPr>
          <p:cNvPr id="3" name="Date Placeholder 2"/>
          <p:cNvSpPr>
            <a:spLocks noGrp="1"/>
          </p:cNvSpPr>
          <p:nvPr>
            <p:ph type="dt" sz="quarter" idx="1"/>
          </p:nvPr>
        </p:nvSpPr>
        <p:spPr>
          <a:xfrm>
            <a:off x="5438458" y="1"/>
            <a:ext cx="4160520" cy="367030"/>
          </a:xfrm>
          <a:prstGeom prst="rect">
            <a:avLst/>
          </a:prstGeom>
        </p:spPr>
        <p:txBody>
          <a:bodyPr vert="horz" lIns="96656" tIns="48329" rIns="96656" bIns="48329" rtlCol="0"/>
          <a:lstStyle>
            <a:lvl1pPr algn="r">
              <a:defRPr sz="1300"/>
            </a:lvl1pPr>
          </a:lstStyle>
          <a:p>
            <a:fld id="{726EF49B-FE52-2342-A3CE-23525C8DB14A}" type="datetimeFigureOut">
              <a:rPr lang="en-US" smtClean="0"/>
              <a:t>4/17/2023</a:t>
            </a:fld>
            <a:endParaRPr lang="en-US" dirty="0"/>
          </a:p>
        </p:txBody>
      </p:sp>
      <p:sp>
        <p:nvSpPr>
          <p:cNvPr id="4" name="Footer Placeholder 3"/>
          <p:cNvSpPr>
            <a:spLocks noGrp="1"/>
          </p:cNvSpPr>
          <p:nvPr>
            <p:ph type="ftr" sz="quarter" idx="2"/>
          </p:nvPr>
        </p:nvSpPr>
        <p:spPr>
          <a:xfrm>
            <a:off x="0" y="6948172"/>
            <a:ext cx="4160520" cy="367029"/>
          </a:xfrm>
          <a:prstGeom prst="rect">
            <a:avLst/>
          </a:prstGeom>
        </p:spPr>
        <p:txBody>
          <a:bodyPr vert="horz" lIns="96656" tIns="48329" rIns="96656" bIns="48329" rtlCol="0" anchor="b"/>
          <a:lstStyle>
            <a:lvl1pPr algn="l">
              <a:defRPr sz="1300"/>
            </a:lvl1pPr>
          </a:lstStyle>
          <a:p>
            <a:endParaRPr lang="en-US" dirty="0"/>
          </a:p>
        </p:txBody>
      </p:sp>
      <p:sp>
        <p:nvSpPr>
          <p:cNvPr id="5" name="Slide Number Placeholder 4"/>
          <p:cNvSpPr>
            <a:spLocks noGrp="1"/>
          </p:cNvSpPr>
          <p:nvPr>
            <p:ph type="sldNum" sz="quarter" idx="3"/>
          </p:nvPr>
        </p:nvSpPr>
        <p:spPr>
          <a:xfrm>
            <a:off x="5438458" y="6948172"/>
            <a:ext cx="4160520" cy="367029"/>
          </a:xfrm>
          <a:prstGeom prst="rect">
            <a:avLst/>
          </a:prstGeom>
        </p:spPr>
        <p:txBody>
          <a:bodyPr vert="horz" lIns="96656" tIns="48329" rIns="96656" bIns="48329" rtlCol="0" anchor="b"/>
          <a:lstStyle>
            <a:lvl1pPr algn="r">
              <a:defRPr sz="1300"/>
            </a:lvl1pPr>
          </a:lstStyle>
          <a:p>
            <a:fld id="{DBE8DB3B-9592-A443-A309-1267C21F4BCB}" type="slidenum">
              <a:rPr lang="en-US" smtClean="0"/>
              <a:t>‹#›</a:t>
            </a:fld>
            <a:endParaRPr lang="en-US" dirty="0"/>
          </a:p>
        </p:txBody>
      </p:sp>
    </p:spTree>
    <p:extLst>
      <p:ext uri="{BB962C8B-B14F-4D97-AF65-F5344CB8AC3E}">
        <p14:creationId xmlns:p14="http://schemas.microsoft.com/office/powerpoint/2010/main" val="859391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56" tIns="48329" rIns="96656" bIns="48329" rtlCol="0"/>
          <a:lstStyle>
            <a:lvl1pPr algn="l">
              <a:defRPr sz="1300"/>
            </a:lvl1pPr>
          </a:lstStyle>
          <a:p>
            <a:endParaRPr lang="en-US" dirty="0"/>
          </a:p>
        </p:txBody>
      </p:sp>
      <p:sp>
        <p:nvSpPr>
          <p:cNvPr id="3" name="Date Placeholder 2"/>
          <p:cNvSpPr>
            <a:spLocks noGrp="1"/>
          </p:cNvSpPr>
          <p:nvPr>
            <p:ph type="dt" idx="1"/>
          </p:nvPr>
        </p:nvSpPr>
        <p:spPr>
          <a:xfrm>
            <a:off x="5438458" y="1"/>
            <a:ext cx="4160520" cy="367030"/>
          </a:xfrm>
          <a:prstGeom prst="rect">
            <a:avLst/>
          </a:prstGeom>
        </p:spPr>
        <p:txBody>
          <a:bodyPr vert="horz" lIns="96656" tIns="48329" rIns="96656" bIns="48329" rtlCol="0"/>
          <a:lstStyle>
            <a:lvl1pPr algn="r">
              <a:defRPr sz="1300"/>
            </a:lvl1pPr>
          </a:lstStyle>
          <a:p>
            <a:fld id="{9B6B8732-E2AB-8141-AEC1-CA432DA6FC69}" type="datetimeFigureOut">
              <a:rPr lang="en-US" smtClean="0"/>
              <a:t>4/17/2023</a:t>
            </a:fld>
            <a:endParaRPr lang="en-US" dirty="0"/>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56" tIns="48329" rIns="96656" bIns="48329" rtlCol="0" anchor="ctr"/>
          <a:lstStyle/>
          <a:p>
            <a:endParaRPr lang="en-US" dirty="0"/>
          </a:p>
        </p:txBody>
      </p:sp>
      <p:sp>
        <p:nvSpPr>
          <p:cNvPr id="5" name="Notes Placeholder 4"/>
          <p:cNvSpPr>
            <a:spLocks noGrp="1"/>
          </p:cNvSpPr>
          <p:nvPr>
            <p:ph type="body" sz="quarter" idx="3"/>
          </p:nvPr>
        </p:nvSpPr>
        <p:spPr>
          <a:xfrm>
            <a:off x="960121" y="3520440"/>
            <a:ext cx="7680960" cy="2880361"/>
          </a:xfrm>
          <a:prstGeom prst="rect">
            <a:avLst/>
          </a:prstGeom>
        </p:spPr>
        <p:txBody>
          <a:bodyPr vert="horz" lIns="96656" tIns="48329" rIns="96656"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2"/>
            <a:ext cx="4160520" cy="367029"/>
          </a:xfrm>
          <a:prstGeom prst="rect">
            <a:avLst/>
          </a:prstGeom>
        </p:spPr>
        <p:txBody>
          <a:bodyPr vert="horz" lIns="96656" tIns="48329" rIns="96656" bIns="48329" rtlCol="0" anchor="b"/>
          <a:lstStyle>
            <a:lvl1pPr algn="l">
              <a:defRPr sz="1300"/>
            </a:lvl1pPr>
          </a:lstStyle>
          <a:p>
            <a:endParaRPr lang="en-US" dirty="0"/>
          </a:p>
        </p:txBody>
      </p:sp>
      <p:sp>
        <p:nvSpPr>
          <p:cNvPr id="7" name="Slide Number Placeholder 6"/>
          <p:cNvSpPr>
            <a:spLocks noGrp="1"/>
          </p:cNvSpPr>
          <p:nvPr>
            <p:ph type="sldNum" sz="quarter" idx="5"/>
          </p:nvPr>
        </p:nvSpPr>
        <p:spPr>
          <a:xfrm>
            <a:off x="5438458" y="6948172"/>
            <a:ext cx="4160520" cy="367029"/>
          </a:xfrm>
          <a:prstGeom prst="rect">
            <a:avLst/>
          </a:prstGeom>
        </p:spPr>
        <p:txBody>
          <a:bodyPr vert="horz" lIns="96656" tIns="48329" rIns="96656" bIns="48329" rtlCol="0" anchor="b"/>
          <a:lstStyle>
            <a:lvl1pPr algn="r">
              <a:defRPr sz="1300"/>
            </a:lvl1pPr>
          </a:lstStyle>
          <a:p>
            <a:fld id="{39ADC297-8B77-E04A-A383-1F530A34D7B8}" type="slidenum">
              <a:rPr lang="en-US" smtClean="0"/>
              <a:t>‹#›</a:t>
            </a:fld>
            <a:endParaRPr lang="en-US" dirty="0"/>
          </a:p>
        </p:txBody>
      </p:sp>
    </p:spTree>
    <p:extLst>
      <p:ext uri="{BB962C8B-B14F-4D97-AF65-F5344CB8AC3E}">
        <p14:creationId xmlns:p14="http://schemas.microsoft.com/office/powerpoint/2010/main" val="82245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 name="Notes Placeholder 2"/>
          <p:cNvSpPr>
            <a:spLocks noGrp="1"/>
          </p:cNvSpPr>
          <p:nvPr>
            <p:ph type="body" idx="1"/>
          </p:nvPr>
        </p:nvSpPr>
        <p:spPr/>
        <p:txBody>
          <a:bodyPr/>
          <a:lstStyle/>
          <a:p>
            <a:r>
              <a:rPr lang="en-US" dirty="0"/>
              <a:t>Shelves Large Combiner Units or LCU (19”, 23”)</a:t>
            </a:r>
          </a:p>
          <a:p>
            <a:r>
              <a:rPr lang="en-US" dirty="0" err="1"/>
              <a:t>AllWave</a:t>
            </a:r>
            <a:r>
              <a:rPr lang="en-US" dirty="0"/>
              <a:t> Flex+ Jumpers</a:t>
            </a:r>
          </a:p>
          <a:p>
            <a:r>
              <a:rPr lang="en-US" dirty="0" err="1"/>
              <a:t>AccuPack</a:t>
            </a:r>
            <a:r>
              <a:rPr lang="en-US" dirty="0"/>
              <a:t> Cable</a:t>
            </a:r>
          </a:p>
          <a:p>
            <a:r>
              <a:rPr lang="en-US" dirty="0"/>
              <a:t>Optical Cable Entrance or OCE Shelves</a:t>
            </a:r>
          </a:p>
          <a:p>
            <a:r>
              <a:rPr lang="en-US" dirty="0"/>
              <a:t>M-Pack Cordage</a:t>
            </a:r>
          </a:p>
          <a:p>
            <a:r>
              <a:rPr lang="en-US" dirty="0"/>
              <a:t>WDM Access Modules</a:t>
            </a:r>
          </a:p>
          <a:p>
            <a:endParaRPr lang="en-US" dirty="0"/>
          </a:p>
          <a:p>
            <a:r>
              <a:rPr lang="en-US" dirty="0"/>
              <a:t>NOTE: If an item needs to be removed then we can remove Access Modules.</a:t>
            </a:r>
          </a:p>
          <a:p>
            <a:endParaRPr lang="en-US" dirty="0"/>
          </a:p>
          <a:p>
            <a:r>
              <a:rPr lang="en-US" dirty="0">
                <a:solidFill>
                  <a:srgbClr val="FF0000"/>
                </a:solidFill>
              </a:rPr>
              <a:t>MISSING MULTIFBER CABLE ASSEMBLY. SHOULD ADD THIS IN.</a:t>
            </a:r>
          </a:p>
        </p:txBody>
      </p:sp>
      <p:sp>
        <p:nvSpPr>
          <p:cNvPr id="4" name="Slide Number Placeholder 3"/>
          <p:cNvSpPr>
            <a:spLocks noGrp="1"/>
          </p:cNvSpPr>
          <p:nvPr>
            <p:ph type="sldNum" sz="quarter" idx="10"/>
          </p:nvPr>
        </p:nvSpPr>
        <p:spPr/>
        <p:txBody>
          <a:bodyPr/>
          <a:lstStyle/>
          <a:p>
            <a:fld id="{954E0BDF-894E-E748-BCB0-CD39F979346A}" type="slidenum">
              <a:rPr lang="en-US" smtClean="0"/>
              <a:pPr/>
              <a:t>7</a:t>
            </a:fld>
            <a:endParaRPr lang="en-US"/>
          </a:p>
        </p:txBody>
      </p:sp>
    </p:spTree>
    <p:extLst>
      <p:ext uri="{BB962C8B-B14F-4D97-AF65-F5344CB8AC3E}">
        <p14:creationId xmlns:p14="http://schemas.microsoft.com/office/powerpoint/2010/main" val="3582527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10855" indent="-273406" eaLnBrk="0" hangingPunct="0">
              <a:defRPr>
                <a:solidFill>
                  <a:schemeClr val="tx1"/>
                </a:solidFill>
                <a:latin typeface="Arial" charset="0"/>
                <a:cs typeface="Arial" charset="0"/>
              </a:defRPr>
            </a:lvl2pPr>
            <a:lvl3pPr marL="1093622" indent="-218724" eaLnBrk="0" hangingPunct="0">
              <a:defRPr>
                <a:solidFill>
                  <a:schemeClr val="tx1"/>
                </a:solidFill>
                <a:latin typeface="Arial" charset="0"/>
                <a:cs typeface="Arial" charset="0"/>
              </a:defRPr>
            </a:lvl3pPr>
            <a:lvl4pPr marL="1531071" indent="-218724" eaLnBrk="0" hangingPunct="0">
              <a:defRPr>
                <a:solidFill>
                  <a:schemeClr val="tx1"/>
                </a:solidFill>
                <a:latin typeface="Arial" charset="0"/>
                <a:cs typeface="Arial" charset="0"/>
              </a:defRPr>
            </a:lvl4pPr>
            <a:lvl5pPr marL="1968520" indent="-218724" eaLnBrk="0" hangingPunct="0">
              <a:defRPr>
                <a:solidFill>
                  <a:schemeClr val="tx1"/>
                </a:solidFill>
                <a:latin typeface="Arial" charset="0"/>
                <a:cs typeface="Arial" charset="0"/>
              </a:defRPr>
            </a:lvl5pPr>
            <a:lvl6pPr marL="2405969" indent="-218724" eaLnBrk="0" fontAlgn="base" hangingPunct="0">
              <a:spcBef>
                <a:spcPct val="0"/>
              </a:spcBef>
              <a:spcAft>
                <a:spcPct val="0"/>
              </a:spcAft>
              <a:defRPr>
                <a:solidFill>
                  <a:schemeClr val="tx1"/>
                </a:solidFill>
                <a:latin typeface="Arial" charset="0"/>
                <a:cs typeface="Arial" charset="0"/>
              </a:defRPr>
            </a:lvl6pPr>
            <a:lvl7pPr marL="2843418" indent="-218724" eaLnBrk="0" fontAlgn="base" hangingPunct="0">
              <a:spcBef>
                <a:spcPct val="0"/>
              </a:spcBef>
              <a:spcAft>
                <a:spcPct val="0"/>
              </a:spcAft>
              <a:defRPr>
                <a:solidFill>
                  <a:schemeClr val="tx1"/>
                </a:solidFill>
                <a:latin typeface="Arial" charset="0"/>
                <a:cs typeface="Arial" charset="0"/>
              </a:defRPr>
            </a:lvl7pPr>
            <a:lvl8pPr marL="3280867" indent="-218724" eaLnBrk="0" fontAlgn="base" hangingPunct="0">
              <a:spcBef>
                <a:spcPct val="0"/>
              </a:spcBef>
              <a:spcAft>
                <a:spcPct val="0"/>
              </a:spcAft>
              <a:defRPr>
                <a:solidFill>
                  <a:schemeClr val="tx1"/>
                </a:solidFill>
                <a:latin typeface="Arial" charset="0"/>
                <a:cs typeface="Arial" charset="0"/>
              </a:defRPr>
            </a:lvl8pPr>
            <a:lvl9pPr marL="3718316" indent="-218724" eaLnBrk="0" fontAlgn="base" hangingPunct="0">
              <a:spcBef>
                <a:spcPct val="0"/>
              </a:spcBef>
              <a:spcAft>
                <a:spcPct val="0"/>
              </a:spcAft>
              <a:defRPr>
                <a:solidFill>
                  <a:schemeClr val="tx1"/>
                </a:solidFill>
                <a:latin typeface="Arial" charset="0"/>
                <a:cs typeface="Arial" charset="0"/>
              </a:defRPr>
            </a:lvl9pPr>
          </a:lstStyle>
          <a:p>
            <a:pPr eaLnBrk="1" hangingPunct="1"/>
            <a:fld id="{E9AA02EA-35EC-46A3-BF7C-B0A9F6967586}" type="slidenum">
              <a:rPr lang="en-US" altLang="en-US" smtClean="0"/>
              <a:pPr eaLnBrk="1" hangingPunct="1"/>
              <a:t>45</a:t>
            </a:fld>
            <a:endParaRPr lang="en-US" altLang="en-US"/>
          </a:p>
        </p:txBody>
      </p:sp>
      <p:sp>
        <p:nvSpPr>
          <p:cNvPr id="31747" name="Rectangle 2"/>
          <p:cNvSpPr>
            <a:spLocks noGrp="1" noRot="1" noChangeAspect="1" noChangeArrowheads="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56FEBD9-400F-4433-B1CC-9FBA6E3AC72D}" type="slidenum">
              <a:rPr lang="en-US" smtClean="0">
                <a:solidFill>
                  <a:prstClr val="black"/>
                </a:solidFill>
              </a:rPr>
              <a:pPr/>
              <a:t>16</a:t>
            </a:fld>
            <a:endParaRPr lang="en-US" dirty="0">
              <a:solidFill>
                <a:prstClr val="black"/>
              </a:solidFill>
            </a:endParaRPr>
          </a:p>
        </p:txBody>
      </p:sp>
      <p:sp>
        <p:nvSpPr>
          <p:cNvPr id="141315" name="Rectangle 2"/>
          <p:cNvSpPr>
            <a:spLocks noGrp="1" noRot="1" noChangeAspect="1" noChangeArrowheads="1" noTextEdit="1"/>
          </p:cNvSpPr>
          <p:nvPr>
            <p:ph type="sldImg"/>
          </p:nvPr>
        </p:nvSpPr>
        <p:spPr>
          <a:xfrm>
            <a:off x="2362200" y="547688"/>
            <a:ext cx="4876800" cy="2744787"/>
          </a:xfrm>
          <a:ln/>
        </p:spPr>
      </p:sp>
      <p:sp>
        <p:nvSpPr>
          <p:cNvPr id="14131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6821E-09C3-F642-AA82-6FA3FE5EF8DB}" type="slidenum">
              <a:rPr lang="en-US" smtClean="0"/>
              <a:t>17</a:t>
            </a:fld>
            <a:endParaRPr lang="en-US"/>
          </a:p>
        </p:txBody>
      </p:sp>
    </p:spTree>
    <p:extLst>
      <p:ext uri="{BB962C8B-B14F-4D97-AF65-F5344CB8AC3E}">
        <p14:creationId xmlns:p14="http://schemas.microsoft.com/office/powerpoint/2010/main" val="414366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BC1B8477-DA91-4073-8C0E-5EDA8EA275A9}" type="slidenum">
              <a:rPr lang="en-US" smtClean="0"/>
              <a:pPr/>
              <a:t>18</a:t>
            </a:fld>
            <a:endParaRPr lang="en-US" dirty="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ECD50FE-0C94-423E-844A-FF8766374484}" type="slidenum">
              <a:rPr lang="en-US" smtClean="0">
                <a:latin typeface="Arial" pitchFamily="34" charset="0"/>
                <a:cs typeface="Arial" pitchFamily="34" charset="0"/>
              </a:rPr>
              <a:pPr/>
              <a:t>19</a:t>
            </a:fld>
            <a:endParaRPr lang="en-US" dirty="0">
              <a:latin typeface="Arial" pitchFamily="34" charset="0"/>
              <a:cs typeface="Arial" pitchFamily="34" charset="0"/>
            </a:endParaRPr>
          </a:p>
        </p:txBody>
      </p:sp>
      <p:sp>
        <p:nvSpPr>
          <p:cNvPr id="118787" name="Rectangle 2"/>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p:spPr>
      </p:sp>
      <p:sp>
        <p:nvSpPr>
          <p:cNvPr id="118788" name="Rectangle 3"/>
          <p:cNvSpPr>
            <a:spLocks noGrp="1" noChangeArrowheads="1"/>
          </p:cNvSpPr>
          <p:nvPr>
            <p:ph type="body" idx="1"/>
          </p:nvPr>
        </p:nvSpPr>
        <p:spPr bwMode="auto">
          <a:xfrm>
            <a:off x="731841" y="4560891"/>
            <a:ext cx="5851525" cy="4321175"/>
          </a:xfrm>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a:solidFill>
                  <a:schemeClr val="tx1"/>
                </a:solidFill>
                <a:latin typeface="Helvetica Neue Light" charset="0"/>
              </a:defRPr>
            </a:lvl1pPr>
            <a:lvl2pPr marL="742883" indent="-285724">
              <a:defRPr sz="2400">
                <a:solidFill>
                  <a:schemeClr val="tx1"/>
                </a:solidFill>
                <a:latin typeface="Helvetica Neue Light" charset="0"/>
              </a:defRPr>
            </a:lvl2pPr>
            <a:lvl3pPr marL="1142898" indent="-228580">
              <a:defRPr sz="2400">
                <a:solidFill>
                  <a:schemeClr val="tx1"/>
                </a:solidFill>
                <a:latin typeface="Helvetica Neue Light" charset="0"/>
              </a:defRPr>
            </a:lvl3pPr>
            <a:lvl4pPr marL="1600057" indent="-228580">
              <a:defRPr sz="2400">
                <a:solidFill>
                  <a:schemeClr val="tx1"/>
                </a:solidFill>
                <a:latin typeface="Helvetica Neue Light" charset="0"/>
              </a:defRPr>
            </a:lvl4pPr>
            <a:lvl5pPr marL="2057217" indent="-228580">
              <a:defRPr sz="2400">
                <a:solidFill>
                  <a:schemeClr val="tx1"/>
                </a:solidFill>
                <a:latin typeface="Helvetica Neue Light" charset="0"/>
              </a:defRPr>
            </a:lvl5pPr>
            <a:lvl6pPr marL="2514376" indent="-228580" eaLnBrk="0" fontAlgn="base" hangingPunct="0">
              <a:spcBef>
                <a:spcPct val="50000"/>
              </a:spcBef>
              <a:spcAft>
                <a:spcPct val="0"/>
              </a:spcAft>
              <a:defRPr sz="2400">
                <a:solidFill>
                  <a:schemeClr val="tx1"/>
                </a:solidFill>
                <a:latin typeface="Helvetica Neue Light" charset="0"/>
              </a:defRPr>
            </a:lvl6pPr>
            <a:lvl7pPr marL="2971535" indent="-228580" eaLnBrk="0" fontAlgn="base" hangingPunct="0">
              <a:spcBef>
                <a:spcPct val="50000"/>
              </a:spcBef>
              <a:spcAft>
                <a:spcPct val="0"/>
              </a:spcAft>
              <a:defRPr sz="2400">
                <a:solidFill>
                  <a:schemeClr val="tx1"/>
                </a:solidFill>
                <a:latin typeface="Helvetica Neue Light" charset="0"/>
              </a:defRPr>
            </a:lvl7pPr>
            <a:lvl8pPr marL="3428695" indent="-228580" eaLnBrk="0" fontAlgn="base" hangingPunct="0">
              <a:spcBef>
                <a:spcPct val="50000"/>
              </a:spcBef>
              <a:spcAft>
                <a:spcPct val="0"/>
              </a:spcAft>
              <a:defRPr sz="2400">
                <a:solidFill>
                  <a:schemeClr val="tx1"/>
                </a:solidFill>
                <a:latin typeface="Helvetica Neue Light" charset="0"/>
              </a:defRPr>
            </a:lvl8pPr>
            <a:lvl9pPr marL="3885854" indent="-228580" eaLnBrk="0" fontAlgn="base" hangingPunct="0">
              <a:spcBef>
                <a:spcPct val="50000"/>
              </a:spcBef>
              <a:spcAft>
                <a:spcPct val="0"/>
              </a:spcAft>
              <a:defRPr sz="2400">
                <a:solidFill>
                  <a:schemeClr val="tx1"/>
                </a:solidFill>
                <a:latin typeface="Helvetica Neue Light" charset="0"/>
              </a:defRPr>
            </a:lvl9pPr>
          </a:lstStyle>
          <a:p>
            <a:fld id="{ED7E74DC-3C84-46D5-989E-9D24310F9A79}" type="slidenum">
              <a:rPr lang="en-US" sz="1200">
                <a:latin typeface="Times New Roman" pitchFamily="18" charset="0"/>
              </a:rPr>
              <a:pPr/>
              <a:t>22</a:t>
            </a:fld>
            <a:endParaRPr lang="en-US" sz="1200">
              <a:latin typeface="Times New Roman" pitchFamily="18" charset="0"/>
            </a:endParaRPr>
          </a:p>
        </p:txBody>
      </p:sp>
      <p:sp>
        <p:nvSpPr>
          <p:cNvPr id="58371" name="Rectangle 2"/>
          <p:cNvSpPr>
            <a:spLocks noChangeArrowheads="1"/>
          </p:cNvSpPr>
          <p:nvPr/>
        </p:nvSpPr>
        <p:spPr bwMode="auto">
          <a:xfrm>
            <a:off x="5440680" y="-1275"/>
            <a:ext cx="4160520" cy="36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endParaRPr lang="en-US"/>
          </a:p>
        </p:txBody>
      </p:sp>
      <p:sp>
        <p:nvSpPr>
          <p:cNvPr id="58372" name="Rectangle 3"/>
          <p:cNvSpPr>
            <a:spLocks noChangeArrowheads="1"/>
          </p:cNvSpPr>
          <p:nvPr/>
        </p:nvSpPr>
        <p:spPr bwMode="auto">
          <a:xfrm>
            <a:off x="0" y="6949249"/>
            <a:ext cx="4160520" cy="36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endParaRPr lang="en-US"/>
          </a:p>
        </p:txBody>
      </p:sp>
      <p:sp>
        <p:nvSpPr>
          <p:cNvPr id="58373" name="Rectangle 4"/>
          <p:cNvSpPr>
            <a:spLocks noChangeArrowheads="1"/>
          </p:cNvSpPr>
          <p:nvPr/>
        </p:nvSpPr>
        <p:spPr bwMode="auto">
          <a:xfrm>
            <a:off x="0" y="-1275"/>
            <a:ext cx="4160520" cy="36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endParaRPr lang="en-US"/>
          </a:p>
        </p:txBody>
      </p:sp>
      <p:sp>
        <p:nvSpPr>
          <p:cNvPr id="58374" name="Rectangle 5"/>
          <p:cNvSpPr>
            <a:spLocks noGrp="1" noChangeArrowheads="1"/>
          </p:cNvSpPr>
          <p:nvPr>
            <p:ph type="body" idx="1"/>
          </p:nvPr>
        </p:nvSpPr>
        <p:spPr>
          <a:xfrm>
            <a:off x="877888" y="3552547"/>
            <a:ext cx="7847647" cy="3109948"/>
          </a:xfrm>
          <a:noFill/>
        </p:spPr>
        <p:txBody>
          <a:bodyPr lIns="92066" tIns="46034" rIns="92066" bIns="46034"/>
          <a:lstStyle/>
          <a:p>
            <a:pPr eaLnBrk="1" hangingPunct="1"/>
            <a:r>
              <a:rPr lang="en-US" dirty="0"/>
              <a:t>The majority of cables are loose tubes, where the fibers are loose in individual buffer tubes.  The buffer tubes help to protect the fibers from stresses and strains caused by environmental or other deployment conditions.  The fibers float freely in the tubes., and there is excess fiber length in the tubes to enable the cable to stretch without placing strain on the fibers.   The tubes and fibers have a different coefficient of thermal expansion so the free floating fibers are isolated from the effects of hot and cold temperature.  </a:t>
            </a:r>
          </a:p>
          <a:p>
            <a:pPr eaLnBrk="1" hangingPunct="1"/>
            <a:endParaRPr lang="en-US" dirty="0"/>
          </a:p>
          <a:p>
            <a:pPr eaLnBrk="1" hangingPunct="1"/>
            <a:r>
              <a:rPr lang="en-US" dirty="0"/>
              <a:t>Ribbons are also placed in tubes with some extra length.  </a:t>
            </a:r>
          </a:p>
          <a:p>
            <a:pPr eaLnBrk="1" hangingPunct="1"/>
            <a:endParaRPr lang="en-US" dirty="0"/>
          </a:p>
          <a:p>
            <a:pPr eaLnBrk="1" hangingPunct="1"/>
            <a:r>
              <a:rPr lang="en-US" dirty="0"/>
              <a:t>The fibers and buffer tubes are individually color coded so the service provider can tell them apart.  It’s critical that fibers are spliced together properly to form a continuous network, and the fiber and buffer tube colors are used to match the like fibers together.  </a:t>
            </a:r>
          </a:p>
          <a:p>
            <a:pPr eaLnBrk="1" hangingPunct="1"/>
            <a:endParaRPr lang="en-US" dirty="0"/>
          </a:p>
          <a:p>
            <a:pPr eaLnBrk="1" hangingPunct="1"/>
            <a:r>
              <a:rPr lang="en-US" dirty="0"/>
              <a:t>As we mentioned earlier, underground cables that are direct buried are typically armored to provide some protection against damage from rodents.  However, no cable type is immune from damage from rodents.   Armored cables need to be grounded to protect against the network against lightning strikes.  Cables that are placed in ducts are typically dielectric, meaning that they contain no metal.</a:t>
            </a:r>
          </a:p>
          <a:p>
            <a:pPr eaLnBrk="1" hangingPunct="1"/>
            <a:endParaRPr lang="en-US" dirty="0"/>
          </a:p>
          <a:p>
            <a:pPr eaLnBrk="1" hangingPunct="1"/>
            <a:r>
              <a:rPr lang="en-US" dirty="0"/>
              <a:t>Finally, duct cables can be lashed to a messenger for aerial applications, or can be self-supporting.  We’ll talk about these cables in more detail later.   </a:t>
            </a:r>
          </a:p>
        </p:txBody>
      </p:sp>
      <p:sp>
        <p:nvSpPr>
          <p:cNvPr id="58375" name="Rectangle 6"/>
          <p:cNvSpPr>
            <a:spLocks noGrp="1" noRot="1" noChangeAspect="1" noChangeArrowheads="1" noTextEdit="1"/>
          </p:cNvSpPr>
          <p:nvPr>
            <p:ph type="sldImg"/>
          </p:nvPr>
        </p:nvSpPr>
        <p:spPr>
          <a:xfrm>
            <a:off x="2373313" y="555625"/>
            <a:ext cx="4851400" cy="2728913"/>
          </a:xfrm>
          <a:ln>
            <a:noFill/>
          </a:ln>
          <a:extLst>
            <a:ext uri="{91240B29-F687-4F45-9708-019B960494DF}">
              <a14:hiddenLine xmlns:a14="http://schemas.microsoft.com/office/drawing/2010/main" w="9525">
                <a:solidFill>
                  <a:srgbClr val="000000"/>
                </a:solidFill>
                <a:miter lim="800000"/>
                <a:headEnd/>
                <a:tailEnd/>
              </a14:hiddenLine>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DC792-6DDC-4F0B-8D9D-37A7ACFF3D3F}" type="slidenum">
              <a:rPr lang="en-US" smtClean="0"/>
              <a:t>25</a:t>
            </a:fld>
            <a:endParaRPr lang="en-US" dirty="0"/>
          </a:p>
        </p:txBody>
      </p:sp>
    </p:spTree>
    <p:extLst>
      <p:ext uri="{BB962C8B-B14F-4D97-AF65-F5344CB8AC3E}">
        <p14:creationId xmlns:p14="http://schemas.microsoft.com/office/powerpoint/2010/main" val="320057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ADC297-8B77-E04A-A383-1F530A34D7B8}" type="slidenum">
              <a:rPr lang="en-US" smtClean="0"/>
              <a:t>33</a:t>
            </a:fld>
            <a:endParaRPr lang="en-US" dirty="0"/>
          </a:p>
        </p:txBody>
      </p:sp>
    </p:spTree>
    <p:extLst>
      <p:ext uri="{BB962C8B-B14F-4D97-AF65-F5344CB8AC3E}">
        <p14:creationId xmlns:p14="http://schemas.microsoft.com/office/powerpoint/2010/main" val="194217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xfrm>
            <a:off x="926074" y="4387442"/>
            <a:ext cx="5097928" cy="41553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409575"/>
            <a:ext cx="12026900" cy="638175"/>
          </a:xfrm>
          <a:prstGeom prst="rect">
            <a:avLst/>
          </a:prstGeom>
        </p:spPr>
        <p:txBody>
          <a:bodyPr anchor="t"/>
          <a:lstStyle>
            <a:lvl1pPr algn="l">
              <a:defRPr sz="2400">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2133600" y="752475"/>
            <a:ext cx="12026900" cy="342900"/>
          </a:xfrm>
          <a:prstGeom prst="rect">
            <a:avLst/>
          </a:prstGeom>
        </p:spPr>
        <p:txBody>
          <a:bodyPr/>
          <a:lstStyle>
            <a:lvl1pPr marL="0" indent="0" algn="l">
              <a:buNone/>
              <a:defRPr sz="1900" i="1">
                <a:latin typeface="Times New Roman" charset="0"/>
                <a:ea typeface="Times New Roman" charset="0"/>
                <a:cs typeface="Times New Roman"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cxnSp>
        <p:nvCxnSpPr>
          <p:cNvPr id="8" name="Straight Connector 7"/>
          <p:cNvCxnSpPr/>
          <p:nvPr userDrawn="1"/>
        </p:nvCxnSpPr>
        <p:spPr>
          <a:xfrm flipH="1">
            <a:off x="1885156" y="409575"/>
            <a:ext cx="2458" cy="685800"/>
          </a:xfrm>
          <a:prstGeom prst="line">
            <a:avLst/>
          </a:prstGeom>
          <a:ln w="12700">
            <a:solidFill>
              <a:srgbClr val="2B2B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2133600" y="2190750"/>
            <a:ext cx="5715000" cy="5221606"/>
          </a:xfrm>
          <a:prstGeom prst="rect">
            <a:avLst/>
          </a:prstGeom>
        </p:spPr>
        <p:txBody>
          <a:bodyPr numCol="1" spcCol="457200"/>
          <a:lstStyle>
            <a:lvl1pPr>
              <a:defRPr sz="2100">
                <a:latin typeface="Franklin Gothic Book" charset="0"/>
                <a:ea typeface="Franklin Gothic Book" charset="0"/>
                <a:cs typeface="Franklin Gothic Book" charset="0"/>
              </a:defRPr>
            </a:lvl1pPr>
            <a:lvl2pPr>
              <a:defRPr sz="2100">
                <a:latin typeface="Franklin Gothic Book" charset="0"/>
                <a:ea typeface="Franklin Gothic Book" charset="0"/>
                <a:cs typeface="Franklin Gothic Book" charset="0"/>
              </a:defRPr>
            </a:lvl2pPr>
            <a:lvl3pPr>
              <a:defRPr sz="1800">
                <a:latin typeface="Franklin Gothic Book" charset="0"/>
                <a:ea typeface="Franklin Gothic Book" charset="0"/>
                <a:cs typeface="Franklin Gothic Book" charset="0"/>
              </a:defRPr>
            </a:lvl3pPr>
            <a:lvl4pPr>
              <a:defRPr sz="1800">
                <a:latin typeface="Franklin Gothic Book" charset="0"/>
                <a:ea typeface="Franklin Gothic Book" charset="0"/>
                <a:cs typeface="Franklin Gothic Book" charset="0"/>
              </a:defRPr>
            </a:lvl4pPr>
            <a:lvl5pPr>
              <a:defRPr sz="1800">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6438"/>
            <a:ext cx="1143000" cy="591312"/>
          </a:xfrm>
          <a:prstGeom prst="rect">
            <a:avLst/>
          </a:prstGeom>
        </p:spPr>
      </p:pic>
      <p:sp>
        <p:nvSpPr>
          <p:cNvPr id="11" name="Content Placeholder 2"/>
          <p:cNvSpPr>
            <a:spLocks noGrp="1"/>
          </p:cNvSpPr>
          <p:nvPr>
            <p:ph idx="14"/>
          </p:nvPr>
        </p:nvSpPr>
        <p:spPr>
          <a:xfrm>
            <a:off x="8455660" y="2190750"/>
            <a:ext cx="5715000" cy="5221606"/>
          </a:xfrm>
          <a:prstGeom prst="rect">
            <a:avLst/>
          </a:prstGeom>
        </p:spPr>
        <p:txBody>
          <a:bodyPr numCol="1" spcCol="457200"/>
          <a:lstStyle>
            <a:lvl1pPr>
              <a:defRPr sz="2100">
                <a:latin typeface="Franklin Gothic Book" charset="0"/>
                <a:ea typeface="Franklin Gothic Book" charset="0"/>
                <a:cs typeface="Franklin Gothic Book" charset="0"/>
              </a:defRPr>
            </a:lvl1pPr>
            <a:lvl2pPr>
              <a:defRPr sz="2100">
                <a:latin typeface="Franklin Gothic Book" charset="0"/>
                <a:ea typeface="Franklin Gothic Book" charset="0"/>
                <a:cs typeface="Franklin Gothic Book" charset="0"/>
              </a:defRPr>
            </a:lvl2pPr>
            <a:lvl3pPr>
              <a:defRPr sz="1800">
                <a:latin typeface="Franklin Gothic Book" charset="0"/>
                <a:ea typeface="Franklin Gothic Book" charset="0"/>
                <a:cs typeface="Franklin Gothic Book" charset="0"/>
              </a:defRPr>
            </a:lvl3pPr>
            <a:lvl4pPr>
              <a:defRPr sz="1800">
                <a:latin typeface="Franklin Gothic Book" charset="0"/>
                <a:ea typeface="Franklin Gothic Book" charset="0"/>
                <a:cs typeface="Franklin Gothic Book" charset="0"/>
              </a:defRPr>
            </a:lvl4pPr>
            <a:lvl5pPr>
              <a:defRPr sz="1800">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48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6438"/>
            <a:ext cx="1143000" cy="591312"/>
          </a:xfrm>
          <a:prstGeom prst="rect">
            <a:avLst/>
          </a:prstGeom>
        </p:spPr>
      </p:pic>
    </p:spTree>
    <p:extLst>
      <p:ext uri="{BB962C8B-B14F-4D97-AF65-F5344CB8AC3E}">
        <p14:creationId xmlns:p14="http://schemas.microsoft.com/office/powerpoint/2010/main" val="113661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21182" y="348815"/>
            <a:ext cx="7675173" cy="1590676"/>
          </a:xfrm>
          <a:prstGeom prst="rect">
            <a:avLst/>
          </a:prstGeom>
        </p:spPr>
        <p:txBody>
          <a:bodyPr lIns="109728" tIns="54864" rIns="109728" bIns="54864"/>
          <a:lstStyle>
            <a:lvl1pPr>
              <a:defRPr sz="4000"/>
            </a:lvl1pPr>
          </a:lstStyle>
          <a:p>
            <a:r>
              <a:rPr lang="en-US"/>
              <a:t>Click to edit Master title style</a:t>
            </a:r>
          </a:p>
        </p:txBody>
      </p:sp>
      <p:sp>
        <p:nvSpPr>
          <p:cNvPr id="3" name="Content Placeholder 2"/>
          <p:cNvSpPr>
            <a:spLocks noGrp="1"/>
          </p:cNvSpPr>
          <p:nvPr>
            <p:ph idx="1"/>
          </p:nvPr>
        </p:nvSpPr>
        <p:spPr>
          <a:xfrm>
            <a:off x="1005840" y="2190750"/>
            <a:ext cx="12618720" cy="5221606"/>
          </a:xfrm>
          <a:prstGeom prst="rect">
            <a:avLst/>
          </a:prstGeom>
        </p:spPr>
        <p:txBody>
          <a:bodyPr lIns="109728" tIns="54864" rIns="109728" bIns="54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67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68638" y="438153"/>
            <a:ext cx="11355922" cy="742465"/>
          </a:xfrm>
          <a:prstGeom prst="rect">
            <a:avLst/>
          </a:prstGeom>
        </p:spPr>
        <p:txBody>
          <a:bodyPr lIns="109728" tIns="54864" rIns="109728" bIns="54864"/>
          <a:lstStyle>
            <a:lvl1pPr>
              <a:defRPr sz="4000"/>
            </a:lvl1pPr>
          </a:lstStyle>
          <a:p>
            <a:r>
              <a:rPr lang="en-US"/>
              <a:t>Click to edit Master title style</a:t>
            </a:r>
          </a:p>
        </p:txBody>
      </p:sp>
      <p:sp>
        <p:nvSpPr>
          <p:cNvPr id="3" name="Content Placeholder 2"/>
          <p:cNvSpPr>
            <a:spLocks noGrp="1"/>
          </p:cNvSpPr>
          <p:nvPr>
            <p:ph sz="half" idx="1"/>
          </p:nvPr>
        </p:nvSpPr>
        <p:spPr>
          <a:xfrm>
            <a:off x="1005840" y="2190750"/>
            <a:ext cx="6217920" cy="5221606"/>
          </a:xfrm>
          <a:prstGeom prst="rect">
            <a:avLst/>
          </a:prstGeom>
        </p:spPr>
        <p:txBody>
          <a:bodyPr lIns="109728" tIns="54864" rIns="109728" bIns="54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a:prstGeom prst="rect">
            <a:avLst/>
          </a:prstGeom>
        </p:spPr>
        <p:txBody>
          <a:bodyPr lIns="109728" tIns="54864" rIns="109728" bIns="54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35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520" y="352426"/>
            <a:ext cx="11094720" cy="861925"/>
          </a:xfrm>
          <a:prstGeom prst="rect">
            <a:avLst/>
          </a:prstGeom>
        </p:spPr>
        <p:txBody>
          <a:bodyPr lIns="117226" tIns="58613" rIns="117226" bIns="58613"/>
          <a:lstStyle>
            <a:lvl1pPr>
              <a:defRPr>
                <a:solidFill>
                  <a:srgbClr val="CC0000"/>
                </a:solidFill>
              </a:defRPr>
            </a:lvl1pPr>
          </a:lstStyle>
          <a:p>
            <a:r>
              <a:rPr lang="en-US" dirty="0"/>
              <a:t>Click to edit Master title style</a:t>
            </a:r>
          </a:p>
        </p:txBody>
      </p:sp>
      <p:sp>
        <p:nvSpPr>
          <p:cNvPr id="5" name="Slide Number Placeholder 4"/>
          <p:cNvSpPr>
            <a:spLocks noGrp="1"/>
          </p:cNvSpPr>
          <p:nvPr>
            <p:ph type="sldNum" sz="quarter" idx="12"/>
          </p:nvPr>
        </p:nvSpPr>
        <p:spPr>
          <a:xfrm>
            <a:off x="13289280" y="7781365"/>
            <a:ext cx="609600" cy="438150"/>
          </a:xfrm>
          <a:prstGeom prst="rect">
            <a:avLst/>
          </a:prstGeom>
        </p:spPr>
        <p:txBody>
          <a:bodyPr lIns="117226" tIns="58613" rIns="117226" bIns="58613"/>
          <a:lstStyle/>
          <a:p>
            <a:fld id="{93B93ED8-0A28-144B-8090-401152FB9154}" type="slidenum">
              <a:rPr lang="en-US" smtClean="0"/>
              <a:pPr/>
              <a:t>‹#›</a:t>
            </a:fld>
            <a:endParaRPr lang="en-US"/>
          </a:p>
        </p:txBody>
      </p:sp>
    </p:spTree>
    <p:extLst>
      <p:ext uri="{BB962C8B-B14F-4D97-AF65-F5344CB8AC3E}">
        <p14:creationId xmlns:p14="http://schemas.microsoft.com/office/powerpoint/2010/main" val="90352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61925"/>
          </a:xfrm>
          <a:prstGeom prst="rect">
            <a:avLst/>
          </a:prstGeom>
        </p:spPr>
        <p:txBody>
          <a:bodyPr lIns="130622" tIns="65311" rIns="130622" bIns="65311"/>
          <a:lstStyle>
            <a:lvl1pPr>
              <a:defRPr>
                <a:solidFill>
                  <a:srgbClr val="CC0000"/>
                </a:solidFill>
              </a:defRPr>
            </a:lvl1pPr>
          </a:lstStyle>
          <a:p>
            <a:r>
              <a:rPr lang="en-US" dirty="0"/>
              <a:t>Click to edit Master title style</a:t>
            </a:r>
          </a:p>
        </p:txBody>
      </p:sp>
      <p:sp>
        <p:nvSpPr>
          <p:cNvPr id="4" name="Slide Number Placeholder 3"/>
          <p:cNvSpPr>
            <a:spLocks noGrp="1"/>
          </p:cNvSpPr>
          <p:nvPr>
            <p:ph type="sldNum" sz="quarter" idx="11"/>
          </p:nvPr>
        </p:nvSpPr>
        <p:spPr>
          <a:xfrm>
            <a:off x="13289280" y="7627621"/>
            <a:ext cx="609600" cy="438150"/>
          </a:xfrm>
          <a:prstGeom prst="rect">
            <a:avLst/>
          </a:prstGeom>
        </p:spPr>
        <p:txBody>
          <a:bodyPr lIns="130622" tIns="65311" rIns="130622" bIns="65311"/>
          <a:lstStyle/>
          <a:p>
            <a:fld id="{93B93ED8-0A28-144B-8090-401152FB9154}" type="slidenum">
              <a:rPr lang="en-US" smtClean="0"/>
              <a:pPr/>
              <a:t>‹#›</a:t>
            </a:fld>
            <a:endParaRPr lang="en-US" dirty="0"/>
          </a:p>
        </p:txBody>
      </p:sp>
      <p:sp>
        <p:nvSpPr>
          <p:cNvPr id="6" name="Text Placeholder 5"/>
          <p:cNvSpPr>
            <a:spLocks noGrp="1"/>
          </p:cNvSpPr>
          <p:nvPr>
            <p:ph type="body" sz="quarter" idx="12"/>
          </p:nvPr>
        </p:nvSpPr>
        <p:spPr>
          <a:xfrm>
            <a:off x="731520" y="1343892"/>
            <a:ext cx="13167360" cy="5895109"/>
          </a:xfrm>
          <a:prstGeom prst="rect">
            <a:avLst/>
          </a:prstGeom>
        </p:spPr>
        <p:txBody>
          <a:bodyPr lIns="130622" tIns="65311" rIns="130622" bIns="6531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7086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93B93ED8-0A28-144B-8090-401152FB9154}" type="slidenum">
              <a:rPr lang="en-US" smtClean="0"/>
              <a:pPr/>
              <a:t>‹#›</a:t>
            </a:fld>
            <a:endParaRPr lang="en-US" dirty="0"/>
          </a:p>
        </p:txBody>
      </p:sp>
      <p:sp>
        <p:nvSpPr>
          <p:cNvPr id="6" name="Text Placeholder 5"/>
          <p:cNvSpPr>
            <a:spLocks noGrp="1"/>
          </p:cNvSpPr>
          <p:nvPr>
            <p:ph type="body" sz="quarter" idx="12"/>
          </p:nvPr>
        </p:nvSpPr>
        <p:spPr>
          <a:xfrm>
            <a:off x="731520" y="1343892"/>
            <a:ext cx="13167360" cy="52702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512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4121" y="337186"/>
            <a:ext cx="8763001" cy="1125854"/>
          </a:xfrm>
        </p:spPr>
        <p:txBody>
          <a:bodyPr/>
          <a:lstStyle/>
          <a:p>
            <a:r>
              <a:rPr lang="en-US"/>
              <a:t>Click to edit Master title style</a:t>
            </a:r>
          </a:p>
        </p:txBody>
      </p:sp>
      <p:sp>
        <p:nvSpPr>
          <p:cNvPr id="3" name="Table Placeholder 2"/>
          <p:cNvSpPr>
            <a:spLocks noGrp="1"/>
          </p:cNvSpPr>
          <p:nvPr>
            <p:ph type="tbl" idx="1"/>
          </p:nvPr>
        </p:nvSpPr>
        <p:spPr>
          <a:xfrm>
            <a:off x="1214121" y="1840230"/>
            <a:ext cx="12412980" cy="4905376"/>
          </a:xfrm>
        </p:spPr>
        <p:txBody>
          <a:bodyPr/>
          <a:lstStyle/>
          <a:p>
            <a:pPr lvl="0"/>
            <a:endParaRPr lang="en-US" noProof="0"/>
          </a:p>
        </p:txBody>
      </p:sp>
      <p:sp>
        <p:nvSpPr>
          <p:cNvPr id="4" name="Rectangle 3"/>
          <p:cNvSpPr>
            <a:spLocks noGrp="1" noChangeArrowheads="1"/>
          </p:cNvSpPr>
          <p:nvPr>
            <p:ph type="sldNum" sz="quarter" idx="10"/>
          </p:nvPr>
        </p:nvSpPr>
        <p:spPr/>
        <p:txBody>
          <a:bodyPr/>
          <a:lstStyle>
            <a:lvl1pPr>
              <a:defRPr/>
            </a:lvl1pPr>
          </a:lstStyle>
          <a:p>
            <a:pPr>
              <a:defRPr/>
            </a:pPr>
            <a:fld id="{20E6AFA5-2C7F-4890-95B7-12C5684A1617}" type="slidenum">
              <a:rPr lang="en-US"/>
              <a:pPr>
                <a:defRPr/>
              </a:pPr>
              <a:t>‹#›</a:t>
            </a:fld>
            <a:endParaRPr lang="en-US"/>
          </a:p>
        </p:txBody>
      </p:sp>
    </p:spTree>
    <p:extLst>
      <p:ext uri="{BB962C8B-B14F-4D97-AF65-F5344CB8AC3E}">
        <p14:creationId xmlns:p14="http://schemas.microsoft.com/office/powerpoint/2010/main" val="21260211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userDrawn="1"/>
        </p:nvCxnSpPr>
        <p:spPr>
          <a:xfrm flipH="1">
            <a:off x="1885156" y="409575"/>
            <a:ext cx="2458" cy="685800"/>
          </a:xfrm>
          <a:prstGeom prst="line">
            <a:avLst/>
          </a:prstGeom>
          <a:ln w="12700">
            <a:solidFill>
              <a:srgbClr val="2B2B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57200" y="456438"/>
            <a:ext cx="1143000" cy="591312"/>
          </a:xfrm>
          <a:prstGeom prst="rect">
            <a:avLst/>
          </a:prstGeom>
        </p:spPr>
      </p:pic>
      <p:sp>
        <p:nvSpPr>
          <p:cNvPr id="7" name="Title 1"/>
          <p:cNvSpPr txBox="1">
            <a:spLocks/>
          </p:cNvSpPr>
          <p:nvPr userDrawn="1"/>
        </p:nvSpPr>
        <p:spPr>
          <a:xfrm>
            <a:off x="6504973" y="7632438"/>
            <a:ext cx="695768" cy="456438"/>
          </a:xfrm>
          <a:prstGeom prst="rect">
            <a:avLst/>
          </a:prstGeom>
        </p:spPr>
        <p:txBody>
          <a:bodyPr vert="horz" lIns="91440" tIns="45720" rIns="91440" bIns="45720" rtlCol="0" anchor="b">
            <a:norm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pPr algn="r"/>
            <a:fld id="{F390DC03-8556-4E15-8C2F-4C97A9903453}" type="slidenum">
              <a:rPr lang="en-US" sz="2000" b="0" smtClean="0">
                <a:solidFill>
                  <a:schemeClr val="tx1"/>
                </a:solidFill>
                <a:latin typeface="Franklin Gothic Book" charset="0"/>
                <a:ea typeface="Franklin Gothic Book" charset="0"/>
                <a:cs typeface="Franklin Gothic Book" charset="0"/>
              </a:rPr>
              <a:t>‹#›</a:t>
            </a:fld>
            <a:endParaRPr lang="en-US" sz="2000" b="1" dirty="0">
              <a:solidFill>
                <a:schemeClr val="tx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954389257"/>
      </p:ext>
    </p:extLst>
  </p:cSld>
  <p:clrMap bg1="lt1" tx1="dk1" bg2="lt2" tx2="dk2" accent1="accent1" accent2="accent2" accent3="accent3" accent4="accent4" accent5="accent5" accent6="accent6" hlink="hlink" folHlink="folHlink"/>
  <p:sldLayoutIdLst>
    <p:sldLayoutId id="2147483670" r:id="rId1"/>
    <p:sldLayoutId id="2147483667" r:id="rId2"/>
    <p:sldLayoutId id="2147483672" r:id="rId3"/>
    <p:sldLayoutId id="2147483673" r:id="rId4"/>
    <p:sldLayoutId id="2147483674" r:id="rId5"/>
    <p:sldLayoutId id="2147483675" r:id="rId6"/>
    <p:sldLayoutId id="2147483678" r:id="rId7"/>
    <p:sldLayoutId id="214748367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1.wmf"/></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4.jp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oleObject" Target="../embeddings/oleObject2.bin"/><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90.jpeg"/><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1.png"/><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9.png"/><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5.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jpeg"/></Relationships>
</file>

<file path=ppt/slides/_rels/slide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xml"/><Relationship Id="rId4" Type="http://schemas.openxmlformats.org/officeDocument/2006/relationships/image" Target="../media/image13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mailto:mboxer@ofsoptics.com"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8957"/>
          </a:xfrm>
          <a:prstGeom prst="rect">
            <a:avLst/>
          </a:prstGeom>
        </p:spPr>
      </p:pic>
      <p:sp>
        <p:nvSpPr>
          <p:cNvPr id="3" name="Rectangle 2"/>
          <p:cNvSpPr/>
          <p:nvPr/>
        </p:nvSpPr>
        <p:spPr>
          <a:xfrm>
            <a:off x="0" y="0"/>
            <a:ext cx="14630400" cy="8229600"/>
          </a:xfrm>
          <a:prstGeom prst="rect">
            <a:avLst/>
          </a:prstGeom>
          <a:solidFill>
            <a:schemeClr val="tx2">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457200" y="7337960"/>
            <a:ext cx="13716000" cy="502920"/>
          </a:xfrm>
          <a:prstGeom prst="rect">
            <a:avLst/>
          </a:prstGeom>
        </p:spPr>
        <p:txBody>
          <a:bodyPr vert="horz" lIns="91440" tIns="45720" rIns="91440" bIns="45720" rtlCol="0" anchor="t">
            <a:no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pPr algn="r"/>
            <a:r>
              <a:rPr lang="en-US" sz="1400" b="1" dirty="0">
                <a:solidFill>
                  <a:schemeClr val="bg1">
                    <a:lumMod val="85000"/>
                  </a:schemeClr>
                </a:solidFill>
                <a:latin typeface="Franklin Gothic Book" charset="0"/>
                <a:ea typeface="Franklin Gothic Book" charset="0"/>
                <a:cs typeface="Franklin Gothic Book" charset="0"/>
              </a:rPr>
              <a:t>Your Optical Fiber Solutions Partner</a:t>
            </a:r>
            <a:r>
              <a:rPr lang="en-US" sz="1400" b="1" baseline="30000" dirty="0">
                <a:solidFill>
                  <a:schemeClr val="bg1">
                    <a:lumMod val="85000"/>
                  </a:schemeClr>
                </a:solidFill>
                <a:latin typeface="Franklin Gothic Book" charset="0"/>
                <a:ea typeface="Franklin Gothic Book" charset="0"/>
                <a:cs typeface="Franklin Gothic Book" charset="0"/>
              </a:rPr>
              <a:t>®</a:t>
            </a:r>
          </a:p>
          <a:p>
            <a:pPr algn="r"/>
            <a:r>
              <a:rPr lang="en-US" sz="1400" dirty="0">
                <a:solidFill>
                  <a:schemeClr val="bg1">
                    <a:lumMod val="85000"/>
                  </a:schemeClr>
                </a:solidFill>
                <a:latin typeface="Franklin Gothic Book" charset="0"/>
                <a:ea typeface="Franklin Gothic Book" charset="0"/>
                <a:cs typeface="Franklin Gothic Book" charset="0"/>
              </a:rPr>
              <a:t>All Rights Reserved, Copyright © OFS Fitel, LLC 2017</a:t>
            </a:r>
          </a:p>
          <a:p>
            <a:pPr algn="r"/>
            <a:endParaRPr lang="en-US" sz="1400" b="1" dirty="0">
              <a:solidFill>
                <a:schemeClr val="bg1">
                  <a:lumMod val="85000"/>
                </a:schemeClr>
              </a:solidFill>
              <a:latin typeface="Franklin Gothic Book" charset="0"/>
              <a:ea typeface="Franklin Gothic Book" charset="0"/>
              <a:cs typeface="Franklin Gothic Book" charset="0"/>
            </a:endParaRPr>
          </a:p>
        </p:txBody>
      </p:sp>
      <p:sp>
        <p:nvSpPr>
          <p:cNvPr id="15" name="Title 1"/>
          <p:cNvSpPr txBox="1">
            <a:spLocks/>
          </p:cNvSpPr>
          <p:nvPr/>
        </p:nvSpPr>
        <p:spPr>
          <a:xfrm>
            <a:off x="1909823" y="3314245"/>
            <a:ext cx="10972800" cy="1558697"/>
          </a:xfrm>
          <a:prstGeom prst="rect">
            <a:avLst/>
          </a:prstGeom>
        </p:spPr>
        <p:txBody>
          <a:bodyPr anchor="t">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r>
              <a:rPr lang="en-US" sz="4800" spc="300" dirty="0">
                <a:solidFill>
                  <a:srgbClr val="FFFFFF"/>
                </a:solidFill>
                <a:latin typeface="Franklin Gothic Book" charset="0"/>
              </a:rPr>
              <a:t>Introduction to OFS</a:t>
            </a:r>
          </a:p>
          <a:p>
            <a:pPr algn="ctr"/>
            <a:r>
              <a:rPr lang="en-US" sz="4800" spc="300" dirty="0">
                <a:solidFill>
                  <a:srgbClr val="FFFFFF"/>
                </a:solidFill>
                <a:latin typeface="Franklin Gothic Book" charset="0"/>
              </a:rPr>
              <a:t>For NRTC</a:t>
            </a:r>
          </a:p>
        </p:txBody>
      </p:sp>
      <p:sp>
        <p:nvSpPr>
          <p:cNvPr id="16" name="Subtitle 2"/>
          <p:cNvSpPr txBox="1">
            <a:spLocks/>
          </p:cNvSpPr>
          <p:nvPr/>
        </p:nvSpPr>
        <p:spPr>
          <a:xfrm>
            <a:off x="1828800" y="3935943"/>
            <a:ext cx="10972800" cy="588644"/>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endParaRPr lang="en-US" sz="2400" dirty="0">
              <a:solidFill>
                <a:srgbClr val="FFFFFF"/>
              </a:solidFill>
              <a:latin typeface="Franklin Gothic Book" charset="0"/>
              <a:ea typeface="Franklin Gothic Book" charset="0"/>
              <a:cs typeface="Franklin Gothic Book" charset="0"/>
            </a:endParaRPr>
          </a:p>
        </p:txBody>
      </p:sp>
      <p:sp>
        <p:nvSpPr>
          <p:cNvPr id="17" name="Rectangle 16"/>
          <p:cNvSpPr/>
          <p:nvPr/>
        </p:nvSpPr>
        <p:spPr>
          <a:xfrm>
            <a:off x="1828800" y="2352565"/>
            <a:ext cx="10972800" cy="3240515"/>
          </a:xfrm>
          <a:prstGeom prst="rect">
            <a:avLst/>
          </a:prstGeom>
          <a:noFill/>
          <a:ln w="127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457200"/>
            <a:ext cx="1143000" cy="591312"/>
          </a:xfrm>
          <a:prstGeom prst="rect">
            <a:avLst/>
          </a:prstGeom>
        </p:spPr>
      </p:pic>
      <p:sp>
        <p:nvSpPr>
          <p:cNvPr id="4" name="Slide Number Placeholder 3"/>
          <p:cNvSpPr>
            <a:spLocks noGrp="1"/>
          </p:cNvSpPr>
          <p:nvPr>
            <p:ph type="sldNum" sz="quarter" idx="4294967295"/>
          </p:nvPr>
        </p:nvSpPr>
        <p:spPr>
          <a:xfrm>
            <a:off x="13392150" y="7713726"/>
            <a:ext cx="911860" cy="456438"/>
          </a:xfrm>
          <a:prstGeom prst="rect">
            <a:avLst/>
          </a:prstGeom>
        </p:spPr>
        <p:txBody>
          <a:bodyPr/>
          <a:lstStyle/>
          <a:p>
            <a:fld id="{BB750ADA-58A8-3B49-872D-0D6F9BAA1111}" type="slidenum">
              <a:rPr lang="en-US" smtClean="0"/>
              <a:pPr/>
              <a:t>1</a:t>
            </a:fld>
            <a:endParaRPr lang="en-US" dirty="0"/>
          </a:p>
        </p:txBody>
      </p:sp>
    </p:spTree>
    <p:extLst>
      <p:ext uri="{BB962C8B-B14F-4D97-AF65-F5344CB8AC3E}">
        <p14:creationId xmlns:p14="http://schemas.microsoft.com/office/powerpoint/2010/main" val="26020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789" y="329566"/>
            <a:ext cx="5277338" cy="861925"/>
          </a:xfrm>
        </p:spPr>
        <p:txBody>
          <a:bodyPr/>
          <a:lstStyle/>
          <a:p>
            <a:r>
              <a:rPr lang="en-US" sz="3200" dirty="0">
                <a:solidFill>
                  <a:schemeClr val="tx1"/>
                </a:solidFill>
              </a:rPr>
              <a:t>Splitters</a:t>
            </a:r>
          </a:p>
        </p:txBody>
      </p:sp>
      <p:sp>
        <p:nvSpPr>
          <p:cNvPr id="3" name="Text Placeholder 2"/>
          <p:cNvSpPr>
            <a:spLocks noGrp="1"/>
          </p:cNvSpPr>
          <p:nvPr>
            <p:ph type="body" sz="quarter" idx="12"/>
          </p:nvPr>
        </p:nvSpPr>
        <p:spPr>
          <a:xfrm>
            <a:off x="731520" y="1897215"/>
            <a:ext cx="13167360" cy="4678390"/>
          </a:xfrm>
          <a:ln>
            <a:solidFill>
              <a:schemeClr val="tx1"/>
            </a:solidFill>
          </a:ln>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7" name="TextBox 6"/>
          <p:cNvSpPr txBox="1"/>
          <p:nvPr/>
        </p:nvSpPr>
        <p:spPr>
          <a:xfrm>
            <a:off x="862541" y="3626886"/>
            <a:ext cx="6125114" cy="1345553"/>
          </a:xfrm>
          <a:prstGeom prst="rect">
            <a:avLst/>
          </a:prstGeom>
          <a:noFill/>
        </p:spPr>
        <p:txBody>
          <a:bodyPr wrap="square" lIns="130613" tIns="65306" rIns="130613" bIns="65306" rtlCol="0">
            <a:spAutoFit/>
          </a:bodyPr>
          <a:lstStyle/>
          <a:p>
            <a:pPr marL="457200" indent="-457200">
              <a:lnSpc>
                <a:spcPct val="150000"/>
              </a:lnSpc>
              <a:buFont typeface="Arial" panose="020B0604020202020204" pitchFamily="34" charset="0"/>
              <a:buChar char="•"/>
            </a:pPr>
            <a:r>
              <a:rPr lang="en-US" sz="2800" b="1" dirty="0"/>
              <a:t>Distributed</a:t>
            </a:r>
          </a:p>
          <a:p>
            <a:pPr marL="408167" indent="-408167">
              <a:lnSpc>
                <a:spcPct val="150000"/>
              </a:lnSpc>
              <a:buFont typeface="Arial" panose="020B0604020202020204" pitchFamily="34" charset="0"/>
              <a:buChar char="•"/>
            </a:pPr>
            <a:r>
              <a:rPr lang="en-US" sz="2800" b="1" dirty="0"/>
              <a:t>Easy provisioning</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14926" y="2197007"/>
            <a:ext cx="2041744" cy="123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2889" y="4263387"/>
            <a:ext cx="2246420" cy="1418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1325039" y="5641314"/>
            <a:ext cx="1942122" cy="778218"/>
          </a:xfrm>
          <a:prstGeom prst="rect">
            <a:avLst/>
          </a:prstGeom>
          <a:noFill/>
        </p:spPr>
        <p:txBody>
          <a:bodyPr wrap="none" lIns="130613" tIns="65306" rIns="130613" bIns="65306" rtlCol="0">
            <a:spAutoFit/>
          </a:bodyPr>
          <a:lstStyle/>
          <a:p>
            <a:pPr algn="ctr"/>
            <a:r>
              <a:rPr lang="en-US" sz="2100" b="1" dirty="0"/>
              <a:t>Direct Connect</a:t>
            </a:r>
          </a:p>
          <a:p>
            <a:pPr algn="ctr"/>
            <a:r>
              <a:rPr lang="en-US" sz="2100" b="1" dirty="0"/>
              <a:t>PLC Splitter</a:t>
            </a:r>
          </a:p>
        </p:txBody>
      </p:sp>
      <p:sp>
        <p:nvSpPr>
          <p:cNvPr id="21" name="TextBox 20"/>
          <p:cNvSpPr txBox="1"/>
          <p:nvPr/>
        </p:nvSpPr>
        <p:spPr>
          <a:xfrm>
            <a:off x="11070549" y="3434815"/>
            <a:ext cx="2330499" cy="778218"/>
          </a:xfrm>
          <a:prstGeom prst="rect">
            <a:avLst/>
          </a:prstGeom>
          <a:noFill/>
        </p:spPr>
        <p:txBody>
          <a:bodyPr wrap="square" lIns="130613" tIns="65306" rIns="130613" bIns="65306" rtlCol="0">
            <a:spAutoFit/>
          </a:bodyPr>
          <a:lstStyle/>
          <a:p>
            <a:pPr algn="ctr"/>
            <a:r>
              <a:rPr lang="en-US" sz="2100" b="1" dirty="0"/>
              <a:t>MPO Splitter Module</a:t>
            </a:r>
          </a:p>
        </p:txBody>
      </p:sp>
      <p:pic>
        <p:nvPicPr>
          <p:cNvPr id="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23009" y="3281841"/>
            <a:ext cx="2020666" cy="150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8840375" y="4654037"/>
            <a:ext cx="1585934" cy="778218"/>
          </a:xfrm>
          <a:prstGeom prst="rect">
            <a:avLst/>
          </a:prstGeom>
          <a:noFill/>
        </p:spPr>
        <p:txBody>
          <a:bodyPr wrap="none" lIns="130613" tIns="65306" rIns="130613" bIns="65306" rtlCol="0">
            <a:spAutoFit/>
          </a:bodyPr>
          <a:lstStyle/>
          <a:p>
            <a:pPr algn="ctr"/>
            <a:r>
              <a:rPr lang="en-US" sz="2100" b="1" dirty="0"/>
              <a:t>Ruggedized</a:t>
            </a:r>
          </a:p>
          <a:p>
            <a:pPr algn="ctr"/>
            <a:r>
              <a:rPr lang="en-US" sz="2100" b="1" dirty="0"/>
              <a:t>PLC Splitter</a:t>
            </a:r>
          </a:p>
        </p:txBody>
      </p:sp>
    </p:spTree>
    <p:extLst>
      <p:ext uri="{BB962C8B-B14F-4D97-AF65-F5344CB8AC3E}">
        <p14:creationId xmlns:p14="http://schemas.microsoft.com/office/powerpoint/2010/main" val="217628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755" y="329566"/>
            <a:ext cx="9094146" cy="861925"/>
          </a:xfrm>
        </p:spPr>
        <p:txBody>
          <a:bodyPr/>
          <a:lstStyle/>
          <a:p>
            <a:r>
              <a:rPr lang="en-US" sz="3200" dirty="0">
                <a:solidFill>
                  <a:schemeClr val="tx1"/>
                </a:solidFill>
              </a:rPr>
              <a:t>Drop Solutions – Terminals and cables</a:t>
            </a:r>
          </a:p>
        </p:txBody>
      </p:sp>
      <p:sp>
        <p:nvSpPr>
          <p:cNvPr id="3" name="Text Placeholder 2"/>
          <p:cNvSpPr>
            <a:spLocks noGrp="1"/>
          </p:cNvSpPr>
          <p:nvPr>
            <p:ph type="body" sz="quarter" idx="12"/>
          </p:nvPr>
        </p:nvSpPr>
        <p:spPr>
          <a:xfrm>
            <a:off x="731517" y="1965436"/>
            <a:ext cx="13167360" cy="4941152"/>
          </a:xfrm>
          <a:ln>
            <a:solidFill>
              <a:schemeClr val="tx1"/>
            </a:solidFill>
          </a:ln>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7" name="TextBox 6"/>
          <p:cNvSpPr txBox="1"/>
          <p:nvPr/>
        </p:nvSpPr>
        <p:spPr>
          <a:xfrm>
            <a:off x="882664" y="2670252"/>
            <a:ext cx="2565541" cy="3307116"/>
          </a:xfrm>
          <a:prstGeom prst="rect">
            <a:avLst/>
          </a:prstGeom>
          <a:noFill/>
        </p:spPr>
        <p:txBody>
          <a:bodyPr wrap="square" lIns="130613" tIns="65306" rIns="130613" bIns="65306" rtlCol="0">
            <a:spAutoFit/>
          </a:bodyPr>
          <a:lstStyle/>
          <a:p>
            <a:pPr marL="408167" indent="-408167">
              <a:lnSpc>
                <a:spcPct val="150000"/>
              </a:lnSpc>
              <a:buFont typeface="Arial" panose="020B0604020202020204" pitchFamily="34" charset="0"/>
              <a:buChar char="•"/>
            </a:pPr>
            <a:r>
              <a:rPr lang="en-US" sz="2000" b="1" dirty="0"/>
              <a:t>Plug and play or spliced</a:t>
            </a:r>
          </a:p>
          <a:p>
            <a:pPr marL="408167" indent="-408167">
              <a:lnSpc>
                <a:spcPct val="150000"/>
              </a:lnSpc>
              <a:buFont typeface="Arial" panose="020B0604020202020204" pitchFamily="34" charset="0"/>
              <a:buChar char="•"/>
            </a:pPr>
            <a:r>
              <a:rPr lang="en-US" sz="2000" b="1" dirty="0"/>
              <a:t>Ruggedized</a:t>
            </a:r>
          </a:p>
          <a:p>
            <a:pPr marL="408167" indent="-408167">
              <a:lnSpc>
                <a:spcPct val="150000"/>
              </a:lnSpc>
              <a:buFont typeface="Arial" panose="020B0604020202020204" pitchFamily="34" charset="0"/>
              <a:buChar char="•"/>
            </a:pPr>
            <a:r>
              <a:rPr lang="en-US" sz="2000" b="1" dirty="0"/>
              <a:t>Integrated drop/splitter</a:t>
            </a:r>
          </a:p>
          <a:p>
            <a:pPr marL="408167" indent="-408167">
              <a:lnSpc>
                <a:spcPct val="150000"/>
              </a:lnSpc>
              <a:buFont typeface="Arial" panose="020B0604020202020204" pitchFamily="34" charset="0"/>
              <a:buChar char="•"/>
            </a:pPr>
            <a:r>
              <a:rPr lang="en-US" sz="2000" b="1" dirty="0"/>
              <a:t>Indoor / outdoor options</a:t>
            </a: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14575" y="2133002"/>
            <a:ext cx="1723258" cy="245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004244" y="4524822"/>
            <a:ext cx="2621923" cy="962884"/>
          </a:xfrm>
          <a:prstGeom prst="rect">
            <a:avLst/>
          </a:prstGeom>
          <a:noFill/>
        </p:spPr>
        <p:txBody>
          <a:bodyPr wrap="none" lIns="130613" tIns="65306" rIns="130613" bIns="65306" rtlCol="0">
            <a:spAutoFit/>
          </a:bodyPr>
          <a:lstStyle/>
          <a:p>
            <a:pPr algn="ctr"/>
            <a:r>
              <a:rPr lang="en-US" sz="1800" b="1" dirty="0" err="1"/>
              <a:t>SlimBox</a:t>
            </a:r>
            <a:r>
              <a:rPr lang="en-US" sz="1800" b="1" dirty="0"/>
              <a:t>™</a:t>
            </a:r>
          </a:p>
          <a:p>
            <a:pPr algn="ctr"/>
            <a:r>
              <a:rPr lang="en-US" sz="1800" b="1" dirty="0"/>
              <a:t>Aerial and Underground </a:t>
            </a:r>
          </a:p>
          <a:p>
            <a:pPr algn="ctr"/>
            <a:r>
              <a:rPr lang="en-US" sz="1800" b="1" dirty="0"/>
              <a:t>Drop Terminals</a:t>
            </a:r>
          </a:p>
        </p:txBody>
      </p:sp>
      <p:sp>
        <p:nvSpPr>
          <p:cNvPr id="19" name="TextBox 18"/>
          <p:cNvSpPr txBox="1"/>
          <p:nvPr/>
        </p:nvSpPr>
        <p:spPr>
          <a:xfrm>
            <a:off x="11155360" y="6245525"/>
            <a:ext cx="3098850" cy="408886"/>
          </a:xfrm>
          <a:prstGeom prst="rect">
            <a:avLst/>
          </a:prstGeom>
          <a:noFill/>
        </p:spPr>
        <p:txBody>
          <a:bodyPr wrap="square" lIns="130613" tIns="65306" rIns="130613" bIns="65306" rtlCol="0">
            <a:spAutoFit/>
          </a:bodyPr>
          <a:lstStyle/>
          <a:p>
            <a:r>
              <a:rPr lang="en-US" sz="1800" b="1" dirty="0" err="1"/>
              <a:t>PowerGuide</a:t>
            </a:r>
            <a:r>
              <a:rPr lang="en-US" sz="1800" b="1" dirty="0"/>
              <a:t> TTH Cable</a:t>
            </a:r>
          </a:p>
        </p:txBody>
      </p:sp>
      <p:sp>
        <p:nvSpPr>
          <p:cNvPr id="21" name="TextBox 20"/>
          <p:cNvSpPr txBox="1"/>
          <p:nvPr/>
        </p:nvSpPr>
        <p:spPr>
          <a:xfrm>
            <a:off x="8734840" y="3948771"/>
            <a:ext cx="1805866" cy="408886"/>
          </a:xfrm>
          <a:prstGeom prst="rect">
            <a:avLst/>
          </a:prstGeom>
          <a:noFill/>
        </p:spPr>
        <p:txBody>
          <a:bodyPr wrap="none" lIns="130613" tIns="65306" rIns="130613" bIns="65306" rtlCol="0">
            <a:spAutoFit/>
          </a:bodyPr>
          <a:lstStyle/>
          <a:p>
            <a:r>
              <a:rPr lang="en-US" sz="1800" b="1" dirty="0"/>
              <a:t>EZ-Bend</a:t>
            </a:r>
            <a:r>
              <a:rPr lang="en-US" sz="1800" b="1" baseline="30000" dirty="0"/>
              <a:t>®</a:t>
            </a:r>
            <a:r>
              <a:rPr lang="en-US" sz="1800" b="1" dirty="0"/>
              <a:t> Cable</a:t>
            </a:r>
          </a:p>
        </p:txBody>
      </p:sp>
      <p:sp>
        <p:nvSpPr>
          <p:cNvPr id="22" name="TextBox 21"/>
          <p:cNvSpPr txBox="1"/>
          <p:nvPr/>
        </p:nvSpPr>
        <p:spPr>
          <a:xfrm>
            <a:off x="11827075" y="3690239"/>
            <a:ext cx="1531816" cy="685885"/>
          </a:xfrm>
          <a:prstGeom prst="rect">
            <a:avLst/>
          </a:prstGeom>
          <a:noFill/>
        </p:spPr>
        <p:txBody>
          <a:bodyPr wrap="none" lIns="130613" tIns="65306" rIns="130613" bIns="65306" rtlCol="0">
            <a:spAutoFit/>
          </a:bodyPr>
          <a:lstStyle/>
          <a:p>
            <a:pPr algn="ctr"/>
            <a:r>
              <a:rPr lang="en-US" sz="1800" b="1" dirty="0"/>
              <a:t>Mini LT Drop </a:t>
            </a:r>
          </a:p>
          <a:p>
            <a:pPr algn="ctr"/>
            <a:r>
              <a:rPr lang="en-US" sz="1800" b="1" dirty="0"/>
              <a:t>Cable</a:t>
            </a: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78580" y="2044273"/>
            <a:ext cx="1828800" cy="168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52435" y="2130001"/>
            <a:ext cx="2237795" cy="1699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ajain\AppData\Local\Microsoft\Windows\Temporary Internet Files\Content.Outlook\L1RDL33C\Mini TB Toneable Round-Drop Assembl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45582" y="4323810"/>
            <a:ext cx="1851503" cy="18733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508266" y="6245525"/>
            <a:ext cx="2135764" cy="408886"/>
          </a:xfrm>
          <a:prstGeom prst="rect">
            <a:avLst/>
          </a:prstGeom>
          <a:noFill/>
        </p:spPr>
        <p:txBody>
          <a:bodyPr wrap="none" lIns="130613" tIns="65306" rIns="130613" bIns="65306" rtlCol="0">
            <a:spAutoFit/>
          </a:bodyPr>
          <a:lstStyle/>
          <a:p>
            <a:r>
              <a:rPr lang="en-US" sz="1800" b="1" dirty="0"/>
              <a:t>EZ-Bend</a:t>
            </a:r>
            <a:r>
              <a:rPr lang="en-US" sz="1800" b="1" baseline="30000" dirty="0"/>
              <a:t>®</a:t>
            </a:r>
            <a:r>
              <a:rPr lang="en-US" sz="1800" b="1" dirty="0"/>
              <a:t> </a:t>
            </a:r>
            <a:r>
              <a:rPr lang="en-US" sz="1800" b="1" dirty="0" err="1"/>
              <a:t>Toneable</a:t>
            </a:r>
            <a:endParaRPr lang="en-US" sz="1800" b="1" dirty="0"/>
          </a:p>
        </p:txBody>
      </p:sp>
      <p:pic>
        <p:nvPicPr>
          <p:cNvPr id="1229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37372" y="5578970"/>
            <a:ext cx="2277664" cy="123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60486" y="4568925"/>
            <a:ext cx="1927664" cy="1676600"/>
          </a:xfrm>
          <a:prstGeom prst="rect">
            <a:avLst/>
          </a:prstGeom>
        </p:spPr>
      </p:pic>
      <p:pic>
        <p:nvPicPr>
          <p:cNvPr id="16" name="Picture 15">
            <a:extLst>
              <a:ext uri="{FF2B5EF4-FFF2-40B4-BE49-F238E27FC236}">
                <a16:creationId xmlns:a16="http://schemas.microsoft.com/office/drawing/2014/main" id="{B6DBD1AB-604F-4EE4-9812-9E806DE21F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10270" y="2392552"/>
            <a:ext cx="2350891" cy="1350069"/>
          </a:xfrm>
          <a:prstGeom prst="rect">
            <a:avLst/>
          </a:prstGeom>
        </p:spPr>
      </p:pic>
      <p:sp>
        <p:nvSpPr>
          <p:cNvPr id="17" name="TextBox 16">
            <a:extLst>
              <a:ext uri="{FF2B5EF4-FFF2-40B4-BE49-F238E27FC236}">
                <a16:creationId xmlns:a16="http://schemas.microsoft.com/office/drawing/2014/main" id="{CB36B3DA-3D84-45D5-946A-337D67FAA06E}"/>
              </a:ext>
            </a:extLst>
          </p:cNvPr>
          <p:cNvSpPr txBox="1"/>
          <p:nvPr/>
        </p:nvSpPr>
        <p:spPr>
          <a:xfrm>
            <a:off x="3960121" y="3863619"/>
            <a:ext cx="1895214" cy="923330"/>
          </a:xfrm>
          <a:prstGeom prst="rect">
            <a:avLst/>
          </a:prstGeom>
          <a:noFill/>
        </p:spPr>
        <p:txBody>
          <a:bodyPr wrap="square" rtlCol="0">
            <a:spAutoFit/>
          </a:bodyPr>
          <a:lstStyle/>
          <a:p>
            <a:pPr algn="ctr"/>
            <a:r>
              <a:rPr lang="en-US" sz="1800" b="1" dirty="0"/>
              <a:t>12 fiber indoor/outdoor </a:t>
            </a:r>
            <a:r>
              <a:rPr lang="en-US" sz="1800" b="1" dirty="0" err="1"/>
              <a:t>SlimBox</a:t>
            </a:r>
            <a:endParaRPr lang="en-US" sz="1800" b="1" dirty="0"/>
          </a:p>
        </p:txBody>
      </p:sp>
    </p:spTree>
    <p:extLst>
      <p:ext uri="{BB962C8B-B14F-4D97-AF65-F5344CB8AC3E}">
        <p14:creationId xmlns:p14="http://schemas.microsoft.com/office/powerpoint/2010/main" val="4183470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82289" y="4030237"/>
            <a:ext cx="1645889" cy="196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30536" y="306854"/>
            <a:ext cx="5426105" cy="861925"/>
          </a:xfrm>
        </p:spPr>
        <p:txBody>
          <a:bodyPr/>
          <a:lstStyle/>
          <a:p>
            <a:r>
              <a:rPr lang="en-US" sz="3200" dirty="0">
                <a:solidFill>
                  <a:schemeClr val="tx1"/>
                </a:solidFill>
              </a:rPr>
              <a:t>Building Distribution</a:t>
            </a:r>
          </a:p>
        </p:txBody>
      </p:sp>
      <p:sp>
        <p:nvSpPr>
          <p:cNvPr id="3" name="Text Placeholder 2"/>
          <p:cNvSpPr>
            <a:spLocks noGrp="1"/>
          </p:cNvSpPr>
          <p:nvPr>
            <p:ph type="body" sz="quarter" idx="12"/>
          </p:nvPr>
        </p:nvSpPr>
        <p:spPr>
          <a:xfrm>
            <a:off x="679900" y="1701147"/>
            <a:ext cx="13167360" cy="4869776"/>
          </a:xfrm>
          <a:ln>
            <a:solidFill>
              <a:schemeClr val="tx1"/>
            </a:solidFill>
          </a:ln>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13" name="TextBox 12"/>
          <p:cNvSpPr txBox="1"/>
          <p:nvPr/>
        </p:nvSpPr>
        <p:spPr>
          <a:xfrm>
            <a:off x="796934" y="2903574"/>
            <a:ext cx="6153324" cy="2717211"/>
          </a:xfrm>
          <a:prstGeom prst="rect">
            <a:avLst/>
          </a:prstGeom>
          <a:noFill/>
        </p:spPr>
        <p:txBody>
          <a:bodyPr wrap="square" lIns="130613" tIns="65306" rIns="130613" bIns="65306" rtlCol="0">
            <a:spAutoFit/>
          </a:bodyPr>
          <a:lstStyle/>
          <a:p>
            <a:pPr marL="408167" indent="-408167">
              <a:lnSpc>
                <a:spcPct val="150000"/>
              </a:lnSpc>
              <a:buFont typeface="Arial" panose="020B0604020202020204" pitchFamily="34" charset="0"/>
              <a:buChar char="•"/>
            </a:pPr>
            <a:r>
              <a:rPr lang="en-US" sz="2800" b="1" dirty="0"/>
              <a:t>Small footprint</a:t>
            </a:r>
          </a:p>
          <a:p>
            <a:pPr marL="408167" indent="-408167">
              <a:lnSpc>
                <a:spcPct val="150000"/>
              </a:lnSpc>
              <a:buFont typeface="Arial" panose="020B0604020202020204" pitchFamily="34" charset="0"/>
              <a:buChar char="•"/>
            </a:pPr>
            <a:r>
              <a:rPr lang="en-US" sz="2800" b="1" dirty="0"/>
              <a:t>Plug and play</a:t>
            </a:r>
          </a:p>
          <a:p>
            <a:pPr marL="408167" indent="-408167">
              <a:lnSpc>
                <a:spcPct val="150000"/>
              </a:lnSpc>
              <a:buFont typeface="Arial" panose="020B0604020202020204" pitchFamily="34" charset="0"/>
              <a:buChar char="•"/>
            </a:pPr>
            <a:r>
              <a:rPr lang="en-US" sz="2800" b="1" dirty="0"/>
              <a:t>Easy installation</a:t>
            </a:r>
          </a:p>
          <a:p>
            <a:pPr marL="408167" indent="-408167">
              <a:lnSpc>
                <a:spcPct val="150000"/>
              </a:lnSpc>
              <a:buFont typeface="Arial" panose="020B0604020202020204" pitchFamily="34" charset="0"/>
              <a:buChar char="•"/>
            </a:pPr>
            <a:r>
              <a:rPr lang="en-US" sz="2800" b="1" dirty="0"/>
              <a:t>Indoor / outdoor options</a:t>
            </a:r>
          </a:p>
        </p:txBody>
      </p:sp>
      <p:sp>
        <p:nvSpPr>
          <p:cNvPr id="14" name="TextBox 13"/>
          <p:cNvSpPr txBox="1"/>
          <p:nvPr/>
        </p:nvSpPr>
        <p:spPr>
          <a:xfrm>
            <a:off x="11792663" y="3513523"/>
            <a:ext cx="1355423" cy="455053"/>
          </a:xfrm>
          <a:prstGeom prst="rect">
            <a:avLst/>
          </a:prstGeom>
          <a:noFill/>
        </p:spPr>
        <p:txBody>
          <a:bodyPr wrap="none" lIns="130613" tIns="65306" rIns="130613" bIns="65306" rtlCol="0">
            <a:spAutoFit/>
          </a:bodyPr>
          <a:lstStyle/>
          <a:p>
            <a:r>
              <a:rPr lang="en-US" sz="2100" b="1" dirty="0"/>
              <a:t>EZ-Bend</a:t>
            </a:r>
            <a:r>
              <a:rPr lang="en-US" sz="2100" b="1" baseline="30000" dirty="0"/>
              <a:t>®</a:t>
            </a:r>
          </a:p>
        </p:txBody>
      </p:sp>
      <p:sp>
        <p:nvSpPr>
          <p:cNvPr id="20" name="TextBox 19"/>
          <p:cNvSpPr txBox="1"/>
          <p:nvPr/>
        </p:nvSpPr>
        <p:spPr>
          <a:xfrm>
            <a:off x="11668833" y="5720203"/>
            <a:ext cx="1679742" cy="778218"/>
          </a:xfrm>
          <a:prstGeom prst="rect">
            <a:avLst/>
          </a:prstGeom>
          <a:noFill/>
        </p:spPr>
        <p:txBody>
          <a:bodyPr wrap="none" lIns="130613" tIns="65306" rIns="130613" bIns="65306" rtlCol="0">
            <a:spAutoFit/>
          </a:bodyPr>
          <a:lstStyle/>
          <a:p>
            <a:pPr algn="ctr"/>
            <a:r>
              <a:rPr lang="en-US" sz="2100" b="1" dirty="0"/>
              <a:t>V-</a:t>
            </a:r>
            <a:r>
              <a:rPr lang="en-US" sz="2100" b="1" dirty="0" err="1"/>
              <a:t>Linx</a:t>
            </a:r>
            <a:r>
              <a:rPr lang="en-US" sz="2100" b="1" dirty="0"/>
              <a:t>™</a:t>
            </a:r>
          </a:p>
          <a:p>
            <a:pPr algn="ctr"/>
            <a:r>
              <a:rPr lang="en-US" sz="2100" b="1" dirty="0"/>
              <a:t>Spool &amp; Play</a:t>
            </a:r>
          </a:p>
        </p:txBody>
      </p:sp>
      <p:pic>
        <p:nvPicPr>
          <p:cNvPr id="23"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78095" y="4237382"/>
            <a:ext cx="2112835" cy="1690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9609674" y="6050552"/>
            <a:ext cx="1388765" cy="455053"/>
          </a:xfrm>
          <a:prstGeom prst="rect">
            <a:avLst/>
          </a:prstGeom>
          <a:noFill/>
        </p:spPr>
        <p:txBody>
          <a:bodyPr wrap="none" lIns="130613" tIns="65306" rIns="130613" bIns="65306" rtlCol="0">
            <a:spAutoFit/>
          </a:bodyPr>
          <a:lstStyle/>
          <a:p>
            <a:r>
              <a:rPr lang="en-US" sz="2100" b="1" dirty="0" err="1"/>
              <a:t>HomeRun</a:t>
            </a:r>
            <a:endParaRPr lang="en-US" sz="2100" b="1" dirty="0"/>
          </a:p>
        </p:txBody>
      </p:sp>
      <p:pic>
        <p:nvPicPr>
          <p:cNvPr id="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6175" y="1770798"/>
            <a:ext cx="2186751" cy="168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9590260" y="3393846"/>
            <a:ext cx="1509311" cy="778218"/>
          </a:xfrm>
          <a:prstGeom prst="rect">
            <a:avLst/>
          </a:prstGeom>
          <a:noFill/>
        </p:spPr>
        <p:txBody>
          <a:bodyPr wrap="none" lIns="130613" tIns="65306" rIns="130613" bIns="65306" rtlCol="0">
            <a:spAutoFit/>
          </a:bodyPr>
          <a:lstStyle/>
          <a:p>
            <a:pPr algn="ctr"/>
            <a:r>
              <a:rPr lang="en-US" sz="2100" b="1" dirty="0" err="1"/>
              <a:t>SlimBox</a:t>
            </a:r>
            <a:r>
              <a:rPr lang="en-US" sz="2100" b="1" dirty="0"/>
              <a:t>®</a:t>
            </a:r>
          </a:p>
          <a:p>
            <a:pPr algn="ctr"/>
            <a:r>
              <a:rPr lang="en-US" sz="2100" b="1" dirty="0"/>
              <a:t>Enclosures</a:t>
            </a:r>
          </a:p>
        </p:txBody>
      </p:sp>
      <p:sp>
        <p:nvSpPr>
          <p:cNvPr id="29" name="TextBox 28"/>
          <p:cNvSpPr txBox="1"/>
          <p:nvPr/>
        </p:nvSpPr>
        <p:spPr>
          <a:xfrm>
            <a:off x="6415935" y="2994872"/>
            <a:ext cx="2598660" cy="778218"/>
          </a:xfrm>
          <a:prstGeom prst="rect">
            <a:avLst/>
          </a:prstGeom>
          <a:noFill/>
        </p:spPr>
        <p:txBody>
          <a:bodyPr wrap="square" lIns="130613" tIns="65306" rIns="130613" bIns="65306" rtlCol="0">
            <a:spAutoFit/>
          </a:bodyPr>
          <a:lstStyle/>
          <a:p>
            <a:pPr algn="ctr"/>
            <a:r>
              <a:rPr lang="en-US" sz="2100" b="1" dirty="0" err="1"/>
              <a:t>InvisiLight</a:t>
            </a:r>
            <a:r>
              <a:rPr lang="en-US" sz="2100" b="1" dirty="0"/>
              <a:t> MDU and Facade Systems</a:t>
            </a:r>
          </a:p>
        </p:txBody>
      </p:sp>
      <p:sp>
        <p:nvSpPr>
          <p:cNvPr id="30" name="TextBox 29"/>
          <p:cNvSpPr txBox="1"/>
          <p:nvPr/>
        </p:nvSpPr>
        <p:spPr>
          <a:xfrm>
            <a:off x="6964796" y="5792705"/>
            <a:ext cx="1383699" cy="778218"/>
          </a:xfrm>
          <a:prstGeom prst="rect">
            <a:avLst/>
          </a:prstGeom>
          <a:noFill/>
        </p:spPr>
        <p:txBody>
          <a:bodyPr wrap="none" lIns="130613" tIns="65306" rIns="130613" bIns="65306" rtlCol="0">
            <a:spAutoFit/>
          </a:bodyPr>
          <a:lstStyle/>
          <a:p>
            <a:pPr algn="ctr"/>
            <a:r>
              <a:rPr lang="en-US" sz="2100" b="1" dirty="0" err="1"/>
              <a:t>SlimBox</a:t>
            </a:r>
            <a:r>
              <a:rPr lang="en-US" sz="2100" b="1" dirty="0"/>
              <a:t>®</a:t>
            </a:r>
          </a:p>
          <a:p>
            <a:pPr algn="ctr"/>
            <a:r>
              <a:rPr lang="en-US" sz="2100" b="1" dirty="0"/>
              <a:t>64 FDH </a:t>
            </a: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8513" y="1770798"/>
            <a:ext cx="1882531" cy="1058923"/>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0FF7228C-8CDE-4261-BB74-29EFE53B35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39215" y="1718570"/>
            <a:ext cx="1629124" cy="1785520"/>
          </a:xfrm>
          <a:prstGeom prst="rect">
            <a:avLst/>
          </a:prstGeom>
        </p:spPr>
      </p:pic>
      <p:pic>
        <p:nvPicPr>
          <p:cNvPr id="9" name="Picture 8" descr="A picture containing computer&#10;&#10;Description automatically generated">
            <a:extLst>
              <a:ext uri="{FF2B5EF4-FFF2-40B4-BE49-F238E27FC236}">
                <a16:creationId xmlns:a16="http://schemas.microsoft.com/office/drawing/2014/main" id="{4CD9636C-7069-4678-B48C-3B62419E59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flipV="1">
            <a:off x="6813731" y="4336695"/>
            <a:ext cx="1605279" cy="1203959"/>
          </a:xfrm>
          <a:prstGeom prst="rect">
            <a:avLst/>
          </a:prstGeom>
        </p:spPr>
      </p:pic>
    </p:spTree>
    <p:extLst>
      <p:ext uri="{BB962C8B-B14F-4D97-AF65-F5344CB8AC3E}">
        <p14:creationId xmlns:p14="http://schemas.microsoft.com/office/powerpoint/2010/main" val="1869381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279" y="329566"/>
            <a:ext cx="6059351" cy="861925"/>
          </a:xfrm>
        </p:spPr>
        <p:txBody>
          <a:bodyPr/>
          <a:lstStyle/>
          <a:p>
            <a:r>
              <a:rPr lang="en-US" sz="3200" dirty="0">
                <a:solidFill>
                  <a:schemeClr val="tx1"/>
                </a:solidFill>
              </a:rPr>
              <a:t>In Home and Apartment</a:t>
            </a:r>
          </a:p>
        </p:txBody>
      </p:sp>
      <p:sp>
        <p:nvSpPr>
          <p:cNvPr id="3" name="Text Placeholder 2"/>
          <p:cNvSpPr>
            <a:spLocks noGrp="1"/>
          </p:cNvSpPr>
          <p:nvPr>
            <p:ph type="body" sz="quarter" idx="12"/>
          </p:nvPr>
        </p:nvSpPr>
        <p:spPr>
          <a:xfrm>
            <a:off x="731520" y="1343892"/>
            <a:ext cx="13167360" cy="4729427"/>
          </a:xfrm>
          <a:ln>
            <a:solidFill>
              <a:schemeClr val="tx1"/>
            </a:solidFill>
          </a:ln>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13" name="TextBox 12"/>
          <p:cNvSpPr txBox="1"/>
          <p:nvPr/>
        </p:nvSpPr>
        <p:spPr>
          <a:xfrm>
            <a:off x="854719" y="2391051"/>
            <a:ext cx="3401371" cy="2638215"/>
          </a:xfrm>
          <a:prstGeom prst="rect">
            <a:avLst/>
          </a:prstGeom>
          <a:noFill/>
        </p:spPr>
        <p:txBody>
          <a:bodyPr wrap="square" lIns="130613" tIns="65306" rIns="130613" bIns="65306" rtlCol="0">
            <a:spAutoFit/>
          </a:bodyPr>
          <a:lstStyle/>
          <a:p>
            <a:pPr marL="408167" indent="-408167">
              <a:lnSpc>
                <a:spcPct val="150000"/>
              </a:lnSpc>
              <a:buFont typeface="Arial" panose="020B0604020202020204" pitchFamily="34" charset="0"/>
              <a:buChar char="•"/>
            </a:pPr>
            <a:r>
              <a:rPr lang="en-US" sz="2800" b="1" dirty="0"/>
              <a:t>Plug and play</a:t>
            </a:r>
          </a:p>
          <a:p>
            <a:pPr marL="408167" indent="-408167">
              <a:lnSpc>
                <a:spcPct val="150000"/>
              </a:lnSpc>
              <a:buFont typeface="Arial" panose="020B0604020202020204" pitchFamily="34" charset="0"/>
              <a:buChar char="•"/>
            </a:pPr>
            <a:r>
              <a:rPr lang="en-US" sz="2800" b="1" dirty="0"/>
              <a:t>Small footprint</a:t>
            </a:r>
          </a:p>
          <a:p>
            <a:pPr marL="408167" indent="-408167">
              <a:lnSpc>
                <a:spcPct val="150000"/>
              </a:lnSpc>
              <a:buFont typeface="Arial" panose="020B0604020202020204" pitchFamily="34" charset="0"/>
              <a:buChar char="•"/>
            </a:pPr>
            <a:r>
              <a:rPr lang="en-US" sz="2800" b="1" dirty="0"/>
              <a:t>Fast clean installation</a:t>
            </a:r>
          </a:p>
        </p:txBody>
      </p:sp>
      <p:sp>
        <p:nvSpPr>
          <p:cNvPr id="14" name="TextBox 13"/>
          <p:cNvSpPr txBox="1"/>
          <p:nvPr/>
        </p:nvSpPr>
        <p:spPr>
          <a:xfrm>
            <a:off x="4883871" y="4496156"/>
            <a:ext cx="1400307" cy="455053"/>
          </a:xfrm>
          <a:prstGeom prst="rect">
            <a:avLst/>
          </a:prstGeom>
          <a:noFill/>
        </p:spPr>
        <p:txBody>
          <a:bodyPr wrap="none" lIns="130613" tIns="65306" rIns="130613" bIns="65306" rtlCol="0">
            <a:spAutoFit/>
          </a:bodyPr>
          <a:lstStyle/>
          <a:p>
            <a:r>
              <a:rPr lang="en-US" sz="2100" b="1" dirty="0"/>
              <a:t>EZ-Bend</a:t>
            </a:r>
            <a:r>
              <a:rPr lang="en-US" sz="2100" b="1" baseline="30000" dirty="0"/>
              <a:t>® </a:t>
            </a:r>
          </a:p>
        </p:txBody>
      </p:sp>
      <p:sp>
        <p:nvSpPr>
          <p:cNvPr id="15" name="TextBox 14"/>
          <p:cNvSpPr txBox="1"/>
          <p:nvPr/>
        </p:nvSpPr>
        <p:spPr>
          <a:xfrm>
            <a:off x="7325931" y="2969761"/>
            <a:ext cx="3033381" cy="455053"/>
          </a:xfrm>
          <a:prstGeom prst="rect">
            <a:avLst/>
          </a:prstGeom>
          <a:noFill/>
        </p:spPr>
        <p:txBody>
          <a:bodyPr wrap="none" lIns="130613" tIns="65306" rIns="130613" bIns="65306" rtlCol="0">
            <a:spAutoFit/>
          </a:bodyPr>
          <a:lstStyle/>
          <a:p>
            <a:r>
              <a:rPr lang="en-US" sz="2100" b="1" dirty="0" err="1"/>
              <a:t>InvisiLight</a:t>
            </a:r>
            <a:r>
              <a:rPr lang="en-US" sz="2100" b="1" dirty="0"/>
              <a:t>® ILU Solution</a:t>
            </a:r>
          </a:p>
        </p:txBody>
      </p:sp>
      <p:sp>
        <p:nvSpPr>
          <p:cNvPr id="17" name="TextBox 16"/>
          <p:cNvSpPr txBox="1"/>
          <p:nvPr/>
        </p:nvSpPr>
        <p:spPr>
          <a:xfrm>
            <a:off x="11485511" y="2827956"/>
            <a:ext cx="1643962" cy="778218"/>
          </a:xfrm>
          <a:prstGeom prst="rect">
            <a:avLst/>
          </a:prstGeom>
          <a:noFill/>
        </p:spPr>
        <p:txBody>
          <a:bodyPr wrap="none" lIns="130613" tIns="65306" rIns="130613" bIns="65306" rtlCol="0">
            <a:spAutoFit/>
          </a:bodyPr>
          <a:lstStyle/>
          <a:p>
            <a:pPr algn="ctr"/>
            <a:r>
              <a:rPr lang="en-US" sz="2100" b="1" dirty="0" err="1"/>
              <a:t>SlimBox</a:t>
            </a:r>
            <a:r>
              <a:rPr lang="en-US" sz="2100" b="1" dirty="0"/>
              <a:t>™</a:t>
            </a:r>
          </a:p>
          <a:p>
            <a:pPr algn="ctr"/>
            <a:r>
              <a:rPr lang="en-US" sz="2100" b="1" dirty="0"/>
              <a:t>CSP Module</a:t>
            </a:r>
          </a:p>
        </p:txBody>
      </p:sp>
      <p:pic>
        <p:nvPicPr>
          <p:cNvPr id="2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9701" y="2653458"/>
            <a:ext cx="2186751" cy="168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11182031" y="5253924"/>
            <a:ext cx="2250923" cy="455053"/>
          </a:xfrm>
          <a:prstGeom prst="rect">
            <a:avLst/>
          </a:prstGeom>
          <a:noFill/>
        </p:spPr>
        <p:txBody>
          <a:bodyPr wrap="none" lIns="130613" tIns="65306" rIns="130613" bIns="65306" rtlCol="0">
            <a:spAutoFit/>
          </a:bodyPr>
          <a:lstStyle/>
          <a:p>
            <a:pPr algn="ctr"/>
            <a:r>
              <a:rPr lang="en-US" sz="2100" b="1" dirty="0"/>
              <a:t>2 Fiber SlimBox™</a:t>
            </a:r>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2311" y="1433999"/>
            <a:ext cx="2620623" cy="1474100"/>
          </a:xfrm>
          <a:prstGeom prst="rect">
            <a:avLst/>
          </a:prstGeom>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81481" y="1551493"/>
            <a:ext cx="2045033" cy="120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178A4046-FBB1-42A0-AD23-1530B03540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39739" y="3604135"/>
            <a:ext cx="1128516" cy="1595225"/>
          </a:xfrm>
          <a:prstGeom prst="rect">
            <a:avLst/>
          </a:prstGeom>
        </p:spPr>
      </p:pic>
      <p:pic>
        <p:nvPicPr>
          <p:cNvPr id="18" name="Picture 3">
            <a:extLst>
              <a:ext uri="{FF2B5EF4-FFF2-40B4-BE49-F238E27FC236}">
                <a16:creationId xmlns:a16="http://schemas.microsoft.com/office/drawing/2014/main" id="{E3DAFFEC-7282-4C84-9C93-6C1CDF7EBDB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78363" y="3642579"/>
            <a:ext cx="1128516" cy="178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a:extLst>
              <a:ext uri="{FF2B5EF4-FFF2-40B4-BE49-F238E27FC236}">
                <a16:creationId xmlns:a16="http://schemas.microsoft.com/office/drawing/2014/main" id="{2AB2B1F9-D3C2-4A14-A050-B4F7E482F5F3}"/>
              </a:ext>
            </a:extLst>
          </p:cNvPr>
          <p:cNvSpPr txBox="1"/>
          <p:nvPr/>
        </p:nvSpPr>
        <p:spPr>
          <a:xfrm>
            <a:off x="7961572" y="5496611"/>
            <a:ext cx="2332883" cy="424732"/>
          </a:xfrm>
          <a:prstGeom prst="rect">
            <a:avLst/>
          </a:prstGeom>
          <a:noFill/>
        </p:spPr>
        <p:txBody>
          <a:bodyPr wrap="none" rtlCol="0">
            <a:spAutoFit/>
          </a:bodyPr>
          <a:lstStyle/>
          <a:p>
            <a:r>
              <a:rPr lang="en-US" b="1" dirty="0"/>
              <a:t>SlimBox Wall plate</a:t>
            </a:r>
          </a:p>
        </p:txBody>
      </p:sp>
    </p:spTree>
    <p:extLst>
      <p:ext uri="{BB962C8B-B14F-4D97-AF65-F5344CB8AC3E}">
        <p14:creationId xmlns:p14="http://schemas.microsoft.com/office/powerpoint/2010/main" val="269025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844" y="326449"/>
            <a:ext cx="11094720" cy="861925"/>
          </a:xfrm>
        </p:spPr>
        <p:txBody>
          <a:bodyPr/>
          <a:lstStyle/>
          <a:p>
            <a:r>
              <a:rPr lang="en-US" sz="3200" dirty="0">
                <a:solidFill>
                  <a:schemeClr val="tx1"/>
                </a:solidFill>
              </a:rPr>
              <a:t>Fibers for all applications</a:t>
            </a:r>
          </a:p>
        </p:txBody>
      </p:sp>
      <p:sp>
        <p:nvSpPr>
          <p:cNvPr id="3" name="Slide Number Placeholder 2"/>
          <p:cNvSpPr>
            <a:spLocks noGrp="1"/>
          </p:cNvSpPr>
          <p:nvPr>
            <p:ph type="sldNum" sz="quarter" idx="12"/>
          </p:nvPr>
        </p:nvSpPr>
        <p:spPr/>
        <p:txBody>
          <a:bodyPr/>
          <a:lstStyle/>
          <a:p>
            <a:fld id="{93B93ED8-0A28-144B-8090-401152FB9154}" type="slidenum">
              <a:rPr lang="en-US" smtClean="0"/>
              <a:t>14</a:t>
            </a:fld>
            <a:endParaRPr lang="en-US"/>
          </a:p>
        </p:txBody>
      </p:sp>
      <p:sp>
        <p:nvSpPr>
          <p:cNvPr id="4" name="Title 1"/>
          <p:cNvSpPr txBox="1">
            <a:spLocks/>
          </p:cNvSpPr>
          <p:nvPr/>
        </p:nvSpPr>
        <p:spPr>
          <a:xfrm>
            <a:off x="2005968" y="4198022"/>
            <a:ext cx="2068829" cy="49054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20" dirty="0">
                <a:solidFill>
                  <a:srgbClr val="000000"/>
                </a:solidFill>
                <a:latin typeface="Franklin Gothic Book" charset="0"/>
                <a:ea typeface="Franklin Gothic Book" charset="0"/>
                <a:cs typeface="Franklin Gothic Book" charset="0"/>
              </a:rPr>
              <a:t>Transoceanic</a:t>
            </a:r>
          </a:p>
        </p:txBody>
      </p:sp>
      <p:sp>
        <p:nvSpPr>
          <p:cNvPr id="5" name="Title 1"/>
          <p:cNvSpPr txBox="1">
            <a:spLocks/>
          </p:cNvSpPr>
          <p:nvPr/>
        </p:nvSpPr>
        <p:spPr>
          <a:xfrm>
            <a:off x="3851909" y="4143878"/>
            <a:ext cx="2743200" cy="93631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20" dirty="0">
                <a:solidFill>
                  <a:srgbClr val="000000"/>
                </a:solidFill>
                <a:latin typeface="Franklin Gothic Book" charset="0"/>
                <a:ea typeface="Franklin Gothic Book" charset="0"/>
                <a:cs typeface="Franklin Gothic Book" charset="0"/>
              </a:rPr>
              <a:t>Transcontinental/</a:t>
            </a:r>
            <a:br>
              <a:rPr lang="en-US" sz="1920" dirty="0">
                <a:solidFill>
                  <a:srgbClr val="000000"/>
                </a:solidFill>
                <a:latin typeface="Franklin Gothic Book" charset="0"/>
                <a:ea typeface="Franklin Gothic Book" charset="0"/>
                <a:cs typeface="Franklin Gothic Book" charset="0"/>
              </a:rPr>
            </a:br>
            <a:r>
              <a:rPr lang="en-US" sz="1920" dirty="0">
                <a:solidFill>
                  <a:srgbClr val="000000"/>
                </a:solidFill>
                <a:latin typeface="Franklin Gothic Book" charset="0"/>
                <a:ea typeface="Franklin Gothic Book" charset="0"/>
                <a:cs typeface="Franklin Gothic Book" charset="0"/>
              </a:rPr>
              <a:t>Long Haul</a:t>
            </a:r>
          </a:p>
        </p:txBody>
      </p:sp>
      <p:sp>
        <p:nvSpPr>
          <p:cNvPr id="6" name="Title 1"/>
          <p:cNvSpPr txBox="1">
            <a:spLocks/>
          </p:cNvSpPr>
          <p:nvPr/>
        </p:nvSpPr>
        <p:spPr>
          <a:xfrm>
            <a:off x="6183631" y="4207765"/>
            <a:ext cx="2743200" cy="49054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20" dirty="0">
                <a:solidFill>
                  <a:srgbClr val="000000"/>
                </a:solidFill>
                <a:latin typeface="Franklin Gothic Book" charset="0"/>
                <a:ea typeface="Franklin Gothic Book" charset="0"/>
                <a:cs typeface="Franklin Gothic Book" charset="0"/>
              </a:rPr>
              <a:t>Regional</a:t>
            </a:r>
          </a:p>
        </p:txBody>
      </p:sp>
      <p:sp>
        <p:nvSpPr>
          <p:cNvPr id="7" name="Title 1"/>
          <p:cNvSpPr txBox="1">
            <a:spLocks/>
          </p:cNvSpPr>
          <p:nvPr/>
        </p:nvSpPr>
        <p:spPr>
          <a:xfrm>
            <a:off x="8549639" y="4198023"/>
            <a:ext cx="1783078" cy="39441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20" dirty="0">
                <a:solidFill>
                  <a:srgbClr val="000000"/>
                </a:solidFill>
                <a:latin typeface="Franklin Gothic Book" charset="0"/>
                <a:ea typeface="Franklin Gothic Book" charset="0"/>
                <a:cs typeface="Franklin Gothic Book" charset="0"/>
              </a:rPr>
              <a:t>Metro</a:t>
            </a:r>
          </a:p>
        </p:txBody>
      </p:sp>
      <p:sp>
        <p:nvSpPr>
          <p:cNvPr id="8" name="Title 1"/>
          <p:cNvSpPr txBox="1">
            <a:spLocks/>
          </p:cNvSpPr>
          <p:nvPr/>
        </p:nvSpPr>
        <p:spPr>
          <a:xfrm>
            <a:off x="10178412" y="4592438"/>
            <a:ext cx="2743200" cy="93631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20" dirty="0">
                <a:solidFill>
                  <a:srgbClr val="000000"/>
                </a:solidFill>
                <a:latin typeface="Franklin Gothic Book" charset="0"/>
                <a:ea typeface="Franklin Gothic Book" charset="0"/>
                <a:cs typeface="Franklin Gothic Book" charset="0"/>
              </a:rPr>
              <a:t>Fiber to the Subscriber (</a:t>
            </a:r>
            <a:r>
              <a:rPr lang="en-US" sz="1920" dirty="0" err="1">
                <a:solidFill>
                  <a:srgbClr val="000000"/>
                </a:solidFill>
                <a:latin typeface="Franklin Gothic Book" charset="0"/>
                <a:ea typeface="Franklin Gothic Book" charset="0"/>
                <a:cs typeface="Franklin Gothic Book" charset="0"/>
              </a:rPr>
              <a:t>FTTx</a:t>
            </a:r>
            <a:r>
              <a:rPr lang="en-US" sz="1920" dirty="0">
                <a:solidFill>
                  <a:srgbClr val="000000"/>
                </a:solidFill>
                <a:latin typeface="Franklin Gothic Book" charset="0"/>
                <a:ea typeface="Franklin Gothic Book" charset="0"/>
                <a:cs typeface="Franklin Gothic Book" charset="0"/>
              </a:rPr>
              <a:t>)</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9890" y="2284943"/>
            <a:ext cx="1920245" cy="2158354"/>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1055" y="2690115"/>
            <a:ext cx="1920245" cy="134801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3386" y="2684353"/>
            <a:ext cx="1920245" cy="135953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52" y="2684353"/>
            <a:ext cx="1920245" cy="1359533"/>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2221" y="2684353"/>
            <a:ext cx="1920245" cy="1359533"/>
          </a:xfrm>
          <a:prstGeom prst="rect">
            <a:avLst/>
          </a:prstGeom>
        </p:spPr>
      </p:pic>
    </p:spTree>
    <p:extLst>
      <p:ext uri="{BB962C8B-B14F-4D97-AF65-F5344CB8AC3E}">
        <p14:creationId xmlns:p14="http://schemas.microsoft.com/office/powerpoint/2010/main" val="1320555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818" y="257710"/>
            <a:ext cx="5048306" cy="785903"/>
          </a:xfrm>
        </p:spPr>
        <p:txBody>
          <a:bodyPr>
            <a:normAutofit/>
          </a:bodyPr>
          <a:lstStyle/>
          <a:p>
            <a:r>
              <a:rPr lang="en-US" sz="3200" dirty="0"/>
              <a:t>Fiber types</a:t>
            </a:r>
          </a:p>
        </p:txBody>
      </p:sp>
      <p:grpSp>
        <p:nvGrpSpPr>
          <p:cNvPr id="17" name="Group 16"/>
          <p:cNvGrpSpPr/>
          <p:nvPr/>
        </p:nvGrpSpPr>
        <p:grpSpPr>
          <a:xfrm>
            <a:off x="364225" y="1549825"/>
            <a:ext cx="6557082" cy="4368788"/>
            <a:chOff x="227639" y="968639"/>
            <a:chExt cx="4746011" cy="2730493"/>
          </a:xfrm>
        </p:grpSpPr>
        <p:sp>
          <p:nvSpPr>
            <p:cNvPr id="5" name="Content Placeholder 2"/>
            <p:cNvSpPr txBox="1">
              <a:spLocks/>
            </p:cNvSpPr>
            <p:nvPr/>
          </p:nvSpPr>
          <p:spPr>
            <a:xfrm>
              <a:off x="871669" y="1638860"/>
              <a:ext cx="4101981" cy="140715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77">
                <a:spcBef>
                  <a:spcPts val="0"/>
                </a:spcBef>
                <a:buNone/>
                <a:defRPr/>
              </a:pPr>
              <a:r>
                <a:rPr lang="en-US" b="1" dirty="0">
                  <a:latin typeface="Arial" panose="020B0604020202020204" pitchFamily="34" charset="0"/>
                  <a:cs typeface="Arial" panose="020B0604020202020204" pitchFamily="34" charset="0"/>
                </a:rPr>
                <a:t>Single-mode Fiber</a:t>
              </a:r>
            </a:p>
            <a:p>
              <a:pPr defTabSz="914377">
                <a:spcBef>
                  <a:spcPts val="0"/>
                </a:spcBef>
              </a:pPr>
              <a:r>
                <a:rPr lang="en-US" sz="2900" dirty="0">
                  <a:latin typeface="Arial" panose="020B0604020202020204" pitchFamily="34" charset="0"/>
                  <a:cs typeface="Arial" panose="020B0604020202020204" pitchFamily="34" charset="0"/>
                </a:rPr>
                <a:t>Carries only one mode of light</a:t>
              </a:r>
            </a:p>
            <a:p>
              <a:pPr defTabSz="914377">
                <a:spcBef>
                  <a:spcPts val="0"/>
                </a:spcBef>
              </a:pPr>
              <a:r>
                <a:rPr lang="en-US" sz="2900" dirty="0">
                  <a:latin typeface="Arial" panose="020B0604020202020204" pitchFamily="34" charset="0"/>
                  <a:cs typeface="Arial" panose="020B0604020202020204" pitchFamily="34" charset="0"/>
                </a:rPr>
                <a:t>Used for FTTH</a:t>
              </a:r>
            </a:p>
            <a:p>
              <a:pPr marL="0" indent="0" defTabSz="914377">
                <a:spcBef>
                  <a:spcPts val="0"/>
                </a:spcBef>
                <a:buNone/>
                <a:defRPr/>
              </a:pPr>
              <a:endParaRPr lang="en-US" dirty="0">
                <a:latin typeface="Arial" panose="020B0604020202020204" pitchFamily="34" charset="0"/>
                <a:cs typeface="Arial" panose="020B0604020202020204" pitchFamily="34" charset="0"/>
              </a:endParaRPr>
            </a:p>
            <a:p>
              <a:pPr marL="0" indent="0" defTabSz="914377">
                <a:spcBef>
                  <a:spcPts val="0"/>
                </a:spcBef>
                <a:buNone/>
                <a:defRPr/>
              </a:pPr>
              <a:endParaRPr lang="en-US" dirty="0">
                <a:latin typeface="Arial" panose="020B0604020202020204" pitchFamily="34" charset="0"/>
                <a:cs typeface="Arial" panose="020B0604020202020204" pitchFamily="34" charset="0"/>
              </a:endParaRPr>
            </a:p>
            <a:p>
              <a:pPr marL="0" indent="0" defTabSz="914377">
                <a:spcBef>
                  <a:spcPts val="0"/>
                </a:spcBef>
                <a:buNone/>
                <a:defRPr/>
              </a:pPr>
              <a:endParaRPr lang="en-US" dirty="0">
                <a:latin typeface="Arial" panose="020B0604020202020204" pitchFamily="34" charset="0"/>
                <a:cs typeface="Arial" panose="020B0604020202020204" pitchFamily="34" charset="0"/>
              </a:endParaRPr>
            </a:p>
            <a:p>
              <a:pPr marL="0" indent="0" defTabSz="914377">
                <a:spcBef>
                  <a:spcPts val="0"/>
                </a:spcBef>
                <a:buNone/>
                <a:defRPr/>
              </a:pPr>
              <a:endParaRPr lang="en-US" dirty="0">
                <a:latin typeface="Arial" panose="020B0604020202020204" pitchFamily="34" charset="0"/>
                <a:cs typeface="Arial" panose="020B0604020202020204" pitchFamily="34" charset="0"/>
              </a:endParaRPr>
            </a:p>
            <a:p>
              <a:pPr marL="0" indent="0" defTabSz="914377">
                <a:spcBef>
                  <a:spcPts val="0"/>
                </a:spcBef>
                <a:buNone/>
                <a:defRPr/>
              </a:pPr>
              <a:endParaRPr lang="en-US" dirty="0">
                <a:latin typeface="Arial" panose="020B0604020202020204" pitchFamily="34" charset="0"/>
                <a:cs typeface="Arial" panose="020B0604020202020204" pitchFamily="34" charset="0"/>
              </a:endParaRPr>
            </a:p>
            <a:p>
              <a:pPr marL="0" indent="0" defTabSz="914377">
                <a:spcBef>
                  <a:spcPts val="0"/>
                </a:spcBef>
                <a:buNone/>
                <a:defRPr/>
              </a:pPr>
              <a:endParaRPr lang="en-US"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859741" y="2056019"/>
              <a:ext cx="2730493" cy="555734"/>
            </a:xfrm>
            <a:prstGeom prst="rect">
              <a:avLst/>
            </a:prstGeom>
          </p:spPr>
        </p:pic>
      </p:grpSp>
      <p:grpSp>
        <p:nvGrpSpPr>
          <p:cNvPr id="18" name="Group 17"/>
          <p:cNvGrpSpPr/>
          <p:nvPr/>
        </p:nvGrpSpPr>
        <p:grpSpPr>
          <a:xfrm>
            <a:off x="364221" y="6186861"/>
            <a:ext cx="7593619" cy="1274195"/>
            <a:chOff x="227638" y="3866789"/>
            <a:chExt cx="4746012" cy="796372"/>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638" y="4030099"/>
              <a:ext cx="1542713" cy="368465"/>
            </a:xfrm>
            <a:prstGeom prst="rect">
              <a:avLst/>
            </a:prstGeom>
          </p:spPr>
        </p:pic>
        <p:sp>
          <p:nvSpPr>
            <p:cNvPr id="16" name="Rectangle 15"/>
            <p:cNvSpPr/>
            <p:nvPr/>
          </p:nvSpPr>
          <p:spPr>
            <a:xfrm>
              <a:off x="1901439" y="3866789"/>
              <a:ext cx="3072211" cy="796372"/>
            </a:xfrm>
            <a:prstGeom prst="rect">
              <a:avLst/>
            </a:prstGeom>
          </p:spPr>
          <p:txBody>
            <a:bodyPr wrap="square">
              <a:spAutoFit/>
            </a:bodyPr>
            <a:lstStyle/>
            <a:p>
              <a:pPr defTabSz="914377">
                <a:defRPr/>
              </a:pPr>
              <a:r>
                <a:rPr lang="en-US" sz="2500" b="1" dirty="0">
                  <a:latin typeface="Arial" panose="020B0604020202020204" pitchFamily="34" charset="0"/>
                  <a:cs typeface="Arial" panose="020B0604020202020204" pitchFamily="34" charset="0"/>
                </a:rPr>
                <a:t>Multimode Fiber</a:t>
              </a:r>
            </a:p>
            <a:p>
              <a:pPr defTabSz="914377"/>
              <a:r>
                <a:rPr lang="en-US" sz="2500" dirty="0">
                  <a:latin typeface="Arial" panose="020B0604020202020204" pitchFamily="34" charset="0"/>
                  <a:cs typeface="Arial" panose="020B0604020202020204" pitchFamily="34" charset="0"/>
                </a:rPr>
                <a:t>Carries multiple modes of light</a:t>
              </a:r>
            </a:p>
            <a:p>
              <a:pPr defTabSz="914377"/>
              <a:r>
                <a:rPr lang="en-US" sz="2500" dirty="0">
                  <a:latin typeface="Arial" panose="020B0604020202020204" pitchFamily="34" charset="0"/>
                  <a:cs typeface="Arial" panose="020B0604020202020204" pitchFamily="34" charset="0"/>
                </a:rPr>
                <a:t>Not typically used in FTTH</a:t>
              </a:r>
            </a:p>
          </p:txBody>
        </p:sp>
      </p:grpSp>
      <p:grpSp>
        <p:nvGrpSpPr>
          <p:cNvPr id="104" name="Group 103"/>
          <p:cNvGrpSpPr/>
          <p:nvPr/>
        </p:nvGrpSpPr>
        <p:grpSpPr>
          <a:xfrm>
            <a:off x="6158882" y="1043613"/>
            <a:ext cx="8690760" cy="6429419"/>
            <a:chOff x="3849301" y="726203"/>
            <a:chExt cx="5431725" cy="4018387"/>
          </a:xfrm>
        </p:grpSpPr>
        <p:pic>
          <p:nvPicPr>
            <p:cNvPr id="106" name="Picture 10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9301" y="1223863"/>
              <a:ext cx="5294699" cy="3054065"/>
            </a:xfrm>
            <a:prstGeom prst="rect">
              <a:avLst/>
            </a:prstGeom>
          </p:spPr>
        </p:pic>
        <p:sp>
          <p:nvSpPr>
            <p:cNvPr id="107" name="Subtitle 3"/>
            <p:cNvSpPr txBox="1">
              <a:spLocks/>
            </p:cNvSpPr>
            <p:nvPr/>
          </p:nvSpPr>
          <p:spPr>
            <a:xfrm>
              <a:off x="4102385" y="728573"/>
              <a:ext cx="2212634" cy="455894"/>
            </a:xfrm>
            <a:prstGeom prst="rect">
              <a:avLst/>
            </a:prstGeom>
          </p:spPr>
          <p:txBody>
            <a:bodyPr wrap="square">
              <a:spAutoFit/>
            </a:bodyPr>
            <a:lstStyle>
              <a:lvl1pPr marL="0" indent="0" algn="ctr" defTabSz="1097253" rtl="0" eaLnBrk="1" latinLnBrk="0" hangingPunct="1">
                <a:lnSpc>
                  <a:spcPct val="90000"/>
                </a:lnSpc>
                <a:spcBef>
                  <a:spcPts val="1200"/>
                </a:spcBef>
                <a:buFont typeface="Arial" panose="020B0604020202020204" pitchFamily="34" charset="0"/>
                <a:buNone/>
                <a:defRPr sz="2400" b="0" i="0" kern="1200">
                  <a:solidFill>
                    <a:schemeClr val="tx1"/>
                  </a:solidFill>
                  <a:latin typeface="Arial" charset="0"/>
                  <a:ea typeface="Arial" charset="0"/>
                  <a:cs typeface="Arial" charset="0"/>
                </a:defRPr>
              </a:lvl1pPr>
              <a:lvl2pPr marL="548626" indent="0" algn="ctr" defTabSz="1097253" rtl="0" eaLnBrk="1" latinLnBrk="0" hangingPunct="1">
                <a:lnSpc>
                  <a:spcPct val="90000"/>
                </a:lnSpc>
                <a:spcBef>
                  <a:spcPts val="600"/>
                </a:spcBef>
                <a:buFont typeface="Arial" panose="020B0604020202020204" pitchFamily="34" charset="0"/>
                <a:buNone/>
                <a:defRPr sz="2400" kern="1200">
                  <a:solidFill>
                    <a:schemeClr val="tx1"/>
                  </a:solidFill>
                  <a:latin typeface="Avenir Next" charset="0"/>
                  <a:ea typeface="Avenir Next" charset="0"/>
                  <a:cs typeface="Avenir Next" charset="0"/>
                </a:defRPr>
              </a:lvl2pPr>
              <a:lvl3pPr marL="1097253" indent="0" algn="ctr" defTabSz="1097253" rtl="0" eaLnBrk="1" latinLnBrk="0" hangingPunct="1">
                <a:lnSpc>
                  <a:spcPct val="90000"/>
                </a:lnSpc>
                <a:spcBef>
                  <a:spcPts val="600"/>
                </a:spcBef>
                <a:buFont typeface="Arial" panose="020B0604020202020204" pitchFamily="34" charset="0"/>
                <a:buNone/>
                <a:defRPr sz="2160" kern="1200">
                  <a:solidFill>
                    <a:schemeClr val="tx1"/>
                  </a:solidFill>
                  <a:latin typeface="Avenir Next" charset="0"/>
                  <a:ea typeface="Avenir Next" charset="0"/>
                  <a:cs typeface="Avenir Next" charset="0"/>
                </a:defRPr>
              </a:lvl3pPr>
              <a:lvl4pPr marL="1645879"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4pPr>
              <a:lvl5pPr marL="2194505"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5pPr>
              <a:lvl6pPr marL="2743131"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758"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384"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010"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pPr algn="l"/>
              <a:r>
                <a:rPr lang="en-US" sz="2300" dirty="0"/>
                <a:t>Conventional</a:t>
              </a:r>
              <a:br>
                <a:rPr lang="en-US" sz="2300" dirty="0"/>
              </a:br>
              <a:r>
                <a:rPr lang="en-US" sz="2300" dirty="0"/>
                <a:t>Single-mode Fiber</a:t>
              </a:r>
            </a:p>
          </p:txBody>
        </p:sp>
        <p:sp>
          <p:nvSpPr>
            <p:cNvPr id="108" name="Subtitle 3"/>
            <p:cNvSpPr txBox="1">
              <a:spLocks/>
            </p:cNvSpPr>
            <p:nvPr/>
          </p:nvSpPr>
          <p:spPr>
            <a:xfrm>
              <a:off x="6660371" y="726203"/>
              <a:ext cx="2212634" cy="455894"/>
            </a:xfrm>
            <a:prstGeom prst="rect">
              <a:avLst/>
            </a:prstGeom>
          </p:spPr>
          <p:txBody>
            <a:bodyPr wrap="square">
              <a:spAutoFit/>
            </a:bodyPr>
            <a:lstStyle>
              <a:lvl1pPr marL="0" indent="0" algn="ctr" defTabSz="1097253" rtl="0" eaLnBrk="1" latinLnBrk="0" hangingPunct="1">
                <a:lnSpc>
                  <a:spcPct val="90000"/>
                </a:lnSpc>
                <a:spcBef>
                  <a:spcPts val="1200"/>
                </a:spcBef>
                <a:buFont typeface="Arial" panose="020B0604020202020204" pitchFamily="34" charset="0"/>
                <a:buNone/>
                <a:defRPr sz="2400" b="0" i="0" kern="1200">
                  <a:solidFill>
                    <a:schemeClr val="tx1"/>
                  </a:solidFill>
                  <a:latin typeface="Arial" charset="0"/>
                  <a:ea typeface="Arial" charset="0"/>
                  <a:cs typeface="Arial" charset="0"/>
                </a:defRPr>
              </a:lvl1pPr>
              <a:lvl2pPr marL="548626" indent="0" algn="ctr" defTabSz="1097253" rtl="0" eaLnBrk="1" latinLnBrk="0" hangingPunct="1">
                <a:lnSpc>
                  <a:spcPct val="90000"/>
                </a:lnSpc>
                <a:spcBef>
                  <a:spcPts val="600"/>
                </a:spcBef>
                <a:buFont typeface="Arial" panose="020B0604020202020204" pitchFamily="34" charset="0"/>
                <a:buNone/>
                <a:defRPr sz="2400" kern="1200">
                  <a:solidFill>
                    <a:schemeClr val="tx1"/>
                  </a:solidFill>
                  <a:latin typeface="Avenir Next" charset="0"/>
                  <a:ea typeface="Avenir Next" charset="0"/>
                  <a:cs typeface="Avenir Next" charset="0"/>
                </a:defRPr>
              </a:lvl2pPr>
              <a:lvl3pPr marL="1097253" indent="0" algn="ctr" defTabSz="1097253" rtl="0" eaLnBrk="1" latinLnBrk="0" hangingPunct="1">
                <a:lnSpc>
                  <a:spcPct val="90000"/>
                </a:lnSpc>
                <a:spcBef>
                  <a:spcPts val="600"/>
                </a:spcBef>
                <a:buFont typeface="Arial" panose="020B0604020202020204" pitchFamily="34" charset="0"/>
                <a:buNone/>
                <a:defRPr sz="2160" kern="1200">
                  <a:solidFill>
                    <a:schemeClr val="tx1"/>
                  </a:solidFill>
                  <a:latin typeface="Avenir Next" charset="0"/>
                  <a:ea typeface="Avenir Next" charset="0"/>
                  <a:cs typeface="Avenir Next" charset="0"/>
                </a:defRPr>
              </a:lvl3pPr>
              <a:lvl4pPr marL="1645879"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4pPr>
              <a:lvl5pPr marL="2194505"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5pPr>
              <a:lvl6pPr marL="2743131"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758"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384"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010"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pPr algn="l"/>
              <a:r>
                <a:rPr lang="en-US" sz="2300" dirty="0"/>
                <a:t>Bend Insensitive</a:t>
              </a:r>
              <a:br>
                <a:rPr lang="en-US" sz="2300" dirty="0"/>
              </a:br>
              <a:r>
                <a:rPr lang="en-US" sz="2300" dirty="0"/>
                <a:t>Single-mode Fiber</a:t>
              </a:r>
            </a:p>
          </p:txBody>
        </p:sp>
        <p:sp>
          <p:nvSpPr>
            <p:cNvPr id="109" name="Subtitle 3"/>
            <p:cNvSpPr txBox="1">
              <a:spLocks/>
            </p:cNvSpPr>
            <p:nvPr/>
          </p:nvSpPr>
          <p:spPr>
            <a:xfrm>
              <a:off x="4823148" y="2516321"/>
              <a:ext cx="1365469" cy="266612"/>
            </a:xfrm>
            <a:prstGeom prst="rect">
              <a:avLst/>
            </a:prstGeom>
          </p:spPr>
          <p:txBody>
            <a:bodyPr wrap="square">
              <a:spAutoFit/>
            </a:bodyPr>
            <a:lstStyle>
              <a:lvl1pPr marL="0" indent="0" algn="ctr" defTabSz="1097253" rtl="0" eaLnBrk="1" latinLnBrk="0" hangingPunct="1">
                <a:lnSpc>
                  <a:spcPct val="90000"/>
                </a:lnSpc>
                <a:spcBef>
                  <a:spcPts val="1200"/>
                </a:spcBef>
                <a:buFont typeface="Arial" panose="020B0604020202020204" pitchFamily="34" charset="0"/>
                <a:buNone/>
                <a:defRPr sz="2400" b="0" i="0" kern="1200">
                  <a:solidFill>
                    <a:schemeClr val="tx1"/>
                  </a:solidFill>
                  <a:latin typeface="Arial" charset="0"/>
                  <a:ea typeface="Arial" charset="0"/>
                  <a:cs typeface="Arial" charset="0"/>
                </a:defRPr>
              </a:lvl1pPr>
              <a:lvl2pPr marL="548626" indent="0" algn="ctr" defTabSz="1097253" rtl="0" eaLnBrk="1" latinLnBrk="0" hangingPunct="1">
                <a:lnSpc>
                  <a:spcPct val="90000"/>
                </a:lnSpc>
                <a:spcBef>
                  <a:spcPts val="600"/>
                </a:spcBef>
                <a:buFont typeface="Arial" panose="020B0604020202020204" pitchFamily="34" charset="0"/>
                <a:buNone/>
                <a:defRPr sz="2400" kern="1200">
                  <a:solidFill>
                    <a:schemeClr val="tx1"/>
                  </a:solidFill>
                  <a:latin typeface="Avenir Next" charset="0"/>
                  <a:ea typeface="Avenir Next" charset="0"/>
                  <a:cs typeface="Avenir Next" charset="0"/>
                </a:defRPr>
              </a:lvl2pPr>
              <a:lvl3pPr marL="1097253" indent="0" algn="ctr" defTabSz="1097253" rtl="0" eaLnBrk="1" latinLnBrk="0" hangingPunct="1">
                <a:lnSpc>
                  <a:spcPct val="90000"/>
                </a:lnSpc>
                <a:spcBef>
                  <a:spcPts val="600"/>
                </a:spcBef>
                <a:buFont typeface="Arial" panose="020B0604020202020204" pitchFamily="34" charset="0"/>
                <a:buNone/>
                <a:defRPr sz="2160" kern="1200">
                  <a:solidFill>
                    <a:schemeClr val="tx1"/>
                  </a:solidFill>
                  <a:latin typeface="Avenir Next" charset="0"/>
                  <a:ea typeface="Avenir Next" charset="0"/>
                  <a:cs typeface="Avenir Next" charset="0"/>
                </a:defRPr>
              </a:lvl3pPr>
              <a:lvl4pPr marL="1645879"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4pPr>
              <a:lvl5pPr marL="2194505"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5pPr>
              <a:lvl6pPr marL="2743131"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758"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384"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010"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pPr algn="r"/>
              <a:r>
                <a:rPr lang="en-US" sz="2300" i="1">
                  <a:latin typeface="Times New Roman" charset="0"/>
                  <a:ea typeface="Times New Roman" charset="0"/>
                  <a:cs typeface="Times New Roman" charset="0"/>
                </a:rPr>
                <a:t>(small radius)</a:t>
              </a:r>
              <a:endParaRPr lang="en-US" sz="2300" i="1" dirty="0">
                <a:latin typeface="Times New Roman" charset="0"/>
                <a:ea typeface="Times New Roman" charset="0"/>
                <a:cs typeface="Times New Roman" charset="0"/>
              </a:endParaRPr>
            </a:p>
          </p:txBody>
        </p:sp>
        <p:sp>
          <p:nvSpPr>
            <p:cNvPr id="110" name="Subtitle 3"/>
            <p:cNvSpPr txBox="1">
              <a:spLocks/>
            </p:cNvSpPr>
            <p:nvPr/>
          </p:nvSpPr>
          <p:spPr>
            <a:xfrm>
              <a:off x="7645308" y="2516321"/>
              <a:ext cx="1365469" cy="266612"/>
            </a:xfrm>
            <a:prstGeom prst="rect">
              <a:avLst/>
            </a:prstGeom>
          </p:spPr>
          <p:txBody>
            <a:bodyPr wrap="square">
              <a:spAutoFit/>
            </a:bodyPr>
            <a:lstStyle>
              <a:lvl1pPr marL="0" indent="0" algn="ctr" defTabSz="1097253" rtl="0" eaLnBrk="1" latinLnBrk="0" hangingPunct="1">
                <a:lnSpc>
                  <a:spcPct val="90000"/>
                </a:lnSpc>
                <a:spcBef>
                  <a:spcPts val="1200"/>
                </a:spcBef>
                <a:buFont typeface="Arial" panose="020B0604020202020204" pitchFamily="34" charset="0"/>
                <a:buNone/>
                <a:defRPr sz="2400" b="0" i="0" kern="1200">
                  <a:solidFill>
                    <a:schemeClr val="tx1"/>
                  </a:solidFill>
                  <a:latin typeface="Arial" charset="0"/>
                  <a:ea typeface="Arial" charset="0"/>
                  <a:cs typeface="Arial" charset="0"/>
                </a:defRPr>
              </a:lvl1pPr>
              <a:lvl2pPr marL="548626" indent="0" algn="ctr" defTabSz="1097253" rtl="0" eaLnBrk="1" latinLnBrk="0" hangingPunct="1">
                <a:lnSpc>
                  <a:spcPct val="90000"/>
                </a:lnSpc>
                <a:spcBef>
                  <a:spcPts val="600"/>
                </a:spcBef>
                <a:buFont typeface="Arial" panose="020B0604020202020204" pitchFamily="34" charset="0"/>
                <a:buNone/>
                <a:defRPr sz="2400" kern="1200">
                  <a:solidFill>
                    <a:schemeClr val="tx1"/>
                  </a:solidFill>
                  <a:latin typeface="Avenir Next" charset="0"/>
                  <a:ea typeface="Avenir Next" charset="0"/>
                  <a:cs typeface="Avenir Next" charset="0"/>
                </a:defRPr>
              </a:lvl2pPr>
              <a:lvl3pPr marL="1097253" indent="0" algn="ctr" defTabSz="1097253" rtl="0" eaLnBrk="1" latinLnBrk="0" hangingPunct="1">
                <a:lnSpc>
                  <a:spcPct val="90000"/>
                </a:lnSpc>
                <a:spcBef>
                  <a:spcPts val="600"/>
                </a:spcBef>
                <a:buFont typeface="Arial" panose="020B0604020202020204" pitchFamily="34" charset="0"/>
                <a:buNone/>
                <a:defRPr sz="2160" kern="1200">
                  <a:solidFill>
                    <a:schemeClr val="tx1"/>
                  </a:solidFill>
                  <a:latin typeface="Avenir Next" charset="0"/>
                  <a:ea typeface="Avenir Next" charset="0"/>
                  <a:cs typeface="Avenir Next" charset="0"/>
                </a:defRPr>
              </a:lvl3pPr>
              <a:lvl4pPr marL="1645879"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4pPr>
              <a:lvl5pPr marL="2194505"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5pPr>
              <a:lvl6pPr marL="2743131"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758"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384"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010"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pPr algn="r"/>
              <a:r>
                <a:rPr lang="en-US" sz="2300" i="1">
                  <a:latin typeface="Times New Roman" charset="0"/>
                  <a:ea typeface="Times New Roman" charset="0"/>
                  <a:cs typeface="Times New Roman" charset="0"/>
                </a:rPr>
                <a:t>(small radius)</a:t>
              </a:r>
              <a:endParaRPr lang="en-US" sz="2300" i="1" dirty="0">
                <a:latin typeface="Times New Roman" charset="0"/>
                <a:ea typeface="Times New Roman" charset="0"/>
                <a:cs typeface="Times New Roman" charset="0"/>
              </a:endParaRPr>
            </a:p>
          </p:txBody>
        </p:sp>
        <p:sp>
          <p:nvSpPr>
            <p:cNvPr id="111" name="Subtitle 3"/>
            <p:cNvSpPr txBox="1">
              <a:spLocks/>
            </p:cNvSpPr>
            <p:nvPr/>
          </p:nvSpPr>
          <p:spPr>
            <a:xfrm>
              <a:off x="5127405" y="4282287"/>
              <a:ext cx="1532966" cy="455894"/>
            </a:xfrm>
            <a:prstGeom prst="rect">
              <a:avLst/>
            </a:prstGeom>
          </p:spPr>
          <p:txBody>
            <a:bodyPr wrap="square">
              <a:spAutoFit/>
            </a:bodyPr>
            <a:lstStyle>
              <a:lvl1pPr marL="0" indent="0" algn="ctr" defTabSz="1097253" rtl="0" eaLnBrk="1" latinLnBrk="0" hangingPunct="1">
                <a:lnSpc>
                  <a:spcPct val="90000"/>
                </a:lnSpc>
                <a:spcBef>
                  <a:spcPts val="1200"/>
                </a:spcBef>
                <a:buFont typeface="Arial" panose="020B0604020202020204" pitchFamily="34" charset="0"/>
                <a:buNone/>
                <a:defRPr sz="2400" b="0" i="0" kern="1200">
                  <a:solidFill>
                    <a:schemeClr val="tx1"/>
                  </a:solidFill>
                  <a:latin typeface="Arial" charset="0"/>
                  <a:ea typeface="Arial" charset="0"/>
                  <a:cs typeface="Arial" charset="0"/>
                </a:defRPr>
              </a:lvl1pPr>
              <a:lvl2pPr marL="548626" indent="0" algn="ctr" defTabSz="1097253" rtl="0" eaLnBrk="1" latinLnBrk="0" hangingPunct="1">
                <a:lnSpc>
                  <a:spcPct val="90000"/>
                </a:lnSpc>
                <a:spcBef>
                  <a:spcPts val="600"/>
                </a:spcBef>
                <a:buFont typeface="Arial" panose="020B0604020202020204" pitchFamily="34" charset="0"/>
                <a:buNone/>
                <a:defRPr sz="2400" kern="1200">
                  <a:solidFill>
                    <a:schemeClr val="tx1"/>
                  </a:solidFill>
                  <a:latin typeface="Avenir Next" charset="0"/>
                  <a:ea typeface="Avenir Next" charset="0"/>
                  <a:cs typeface="Avenir Next" charset="0"/>
                </a:defRPr>
              </a:lvl2pPr>
              <a:lvl3pPr marL="1097253" indent="0" algn="ctr" defTabSz="1097253" rtl="0" eaLnBrk="1" latinLnBrk="0" hangingPunct="1">
                <a:lnSpc>
                  <a:spcPct val="90000"/>
                </a:lnSpc>
                <a:spcBef>
                  <a:spcPts val="600"/>
                </a:spcBef>
                <a:buFont typeface="Arial" panose="020B0604020202020204" pitchFamily="34" charset="0"/>
                <a:buNone/>
                <a:defRPr sz="2160" kern="1200">
                  <a:solidFill>
                    <a:schemeClr val="tx1"/>
                  </a:solidFill>
                  <a:latin typeface="Avenir Next" charset="0"/>
                  <a:ea typeface="Avenir Next" charset="0"/>
                  <a:cs typeface="Avenir Next" charset="0"/>
                </a:defRPr>
              </a:lvl3pPr>
              <a:lvl4pPr marL="1645879"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4pPr>
              <a:lvl5pPr marL="2194505"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5pPr>
              <a:lvl6pPr marL="2743131"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758"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384"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010"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r>
                <a:rPr lang="en-US" sz="2300" b="1" dirty="0"/>
                <a:t>SERVICE DISRUPTED</a:t>
              </a:r>
            </a:p>
          </p:txBody>
        </p:sp>
        <p:sp>
          <p:nvSpPr>
            <p:cNvPr id="112" name="Subtitle 3"/>
            <p:cNvSpPr txBox="1">
              <a:spLocks/>
            </p:cNvSpPr>
            <p:nvPr/>
          </p:nvSpPr>
          <p:spPr>
            <a:xfrm>
              <a:off x="7543666" y="4288696"/>
              <a:ext cx="1737360" cy="455894"/>
            </a:xfrm>
            <a:prstGeom prst="rect">
              <a:avLst/>
            </a:prstGeom>
          </p:spPr>
          <p:txBody>
            <a:bodyPr wrap="square">
              <a:spAutoFit/>
            </a:bodyPr>
            <a:lstStyle>
              <a:lvl1pPr marL="0" indent="0" algn="ctr" defTabSz="1097253" rtl="0" eaLnBrk="1" latinLnBrk="0" hangingPunct="1">
                <a:lnSpc>
                  <a:spcPct val="90000"/>
                </a:lnSpc>
                <a:spcBef>
                  <a:spcPts val="1200"/>
                </a:spcBef>
                <a:buFont typeface="Arial" panose="020B0604020202020204" pitchFamily="34" charset="0"/>
                <a:buNone/>
                <a:defRPr sz="2400" b="0" i="0" kern="1200">
                  <a:solidFill>
                    <a:schemeClr val="tx1"/>
                  </a:solidFill>
                  <a:latin typeface="Arial" charset="0"/>
                  <a:ea typeface="Arial" charset="0"/>
                  <a:cs typeface="Arial" charset="0"/>
                </a:defRPr>
              </a:lvl1pPr>
              <a:lvl2pPr marL="548626" indent="0" algn="ctr" defTabSz="1097253" rtl="0" eaLnBrk="1" latinLnBrk="0" hangingPunct="1">
                <a:lnSpc>
                  <a:spcPct val="90000"/>
                </a:lnSpc>
                <a:spcBef>
                  <a:spcPts val="600"/>
                </a:spcBef>
                <a:buFont typeface="Arial" panose="020B0604020202020204" pitchFamily="34" charset="0"/>
                <a:buNone/>
                <a:defRPr sz="2400" kern="1200">
                  <a:solidFill>
                    <a:schemeClr val="tx1"/>
                  </a:solidFill>
                  <a:latin typeface="Avenir Next" charset="0"/>
                  <a:ea typeface="Avenir Next" charset="0"/>
                  <a:cs typeface="Avenir Next" charset="0"/>
                </a:defRPr>
              </a:lvl2pPr>
              <a:lvl3pPr marL="1097253" indent="0" algn="ctr" defTabSz="1097253" rtl="0" eaLnBrk="1" latinLnBrk="0" hangingPunct="1">
                <a:lnSpc>
                  <a:spcPct val="90000"/>
                </a:lnSpc>
                <a:spcBef>
                  <a:spcPts val="600"/>
                </a:spcBef>
                <a:buFont typeface="Arial" panose="020B0604020202020204" pitchFamily="34" charset="0"/>
                <a:buNone/>
                <a:defRPr sz="2160" kern="1200">
                  <a:solidFill>
                    <a:schemeClr val="tx1"/>
                  </a:solidFill>
                  <a:latin typeface="Avenir Next" charset="0"/>
                  <a:ea typeface="Avenir Next" charset="0"/>
                  <a:cs typeface="Avenir Next" charset="0"/>
                </a:defRPr>
              </a:lvl3pPr>
              <a:lvl4pPr marL="1645879"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4pPr>
              <a:lvl5pPr marL="2194505"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Avenir Next" charset="0"/>
                  <a:ea typeface="Avenir Next" charset="0"/>
                  <a:cs typeface="Avenir Next" charset="0"/>
                </a:defRPr>
              </a:lvl5pPr>
              <a:lvl6pPr marL="2743131"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758"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384"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010" indent="0" algn="ctr" defTabSz="1097253"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r>
                <a:rPr lang="en-US" sz="2300" b="1" dirty="0"/>
                <a:t>SERVICE MAINTAINED</a:t>
              </a:r>
            </a:p>
          </p:txBody>
        </p:sp>
      </p:grpSp>
    </p:spTree>
    <p:extLst>
      <p:ext uri="{BB962C8B-B14F-4D97-AF65-F5344CB8AC3E}">
        <p14:creationId xmlns:p14="http://schemas.microsoft.com/office/powerpoint/2010/main" val="298311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95813" y="1408503"/>
            <a:ext cx="13019754" cy="600210"/>
          </a:xfrm>
          <a:prstGeom prst="rect">
            <a:avLst/>
          </a:prstGeom>
          <a:noFill/>
          <a:ln w="3175">
            <a:noFill/>
            <a:miter lim="800000"/>
            <a:headEnd/>
            <a:tailEnd/>
          </a:ln>
        </p:spPr>
      </p:pic>
      <p:sp>
        <p:nvSpPr>
          <p:cNvPr id="23555" name="Rectangle 3"/>
          <p:cNvSpPr>
            <a:spLocks noGrp="1" noChangeArrowheads="1"/>
          </p:cNvSpPr>
          <p:nvPr>
            <p:ph type="title"/>
          </p:nvPr>
        </p:nvSpPr>
        <p:spPr>
          <a:xfrm>
            <a:off x="2056592" y="260126"/>
            <a:ext cx="12849277" cy="727669"/>
          </a:xfrm>
        </p:spPr>
        <p:txBody>
          <a:bodyPr>
            <a:noAutofit/>
          </a:bodyPr>
          <a:lstStyle/>
          <a:p>
            <a:pPr>
              <a:lnSpc>
                <a:spcPct val="100000"/>
              </a:lnSpc>
            </a:pPr>
            <a:r>
              <a:rPr lang="en-US" sz="3200" dirty="0"/>
              <a:t>Optical spectrum needed for the future</a:t>
            </a:r>
            <a:endParaRPr lang="en-US" sz="3200" i="1" dirty="0"/>
          </a:p>
        </p:txBody>
      </p:sp>
      <p:sp>
        <p:nvSpPr>
          <p:cNvPr id="23556" name="Text Box 6"/>
          <p:cNvSpPr txBox="1">
            <a:spLocks noChangeArrowheads="1"/>
          </p:cNvSpPr>
          <p:nvPr/>
        </p:nvSpPr>
        <p:spPr bwMode="auto">
          <a:xfrm>
            <a:off x="5165084" y="1014629"/>
            <a:ext cx="7861375" cy="485770"/>
          </a:xfrm>
          <a:prstGeom prst="rect">
            <a:avLst/>
          </a:prstGeom>
          <a:solidFill>
            <a:schemeClr val="bg1"/>
          </a:solidFill>
          <a:ln w="3175">
            <a:noFill/>
            <a:miter lim="800000"/>
            <a:headEnd/>
            <a:tailEnd/>
          </a:ln>
        </p:spPr>
        <p:txBody>
          <a:bodyPr wrap="none" lIns="130552" tIns="65276" rIns="130552" bIns="65276">
            <a:spAutoFit/>
          </a:bodyPr>
          <a:lstStyle/>
          <a:p>
            <a:pPr eaLnBrk="0" hangingPunct="0">
              <a:spcBef>
                <a:spcPct val="50000"/>
              </a:spcBef>
            </a:pPr>
            <a:r>
              <a:rPr lang="en-US" sz="2300" b="1" i="1" dirty="0">
                <a:solidFill>
                  <a:prstClr val="black"/>
                </a:solidFill>
                <a:latin typeface="Helvetica Neue Light" charset="0"/>
              </a:rPr>
              <a:t>ITU-T Wavelength Bands (nm) – G.694.2</a:t>
            </a:r>
            <a:r>
              <a:rPr lang="en-US" sz="2300" b="1" i="1" dirty="0">
                <a:solidFill>
                  <a:srgbClr val="0036E2"/>
                </a:solidFill>
                <a:latin typeface="Helvetica Neue Light" charset="0"/>
              </a:rPr>
              <a:t>                         </a:t>
            </a:r>
          </a:p>
        </p:txBody>
      </p:sp>
      <p:sp>
        <p:nvSpPr>
          <p:cNvPr id="23568" name="Text Box 5"/>
          <p:cNvSpPr txBox="1">
            <a:spLocks noChangeArrowheads="1"/>
          </p:cNvSpPr>
          <p:nvPr/>
        </p:nvSpPr>
        <p:spPr bwMode="auto">
          <a:xfrm>
            <a:off x="3395051" y="2040844"/>
            <a:ext cx="10914956" cy="215444"/>
          </a:xfrm>
          <a:prstGeom prst="rect">
            <a:avLst/>
          </a:prstGeom>
          <a:solidFill>
            <a:schemeClr val="bg1"/>
          </a:solidFill>
          <a:ln w="3175">
            <a:noFill/>
            <a:miter lim="800000"/>
            <a:headEnd/>
            <a:tailEnd/>
          </a:ln>
        </p:spPr>
        <p:txBody>
          <a:bodyPr wrap="square" lIns="130552" tIns="0" rIns="130552" bIns="0">
            <a:spAutoFit/>
          </a:bodyPr>
          <a:lstStyle/>
          <a:p>
            <a:pPr algn="dist" eaLnBrk="0" hangingPunct="0">
              <a:spcBef>
                <a:spcPct val="50000"/>
              </a:spcBef>
            </a:pPr>
            <a:r>
              <a:rPr lang="en-US" sz="1400" b="1" dirty="0">
                <a:solidFill>
                  <a:prstClr val="black"/>
                </a:solidFill>
                <a:latin typeface="Helvetica Neue Light" charset="0"/>
              </a:rPr>
              <a:t>1260 1280 1300 1320 1340 1360 1380 1400 1420 1440 1460 1480 1500 1520 1540 1560 1580 1600 1620 </a:t>
            </a:r>
          </a:p>
        </p:txBody>
      </p:sp>
      <p:sp>
        <p:nvSpPr>
          <p:cNvPr id="23571" name="Oval 9"/>
          <p:cNvSpPr>
            <a:spLocks noChangeArrowheads="1"/>
          </p:cNvSpPr>
          <p:nvPr/>
        </p:nvSpPr>
        <p:spPr bwMode="auto">
          <a:xfrm>
            <a:off x="9932720" y="5749464"/>
            <a:ext cx="370838" cy="652789"/>
          </a:xfrm>
          <a:prstGeom prst="ellipse">
            <a:avLst/>
          </a:prstGeom>
          <a:noFill/>
          <a:ln w="3175">
            <a:noFill/>
            <a:round/>
            <a:headEnd/>
            <a:tailEnd/>
          </a:ln>
        </p:spPr>
        <p:txBody>
          <a:bodyPr wrap="none" lIns="130552" tIns="65276" rIns="130552" bIns="65276" anchor="ctr">
            <a:spAutoFit/>
          </a:bodyPr>
          <a:lstStyle/>
          <a:p>
            <a:pPr eaLnBrk="0" hangingPunct="0">
              <a:spcBef>
                <a:spcPct val="50000"/>
              </a:spcBef>
            </a:pPr>
            <a:endParaRPr lang="en-US" dirty="0">
              <a:solidFill>
                <a:prstClr val="black"/>
              </a:solidFill>
            </a:endParaRPr>
          </a:p>
        </p:txBody>
      </p:sp>
      <p:grpSp>
        <p:nvGrpSpPr>
          <p:cNvPr id="6" name="Group 5"/>
          <p:cNvGrpSpPr/>
          <p:nvPr/>
        </p:nvGrpSpPr>
        <p:grpSpPr>
          <a:xfrm>
            <a:off x="182887" y="3272587"/>
            <a:ext cx="13941940" cy="446276"/>
            <a:chOff x="38100" y="2986394"/>
            <a:chExt cx="8713713" cy="371897"/>
          </a:xfrm>
        </p:grpSpPr>
        <p:sp>
          <p:nvSpPr>
            <p:cNvPr id="38" name="Rectangle 37"/>
            <p:cNvSpPr/>
            <p:nvPr/>
          </p:nvSpPr>
          <p:spPr bwMode="auto">
            <a:xfrm>
              <a:off x="2249634" y="3060700"/>
              <a:ext cx="6502179" cy="243657"/>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noFill/>
              <a:miter lim="800000"/>
              <a:headEnd/>
              <a:tailEnd/>
            </a:ln>
          </p:spPr>
          <p:txBody>
            <a:bodyPr wrap="square">
              <a:spAutoFit/>
            </a:bodyPr>
            <a:lstStyle/>
            <a:p>
              <a:pPr algn="ctr" eaLnBrk="0" hangingPunct="0">
                <a:spcBef>
                  <a:spcPct val="50000"/>
                </a:spcBef>
              </a:pPr>
              <a:endParaRPr lang="en-US" sz="1300" b="1" dirty="0">
                <a:solidFill>
                  <a:prstClr val="white"/>
                </a:solidFill>
              </a:endParaRPr>
            </a:p>
          </p:txBody>
        </p:sp>
        <p:sp>
          <p:nvSpPr>
            <p:cNvPr id="40" name="Rectangle 39"/>
            <p:cNvSpPr/>
            <p:nvPr/>
          </p:nvSpPr>
          <p:spPr bwMode="auto">
            <a:xfrm>
              <a:off x="7695881" y="3060701"/>
              <a:ext cx="668550" cy="269304"/>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500" b="1" dirty="0">
                <a:solidFill>
                  <a:prstClr val="white"/>
                </a:solidFill>
              </a:endParaRPr>
            </a:p>
          </p:txBody>
        </p:sp>
        <p:sp>
          <p:nvSpPr>
            <p:cNvPr id="42" name="TextBox 41"/>
            <p:cNvSpPr txBox="1"/>
            <p:nvPr/>
          </p:nvSpPr>
          <p:spPr>
            <a:xfrm>
              <a:off x="38100" y="2986394"/>
              <a:ext cx="1539158" cy="371897"/>
            </a:xfrm>
            <a:prstGeom prst="rect">
              <a:avLst/>
            </a:prstGeom>
            <a:noFill/>
          </p:spPr>
          <p:txBody>
            <a:bodyPr wrap="square" rtlCol="0">
              <a:spAutoFit/>
            </a:bodyPr>
            <a:lstStyle/>
            <a:p>
              <a:pPr>
                <a:spcBef>
                  <a:spcPts val="142"/>
                </a:spcBef>
              </a:pPr>
              <a:r>
                <a:rPr lang="en-US" sz="2300" b="1" dirty="0">
                  <a:solidFill>
                    <a:prstClr val="black"/>
                  </a:solidFill>
                </a:rPr>
                <a:t>RFoG</a:t>
              </a:r>
              <a:endParaRPr lang="en-US" sz="2300" b="1" dirty="0">
                <a:solidFill>
                  <a:srgbClr val="C00000"/>
                </a:solidFill>
              </a:endParaRPr>
            </a:p>
          </p:txBody>
        </p:sp>
        <p:sp>
          <p:nvSpPr>
            <p:cNvPr id="39" name="Rectangle 38"/>
            <p:cNvSpPr/>
            <p:nvPr/>
          </p:nvSpPr>
          <p:spPr bwMode="auto">
            <a:xfrm>
              <a:off x="3371846" y="3057497"/>
              <a:ext cx="3696361" cy="272508"/>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200" b="1" dirty="0">
                <a:solidFill>
                  <a:prstClr val="white"/>
                </a:solidFill>
              </a:endParaRPr>
            </a:p>
          </p:txBody>
        </p:sp>
      </p:grpSp>
      <p:grpSp>
        <p:nvGrpSpPr>
          <p:cNvPr id="8" name="Group 7"/>
          <p:cNvGrpSpPr/>
          <p:nvPr/>
        </p:nvGrpSpPr>
        <p:grpSpPr>
          <a:xfrm>
            <a:off x="159908" y="2926356"/>
            <a:ext cx="14152016" cy="446276"/>
            <a:chOff x="83211" y="3019491"/>
            <a:chExt cx="8845010" cy="371897"/>
          </a:xfrm>
        </p:grpSpPr>
        <p:sp>
          <p:nvSpPr>
            <p:cNvPr id="5" name="Rectangle 4"/>
            <p:cNvSpPr/>
            <p:nvPr/>
          </p:nvSpPr>
          <p:spPr bwMode="auto">
            <a:xfrm>
              <a:off x="2310059" y="3109268"/>
              <a:ext cx="6490240" cy="243657"/>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noFill/>
              <a:miter lim="800000"/>
              <a:headEnd/>
              <a:tailEnd/>
            </a:ln>
          </p:spPr>
          <p:txBody>
            <a:bodyPr wrap="square">
              <a:spAutoFit/>
            </a:bodyPr>
            <a:lstStyle/>
            <a:p>
              <a:pPr algn="ctr" eaLnBrk="0" hangingPunct="0">
                <a:spcBef>
                  <a:spcPct val="50000"/>
                </a:spcBef>
              </a:pPr>
              <a:endParaRPr lang="en-US" sz="1300" b="1" dirty="0">
                <a:solidFill>
                  <a:prstClr val="white"/>
                </a:solidFill>
              </a:endParaRPr>
            </a:p>
          </p:txBody>
        </p:sp>
        <p:sp>
          <p:nvSpPr>
            <p:cNvPr id="24" name="Rectangle 23"/>
            <p:cNvSpPr/>
            <p:nvPr/>
          </p:nvSpPr>
          <p:spPr bwMode="auto">
            <a:xfrm>
              <a:off x="4127182" y="3091893"/>
              <a:ext cx="2191143" cy="269304"/>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500" b="1" dirty="0">
                <a:solidFill>
                  <a:prstClr val="white"/>
                </a:solidFill>
              </a:endParaRPr>
            </a:p>
          </p:txBody>
        </p:sp>
        <p:sp>
          <p:nvSpPr>
            <p:cNvPr id="26" name="Rectangle 25"/>
            <p:cNvSpPr/>
            <p:nvPr/>
          </p:nvSpPr>
          <p:spPr bwMode="auto">
            <a:xfrm>
              <a:off x="7755354" y="3110815"/>
              <a:ext cx="1172867" cy="256481"/>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400" b="1" dirty="0">
                <a:solidFill>
                  <a:prstClr val="white"/>
                </a:solidFill>
              </a:endParaRPr>
            </a:p>
          </p:txBody>
        </p:sp>
        <p:sp>
          <p:nvSpPr>
            <p:cNvPr id="49" name="TextBox 48"/>
            <p:cNvSpPr txBox="1"/>
            <p:nvPr/>
          </p:nvSpPr>
          <p:spPr>
            <a:xfrm>
              <a:off x="83211" y="3019491"/>
              <a:ext cx="1294883" cy="371897"/>
            </a:xfrm>
            <a:prstGeom prst="rect">
              <a:avLst/>
            </a:prstGeom>
            <a:noFill/>
          </p:spPr>
          <p:txBody>
            <a:bodyPr wrap="square" rtlCol="0">
              <a:spAutoFit/>
            </a:bodyPr>
            <a:lstStyle/>
            <a:p>
              <a:pPr>
                <a:spcBef>
                  <a:spcPts val="142"/>
                </a:spcBef>
              </a:pPr>
              <a:r>
                <a:rPr lang="en-US" sz="2300" b="1" dirty="0">
                  <a:solidFill>
                    <a:prstClr val="black"/>
                  </a:solidFill>
                </a:rPr>
                <a:t>GE/GPON    </a:t>
              </a:r>
            </a:p>
          </p:txBody>
        </p:sp>
      </p:grpSp>
      <p:grpSp>
        <p:nvGrpSpPr>
          <p:cNvPr id="9" name="Group 8"/>
          <p:cNvGrpSpPr/>
          <p:nvPr/>
        </p:nvGrpSpPr>
        <p:grpSpPr>
          <a:xfrm>
            <a:off x="172332" y="3904219"/>
            <a:ext cx="14073713" cy="466165"/>
            <a:chOff x="38514" y="3464397"/>
            <a:chExt cx="8796071" cy="388471"/>
          </a:xfrm>
        </p:grpSpPr>
        <p:sp>
          <p:nvSpPr>
            <p:cNvPr id="27" name="Rectangle 26"/>
            <p:cNvSpPr/>
            <p:nvPr/>
          </p:nvSpPr>
          <p:spPr bwMode="auto">
            <a:xfrm>
              <a:off x="2249634" y="3541368"/>
              <a:ext cx="6518815" cy="230833"/>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noFill/>
              <a:miter lim="800000"/>
              <a:headEnd/>
              <a:tailEnd/>
            </a:ln>
          </p:spPr>
          <p:txBody>
            <a:bodyPr wrap="square">
              <a:spAutoFit/>
            </a:bodyPr>
            <a:lstStyle/>
            <a:p>
              <a:pPr algn="ctr" eaLnBrk="0" hangingPunct="0">
                <a:spcBef>
                  <a:spcPct val="50000"/>
                </a:spcBef>
              </a:pPr>
              <a:endParaRPr lang="en-US" sz="1200" b="1" dirty="0">
                <a:solidFill>
                  <a:prstClr val="white"/>
                </a:solidFill>
              </a:endParaRPr>
            </a:p>
          </p:txBody>
        </p:sp>
        <p:sp>
          <p:nvSpPr>
            <p:cNvPr id="28" name="Rectangle 27"/>
            <p:cNvSpPr/>
            <p:nvPr/>
          </p:nvSpPr>
          <p:spPr bwMode="auto">
            <a:xfrm>
              <a:off x="2602060" y="3505200"/>
              <a:ext cx="5210175" cy="269305"/>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500" b="1" dirty="0">
                <a:solidFill>
                  <a:prstClr val="white"/>
                </a:solidFill>
              </a:endParaRPr>
            </a:p>
          </p:txBody>
        </p:sp>
        <p:sp>
          <p:nvSpPr>
            <p:cNvPr id="29" name="Rectangle 28"/>
            <p:cNvSpPr/>
            <p:nvPr/>
          </p:nvSpPr>
          <p:spPr bwMode="auto">
            <a:xfrm>
              <a:off x="8047329" y="3505200"/>
              <a:ext cx="787256" cy="294953"/>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700" b="1" dirty="0">
                <a:solidFill>
                  <a:prstClr val="white"/>
                </a:solidFill>
              </a:endParaRPr>
            </a:p>
          </p:txBody>
        </p:sp>
        <p:grpSp>
          <p:nvGrpSpPr>
            <p:cNvPr id="50" name="Group 49"/>
            <p:cNvGrpSpPr/>
            <p:nvPr/>
          </p:nvGrpSpPr>
          <p:grpSpPr>
            <a:xfrm>
              <a:off x="38514" y="3464397"/>
              <a:ext cx="2070847" cy="388471"/>
              <a:chOff x="486189" y="5403850"/>
              <a:chExt cx="2070847" cy="388471"/>
            </a:xfrm>
          </p:grpSpPr>
          <p:sp>
            <p:nvSpPr>
              <p:cNvPr id="51" name="TextBox 50"/>
              <p:cNvSpPr txBox="1"/>
              <p:nvPr/>
            </p:nvSpPr>
            <p:spPr>
              <a:xfrm>
                <a:off x="2015822" y="5420424"/>
                <a:ext cx="541214" cy="371897"/>
              </a:xfrm>
              <a:prstGeom prst="rect">
                <a:avLst/>
              </a:prstGeom>
              <a:noFill/>
            </p:spPr>
            <p:txBody>
              <a:bodyPr wrap="none" rtlCol="0">
                <a:spAutoFit/>
              </a:bodyPr>
              <a:lstStyle/>
              <a:p>
                <a:pPr>
                  <a:spcBef>
                    <a:spcPts val="142"/>
                  </a:spcBef>
                </a:pPr>
                <a:r>
                  <a:rPr lang="en-US" sz="2300" dirty="0">
                    <a:solidFill>
                      <a:srgbClr val="C00000"/>
                    </a:solidFill>
                  </a:rPr>
                  <a:t>2012</a:t>
                </a:r>
              </a:p>
            </p:txBody>
          </p:sp>
          <p:sp>
            <p:nvSpPr>
              <p:cNvPr id="52" name="TextBox 51"/>
              <p:cNvSpPr txBox="1"/>
              <p:nvPr/>
            </p:nvSpPr>
            <p:spPr>
              <a:xfrm>
                <a:off x="486189" y="5403850"/>
                <a:ext cx="1539158" cy="371897"/>
              </a:xfrm>
              <a:prstGeom prst="rect">
                <a:avLst/>
              </a:prstGeom>
              <a:noFill/>
            </p:spPr>
            <p:txBody>
              <a:bodyPr wrap="square" rtlCol="0">
                <a:spAutoFit/>
              </a:bodyPr>
              <a:lstStyle/>
              <a:p>
                <a:pPr>
                  <a:spcBef>
                    <a:spcPts val="142"/>
                  </a:spcBef>
                </a:pPr>
                <a:r>
                  <a:rPr lang="en-US" sz="2300" b="1" dirty="0">
                    <a:solidFill>
                      <a:prstClr val="black"/>
                    </a:solidFill>
                  </a:rPr>
                  <a:t>10GPON	</a:t>
                </a:r>
                <a:endParaRPr lang="en-US" sz="2100" b="1" dirty="0">
                  <a:solidFill>
                    <a:srgbClr val="C00000"/>
                  </a:solidFill>
                </a:endParaRPr>
              </a:p>
            </p:txBody>
          </p:sp>
        </p:grpSp>
      </p:grpSp>
      <p:grpSp>
        <p:nvGrpSpPr>
          <p:cNvPr id="10" name="Group 9"/>
          <p:cNvGrpSpPr/>
          <p:nvPr/>
        </p:nvGrpSpPr>
        <p:grpSpPr>
          <a:xfrm>
            <a:off x="180992" y="4361284"/>
            <a:ext cx="13938080" cy="816014"/>
            <a:chOff x="57149" y="3725954"/>
            <a:chExt cx="8711300" cy="680012"/>
          </a:xfrm>
        </p:grpSpPr>
        <p:sp>
          <p:nvSpPr>
            <p:cNvPr id="30" name="Rectangle 29"/>
            <p:cNvSpPr/>
            <p:nvPr/>
          </p:nvSpPr>
          <p:spPr bwMode="auto">
            <a:xfrm>
              <a:off x="2221059" y="3796344"/>
              <a:ext cx="6547390" cy="243657"/>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noFill/>
              <a:miter lim="800000"/>
              <a:headEnd/>
              <a:tailEnd/>
            </a:ln>
          </p:spPr>
          <p:txBody>
            <a:bodyPr wrap="square">
              <a:spAutoFit/>
            </a:bodyPr>
            <a:lstStyle/>
            <a:p>
              <a:pPr algn="ctr" eaLnBrk="0" hangingPunct="0">
                <a:spcBef>
                  <a:spcPct val="50000"/>
                </a:spcBef>
              </a:pPr>
              <a:endParaRPr lang="en-US" sz="1300" b="1" dirty="0">
                <a:solidFill>
                  <a:prstClr val="white"/>
                </a:solidFill>
              </a:endParaRPr>
            </a:p>
          </p:txBody>
        </p:sp>
        <p:sp>
          <p:nvSpPr>
            <p:cNvPr id="31" name="Rectangle 30"/>
            <p:cNvSpPr/>
            <p:nvPr/>
          </p:nvSpPr>
          <p:spPr bwMode="auto">
            <a:xfrm>
              <a:off x="2221060" y="3792380"/>
              <a:ext cx="4780078" cy="269304"/>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500" b="1" dirty="0">
                <a:solidFill>
                  <a:prstClr val="white"/>
                </a:solidFill>
              </a:endParaRPr>
            </a:p>
          </p:txBody>
        </p:sp>
        <p:grpSp>
          <p:nvGrpSpPr>
            <p:cNvPr id="53" name="Group 52"/>
            <p:cNvGrpSpPr/>
            <p:nvPr/>
          </p:nvGrpSpPr>
          <p:grpSpPr>
            <a:xfrm>
              <a:off x="57149" y="3725954"/>
              <a:ext cx="2052056" cy="680012"/>
              <a:chOff x="505238" y="5636324"/>
              <a:chExt cx="2052056" cy="680012"/>
            </a:xfrm>
          </p:grpSpPr>
          <p:sp>
            <p:nvSpPr>
              <p:cNvPr id="54" name="TextBox 53"/>
              <p:cNvSpPr txBox="1"/>
              <p:nvPr/>
            </p:nvSpPr>
            <p:spPr>
              <a:xfrm>
                <a:off x="2022372" y="5636324"/>
                <a:ext cx="534922" cy="371897"/>
              </a:xfrm>
              <a:prstGeom prst="rect">
                <a:avLst/>
              </a:prstGeom>
              <a:noFill/>
            </p:spPr>
            <p:txBody>
              <a:bodyPr wrap="none" rtlCol="0">
                <a:spAutoFit/>
              </a:bodyPr>
              <a:lstStyle/>
              <a:p>
                <a:pPr>
                  <a:spcBef>
                    <a:spcPts val="142"/>
                  </a:spcBef>
                </a:pPr>
                <a:r>
                  <a:rPr lang="en-US" sz="2300" dirty="0">
                    <a:solidFill>
                      <a:srgbClr val="C00000"/>
                    </a:solidFill>
                  </a:rPr>
                  <a:t>2016</a:t>
                </a:r>
              </a:p>
            </p:txBody>
          </p:sp>
          <p:sp>
            <p:nvSpPr>
              <p:cNvPr id="55" name="TextBox 54"/>
              <p:cNvSpPr txBox="1"/>
              <p:nvPr/>
            </p:nvSpPr>
            <p:spPr>
              <a:xfrm>
                <a:off x="505238" y="5638800"/>
                <a:ext cx="1711343" cy="677536"/>
              </a:xfrm>
              <a:prstGeom prst="rect">
                <a:avLst/>
              </a:prstGeom>
              <a:noFill/>
            </p:spPr>
            <p:txBody>
              <a:bodyPr wrap="square" rtlCol="0">
                <a:spAutoFit/>
              </a:bodyPr>
              <a:lstStyle/>
              <a:p>
                <a:pPr>
                  <a:spcBef>
                    <a:spcPts val="142"/>
                  </a:spcBef>
                </a:pPr>
                <a:r>
                  <a:rPr lang="en-US" sz="2300" b="1" dirty="0">
                    <a:solidFill>
                      <a:prstClr val="black"/>
                    </a:solidFill>
                  </a:rPr>
                  <a:t>NG-PON2</a:t>
                </a:r>
              </a:p>
              <a:p>
                <a:pPr>
                  <a:spcBef>
                    <a:spcPts val="142"/>
                  </a:spcBef>
                </a:pPr>
                <a:r>
                  <a:rPr lang="en-US" sz="2300" b="1" dirty="0">
                    <a:solidFill>
                      <a:prstClr val="black"/>
                    </a:solidFill>
                  </a:rPr>
                  <a:t>(40G-PON)</a:t>
                </a:r>
              </a:p>
            </p:txBody>
          </p:sp>
        </p:grpSp>
      </p:grpSp>
      <p:grpSp>
        <p:nvGrpSpPr>
          <p:cNvPr id="65" name="Group 64"/>
          <p:cNvGrpSpPr/>
          <p:nvPr/>
        </p:nvGrpSpPr>
        <p:grpSpPr>
          <a:xfrm>
            <a:off x="162571" y="1617115"/>
            <a:ext cx="14042393" cy="1179810"/>
            <a:chOff x="45109" y="2217330"/>
            <a:chExt cx="8776495" cy="983175"/>
          </a:xfrm>
        </p:grpSpPr>
        <p:sp>
          <p:nvSpPr>
            <p:cNvPr id="66" name="Rectangle 65"/>
            <p:cNvSpPr/>
            <p:nvPr/>
          </p:nvSpPr>
          <p:spPr bwMode="auto">
            <a:xfrm>
              <a:off x="2259259" y="2807275"/>
              <a:ext cx="6562345" cy="243657"/>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noFill/>
              <a:miter lim="800000"/>
              <a:headEnd/>
              <a:tailEnd/>
            </a:ln>
          </p:spPr>
          <p:txBody>
            <a:bodyPr wrap="square">
              <a:spAutoFit/>
            </a:bodyPr>
            <a:lstStyle/>
            <a:p>
              <a:pPr algn="ctr" eaLnBrk="0" hangingPunct="0">
                <a:spcBef>
                  <a:spcPct val="50000"/>
                </a:spcBef>
              </a:pPr>
              <a:endParaRPr lang="en-US" sz="1300" b="1" dirty="0">
                <a:solidFill>
                  <a:prstClr val="white"/>
                </a:solidFill>
              </a:endParaRPr>
            </a:p>
          </p:txBody>
        </p:sp>
        <p:grpSp>
          <p:nvGrpSpPr>
            <p:cNvPr id="67" name="Group 66"/>
            <p:cNvGrpSpPr/>
            <p:nvPr/>
          </p:nvGrpSpPr>
          <p:grpSpPr>
            <a:xfrm>
              <a:off x="45109" y="2217330"/>
              <a:ext cx="2141380" cy="983175"/>
              <a:chOff x="502309" y="4193182"/>
              <a:chExt cx="2141380" cy="983175"/>
            </a:xfrm>
          </p:grpSpPr>
          <p:sp>
            <p:nvSpPr>
              <p:cNvPr id="68" name="TextBox 67"/>
              <p:cNvSpPr txBox="1"/>
              <p:nvPr/>
            </p:nvSpPr>
            <p:spPr>
              <a:xfrm>
                <a:off x="2012747" y="4473575"/>
                <a:ext cx="630942" cy="651888"/>
              </a:xfrm>
              <a:prstGeom prst="rect">
                <a:avLst/>
              </a:prstGeom>
              <a:noFill/>
            </p:spPr>
            <p:txBody>
              <a:bodyPr wrap="none" rtlCol="0">
                <a:spAutoFit/>
              </a:bodyPr>
              <a:lstStyle/>
              <a:p>
                <a:pPr>
                  <a:spcBef>
                    <a:spcPts val="142"/>
                  </a:spcBef>
                </a:pPr>
                <a:r>
                  <a:rPr lang="en-US" sz="2100" u="sng" dirty="0">
                    <a:solidFill>
                      <a:srgbClr val="C00000"/>
                    </a:solidFill>
                  </a:rPr>
                  <a:t>Year</a:t>
                </a:r>
                <a:endParaRPr lang="en-US" sz="2300" u="sng" dirty="0">
                  <a:solidFill>
                    <a:srgbClr val="C00000"/>
                  </a:solidFill>
                </a:endParaRPr>
              </a:p>
              <a:p>
                <a:pPr>
                  <a:spcBef>
                    <a:spcPts val="142"/>
                  </a:spcBef>
                </a:pPr>
                <a:r>
                  <a:rPr lang="en-US" sz="2300" dirty="0">
                    <a:solidFill>
                      <a:srgbClr val="C00000"/>
                    </a:solidFill>
                  </a:rPr>
                  <a:t>1990s</a:t>
                </a:r>
              </a:p>
            </p:txBody>
          </p:sp>
          <p:sp>
            <p:nvSpPr>
              <p:cNvPr id="69" name="TextBox 68"/>
              <p:cNvSpPr txBox="1"/>
              <p:nvPr/>
            </p:nvSpPr>
            <p:spPr>
              <a:xfrm>
                <a:off x="502309" y="4193182"/>
                <a:ext cx="1680504" cy="983175"/>
              </a:xfrm>
              <a:prstGeom prst="rect">
                <a:avLst/>
              </a:prstGeom>
              <a:noFill/>
            </p:spPr>
            <p:txBody>
              <a:bodyPr wrap="square" rtlCol="0">
                <a:spAutoFit/>
              </a:bodyPr>
              <a:lstStyle/>
              <a:p>
                <a:pPr>
                  <a:spcBef>
                    <a:spcPts val="142"/>
                  </a:spcBef>
                </a:pPr>
                <a:endParaRPr lang="en-US" sz="2300" b="1" dirty="0">
                  <a:solidFill>
                    <a:prstClr val="black"/>
                  </a:solidFill>
                </a:endParaRPr>
              </a:p>
              <a:p>
                <a:pPr>
                  <a:spcBef>
                    <a:spcPts val="142"/>
                  </a:spcBef>
                </a:pPr>
                <a:r>
                  <a:rPr lang="en-US" sz="2300" b="1" u="sng" dirty="0">
                    <a:solidFill>
                      <a:prstClr val="black"/>
                    </a:solidFill>
                  </a:rPr>
                  <a:t>Technology</a:t>
                </a:r>
              </a:p>
              <a:p>
                <a:pPr>
                  <a:spcBef>
                    <a:spcPts val="142"/>
                  </a:spcBef>
                </a:pPr>
                <a:r>
                  <a:rPr lang="en-US" sz="2300" b="1" dirty="0">
                    <a:solidFill>
                      <a:prstClr val="black"/>
                    </a:solidFill>
                  </a:rPr>
                  <a:t>P2P &amp; DWDM</a:t>
                </a:r>
              </a:p>
            </p:txBody>
          </p:sp>
        </p:grpSp>
      </p:grpSp>
      <p:sp>
        <p:nvSpPr>
          <p:cNvPr id="70" name="Rectangle 69"/>
          <p:cNvSpPr/>
          <p:nvPr/>
        </p:nvSpPr>
        <p:spPr>
          <a:xfrm>
            <a:off x="5744364" y="2325044"/>
            <a:ext cx="5675484" cy="2895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30552" tIns="65276" rIns="130552" bIns="65276" rtlCol="0" anchor="ctr"/>
          <a:lstStyle/>
          <a:p>
            <a:pPr algn="ctr"/>
            <a:endParaRPr lang="en-US" dirty="0"/>
          </a:p>
        </p:txBody>
      </p:sp>
      <p:sp>
        <p:nvSpPr>
          <p:cNvPr id="71" name="Rectangle 70"/>
          <p:cNvSpPr/>
          <p:nvPr/>
        </p:nvSpPr>
        <p:spPr>
          <a:xfrm>
            <a:off x="12458319" y="2309804"/>
            <a:ext cx="1765683" cy="2941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30552" tIns="65276" rIns="130552" bIns="65276" rtlCol="0" anchor="ctr"/>
          <a:lstStyle/>
          <a:p>
            <a:pPr algn="ctr"/>
            <a:endParaRPr lang="en-US" dirty="0"/>
          </a:p>
        </p:txBody>
      </p:sp>
      <p:grpSp>
        <p:nvGrpSpPr>
          <p:cNvPr id="4" name="Group 3"/>
          <p:cNvGrpSpPr/>
          <p:nvPr/>
        </p:nvGrpSpPr>
        <p:grpSpPr>
          <a:xfrm>
            <a:off x="131036" y="1993125"/>
            <a:ext cx="14244319" cy="1179811"/>
            <a:chOff x="81893" y="1764300"/>
            <a:chExt cx="8902699" cy="983176"/>
          </a:xfrm>
        </p:grpSpPr>
        <p:sp>
          <p:nvSpPr>
            <p:cNvPr id="37" name="Rectangle 36"/>
            <p:cNvSpPr/>
            <p:nvPr/>
          </p:nvSpPr>
          <p:spPr bwMode="auto">
            <a:xfrm>
              <a:off x="2328452" y="2393425"/>
              <a:ext cx="6562345" cy="243657"/>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noFill/>
              <a:miter lim="800000"/>
              <a:headEnd/>
              <a:tailEnd/>
            </a:ln>
          </p:spPr>
          <p:txBody>
            <a:bodyPr wrap="square">
              <a:spAutoFit/>
            </a:bodyPr>
            <a:lstStyle/>
            <a:p>
              <a:pPr algn="ctr" eaLnBrk="0" hangingPunct="0">
                <a:spcBef>
                  <a:spcPct val="50000"/>
                </a:spcBef>
              </a:pPr>
              <a:endParaRPr lang="en-US" sz="1300" b="1" dirty="0">
                <a:solidFill>
                  <a:prstClr val="white"/>
                </a:solidFill>
              </a:endParaRPr>
            </a:p>
          </p:txBody>
        </p:sp>
        <p:grpSp>
          <p:nvGrpSpPr>
            <p:cNvPr id="44" name="Group 43"/>
            <p:cNvGrpSpPr/>
            <p:nvPr/>
          </p:nvGrpSpPr>
          <p:grpSpPr>
            <a:xfrm>
              <a:off x="81893" y="1764300"/>
              <a:ext cx="2176234" cy="983176"/>
              <a:chOff x="469900" y="4227127"/>
              <a:chExt cx="2176234" cy="983176"/>
            </a:xfrm>
          </p:grpSpPr>
          <p:sp>
            <p:nvSpPr>
              <p:cNvPr id="45" name="TextBox 44"/>
              <p:cNvSpPr txBox="1"/>
              <p:nvPr/>
            </p:nvSpPr>
            <p:spPr>
              <a:xfrm>
                <a:off x="2012747" y="4759525"/>
                <a:ext cx="633387" cy="371897"/>
              </a:xfrm>
              <a:prstGeom prst="rect">
                <a:avLst/>
              </a:prstGeom>
              <a:noFill/>
            </p:spPr>
            <p:txBody>
              <a:bodyPr wrap="none" rtlCol="0">
                <a:spAutoFit/>
              </a:bodyPr>
              <a:lstStyle/>
              <a:p>
                <a:pPr>
                  <a:spcBef>
                    <a:spcPts val="142"/>
                  </a:spcBef>
                </a:pPr>
                <a:r>
                  <a:rPr lang="en-US" sz="2300" dirty="0">
                    <a:solidFill>
                      <a:srgbClr val="C00000"/>
                    </a:solidFill>
                  </a:rPr>
                  <a:t>2000s</a:t>
                </a:r>
              </a:p>
            </p:txBody>
          </p:sp>
          <p:sp>
            <p:nvSpPr>
              <p:cNvPr id="46" name="TextBox 45"/>
              <p:cNvSpPr txBox="1"/>
              <p:nvPr/>
            </p:nvSpPr>
            <p:spPr>
              <a:xfrm>
                <a:off x="469900" y="4227127"/>
                <a:ext cx="1539158" cy="983176"/>
              </a:xfrm>
              <a:prstGeom prst="rect">
                <a:avLst/>
              </a:prstGeom>
              <a:noFill/>
            </p:spPr>
            <p:txBody>
              <a:bodyPr wrap="square" rtlCol="0">
                <a:spAutoFit/>
              </a:bodyPr>
              <a:lstStyle/>
              <a:p>
                <a:pPr>
                  <a:spcBef>
                    <a:spcPts val="142"/>
                  </a:spcBef>
                </a:pPr>
                <a:endParaRPr lang="en-US" sz="2300" b="1" dirty="0">
                  <a:solidFill>
                    <a:prstClr val="black"/>
                  </a:solidFill>
                </a:endParaRPr>
              </a:p>
              <a:p>
                <a:pPr>
                  <a:spcBef>
                    <a:spcPts val="142"/>
                  </a:spcBef>
                </a:pPr>
                <a:endParaRPr lang="en-US" sz="2300" b="1" dirty="0">
                  <a:solidFill>
                    <a:prstClr val="black"/>
                  </a:solidFill>
                </a:endParaRPr>
              </a:p>
              <a:p>
                <a:pPr>
                  <a:spcBef>
                    <a:spcPts val="142"/>
                  </a:spcBef>
                </a:pPr>
                <a:r>
                  <a:rPr lang="en-US" sz="2300" b="1" dirty="0">
                    <a:solidFill>
                      <a:prstClr val="black"/>
                    </a:solidFill>
                  </a:rPr>
                  <a:t>12 ch CWDM</a:t>
                </a:r>
              </a:p>
            </p:txBody>
          </p:sp>
        </p:grpSp>
        <p:sp>
          <p:nvSpPr>
            <p:cNvPr id="2" name="Rectangle 1"/>
            <p:cNvSpPr/>
            <p:nvPr/>
          </p:nvSpPr>
          <p:spPr>
            <a:xfrm>
              <a:off x="4143913" y="2371099"/>
              <a:ext cx="1825087" cy="29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8325523" y="2383800"/>
              <a:ext cx="659069" cy="2956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00" dirty="0"/>
            </a:p>
          </p:txBody>
        </p:sp>
      </p:grpSp>
      <p:sp>
        <p:nvSpPr>
          <p:cNvPr id="59" name="Rectangle 58"/>
          <p:cNvSpPr/>
          <p:nvPr/>
        </p:nvSpPr>
        <p:spPr bwMode="auto">
          <a:xfrm>
            <a:off x="10873359" y="3025195"/>
            <a:ext cx="836032" cy="393437"/>
          </a:xfrm>
          <a:prstGeom prst="rect">
            <a:avLst/>
          </a:prstGeom>
          <a:solidFill>
            <a:schemeClr val="bg1"/>
          </a:solidFill>
          <a:ln w="12700" algn="ctr">
            <a:noFill/>
            <a:miter lim="800000"/>
            <a:headEnd/>
            <a:tailEnd/>
          </a:ln>
        </p:spPr>
        <p:txBody>
          <a:bodyPr wrap="square" lIns="130552" tIns="65276" rIns="130552" bIns="65276">
            <a:spAutoFit/>
          </a:bodyPr>
          <a:lstStyle/>
          <a:p>
            <a:pPr algn="ctr" eaLnBrk="0" hangingPunct="0">
              <a:spcBef>
                <a:spcPct val="50000"/>
              </a:spcBef>
            </a:pPr>
            <a:endParaRPr lang="en-US" sz="1700" b="1" dirty="0">
              <a:solidFill>
                <a:prstClr val="white"/>
              </a:solidFill>
            </a:endParaRPr>
          </a:p>
        </p:txBody>
      </p:sp>
      <p:grpSp>
        <p:nvGrpSpPr>
          <p:cNvPr id="11" name="Group 10"/>
          <p:cNvGrpSpPr/>
          <p:nvPr/>
        </p:nvGrpSpPr>
        <p:grpSpPr>
          <a:xfrm>
            <a:off x="197729" y="3589337"/>
            <a:ext cx="14081472" cy="458545"/>
            <a:chOff x="123581" y="3040914"/>
            <a:chExt cx="8800920" cy="382120"/>
          </a:xfrm>
        </p:grpSpPr>
        <p:grpSp>
          <p:nvGrpSpPr>
            <p:cNvPr id="7" name="Group 6"/>
            <p:cNvGrpSpPr/>
            <p:nvPr/>
          </p:nvGrpSpPr>
          <p:grpSpPr>
            <a:xfrm>
              <a:off x="123581" y="3040914"/>
              <a:ext cx="8672786" cy="382120"/>
              <a:chOff x="123581" y="3040914"/>
              <a:chExt cx="8672786" cy="382120"/>
            </a:xfrm>
          </p:grpSpPr>
          <p:sp>
            <p:nvSpPr>
              <p:cNvPr id="60" name="Rectangle 59"/>
              <p:cNvSpPr/>
              <p:nvPr/>
            </p:nvSpPr>
            <p:spPr bwMode="auto">
              <a:xfrm>
                <a:off x="2318827" y="3117593"/>
                <a:ext cx="6477540" cy="243656"/>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noFill/>
                <a:miter lim="800000"/>
                <a:headEnd/>
                <a:tailEnd/>
              </a:ln>
            </p:spPr>
            <p:txBody>
              <a:bodyPr wrap="square">
                <a:spAutoFit/>
              </a:bodyPr>
              <a:lstStyle/>
              <a:p>
                <a:pPr algn="ctr" eaLnBrk="0" hangingPunct="0">
                  <a:spcBef>
                    <a:spcPct val="50000"/>
                  </a:spcBef>
                </a:pPr>
                <a:endParaRPr lang="en-US" sz="1300" b="1" dirty="0">
                  <a:solidFill>
                    <a:prstClr val="white"/>
                  </a:solidFill>
                </a:endParaRPr>
              </a:p>
            </p:txBody>
          </p:sp>
          <p:sp>
            <p:nvSpPr>
              <p:cNvPr id="63" name="TextBox 62"/>
              <p:cNvSpPr txBox="1"/>
              <p:nvPr/>
            </p:nvSpPr>
            <p:spPr>
              <a:xfrm>
                <a:off x="123581" y="3040914"/>
                <a:ext cx="1664216" cy="371896"/>
              </a:xfrm>
              <a:prstGeom prst="rect">
                <a:avLst/>
              </a:prstGeom>
              <a:noFill/>
            </p:spPr>
            <p:txBody>
              <a:bodyPr wrap="square" rtlCol="0">
                <a:spAutoFit/>
              </a:bodyPr>
              <a:lstStyle/>
              <a:p>
                <a:pPr>
                  <a:spcBef>
                    <a:spcPts val="142"/>
                  </a:spcBef>
                </a:pPr>
                <a:r>
                  <a:rPr lang="en-US" sz="2300" b="1" dirty="0">
                    <a:solidFill>
                      <a:prstClr val="black"/>
                    </a:solidFill>
                  </a:rPr>
                  <a:t>E-Band CWDM    </a:t>
                </a:r>
              </a:p>
            </p:txBody>
          </p:sp>
          <p:sp>
            <p:nvSpPr>
              <p:cNvPr id="64" name="TextBox 63"/>
              <p:cNvSpPr txBox="1"/>
              <p:nvPr/>
            </p:nvSpPr>
            <p:spPr>
              <a:xfrm>
                <a:off x="1637440" y="3051138"/>
                <a:ext cx="535283" cy="371896"/>
              </a:xfrm>
              <a:prstGeom prst="rect">
                <a:avLst/>
              </a:prstGeom>
              <a:noFill/>
            </p:spPr>
            <p:txBody>
              <a:bodyPr wrap="none" rtlCol="0">
                <a:spAutoFit/>
              </a:bodyPr>
              <a:lstStyle/>
              <a:p>
                <a:pPr>
                  <a:spcBef>
                    <a:spcPts val="142"/>
                  </a:spcBef>
                </a:pPr>
                <a:r>
                  <a:rPr lang="en-US" sz="2300" dirty="0">
                    <a:solidFill>
                      <a:srgbClr val="C00000"/>
                    </a:solidFill>
                  </a:rPr>
                  <a:t>2010</a:t>
                </a:r>
              </a:p>
            </p:txBody>
          </p:sp>
        </p:grpSp>
        <p:sp>
          <p:nvSpPr>
            <p:cNvPr id="61" name="Rectangle 60"/>
            <p:cNvSpPr/>
            <p:nvPr/>
          </p:nvSpPr>
          <p:spPr bwMode="auto">
            <a:xfrm>
              <a:off x="5919788" y="3098743"/>
              <a:ext cx="3004713" cy="314067"/>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400" b="1" dirty="0">
                <a:solidFill>
                  <a:prstClr val="white"/>
                </a:solidFill>
              </a:endParaRPr>
            </a:p>
          </p:txBody>
        </p:sp>
        <p:sp>
          <p:nvSpPr>
            <p:cNvPr id="62" name="Rectangle 61"/>
            <p:cNvSpPr/>
            <p:nvPr/>
          </p:nvSpPr>
          <p:spPr bwMode="auto">
            <a:xfrm>
              <a:off x="2298874" y="3106768"/>
              <a:ext cx="1845039" cy="256480"/>
            </a:xfrm>
            <a:prstGeom prst="rect">
              <a:avLst/>
            </a:prstGeom>
            <a:solidFill>
              <a:schemeClr val="bg1"/>
            </a:solidFill>
            <a:ln w="12700" algn="ctr">
              <a:noFill/>
              <a:miter lim="800000"/>
              <a:headEnd/>
              <a:tailEnd/>
            </a:ln>
          </p:spPr>
          <p:txBody>
            <a:bodyPr wrap="square">
              <a:spAutoFit/>
            </a:bodyPr>
            <a:lstStyle/>
            <a:p>
              <a:pPr algn="ctr" eaLnBrk="0" hangingPunct="0">
                <a:spcBef>
                  <a:spcPct val="50000"/>
                </a:spcBef>
              </a:pPr>
              <a:endParaRPr lang="en-US" sz="1400" b="1" dirty="0">
                <a:solidFill>
                  <a:prstClr val="white"/>
                </a:solidFill>
              </a:endParaRPr>
            </a:p>
          </p:txBody>
        </p:sp>
      </p:grpSp>
      <p:sp>
        <p:nvSpPr>
          <p:cNvPr id="72" name="Rectangle 71"/>
          <p:cNvSpPr/>
          <p:nvPr/>
        </p:nvSpPr>
        <p:spPr>
          <a:xfrm>
            <a:off x="3678199" y="2300024"/>
            <a:ext cx="880330" cy="3319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30552" tIns="65276" rIns="130552" bIns="65276" rtlCol="0" anchor="ctr"/>
          <a:lstStyle/>
          <a:p>
            <a:pPr algn="ctr"/>
            <a:endParaRPr lang="en-US" dirty="0"/>
          </a:p>
        </p:txBody>
      </p:sp>
      <p:grpSp>
        <p:nvGrpSpPr>
          <p:cNvPr id="15" name="Group 14"/>
          <p:cNvGrpSpPr/>
          <p:nvPr/>
        </p:nvGrpSpPr>
        <p:grpSpPr>
          <a:xfrm>
            <a:off x="383470" y="5703799"/>
            <a:ext cx="13895734" cy="678133"/>
            <a:chOff x="202241" y="4299756"/>
            <a:chExt cx="8684834" cy="565111"/>
          </a:xfrm>
        </p:grpSpPr>
        <p:grpSp>
          <p:nvGrpSpPr>
            <p:cNvPr id="73" name="Group 72"/>
            <p:cNvGrpSpPr/>
            <p:nvPr/>
          </p:nvGrpSpPr>
          <p:grpSpPr>
            <a:xfrm>
              <a:off x="610120" y="4299756"/>
              <a:ext cx="8276955" cy="565111"/>
              <a:chOff x="571400" y="5477603"/>
              <a:chExt cx="8276955" cy="565111"/>
            </a:xfrm>
          </p:grpSpPr>
          <p:sp>
            <p:nvSpPr>
              <p:cNvPr id="74" name="Text Box 18"/>
              <p:cNvSpPr txBox="1">
                <a:spLocks noChangeArrowheads="1"/>
              </p:cNvSpPr>
              <p:nvPr/>
            </p:nvSpPr>
            <p:spPr bwMode="auto">
              <a:xfrm>
                <a:off x="571400" y="5477603"/>
                <a:ext cx="1371600" cy="371897"/>
              </a:xfrm>
              <a:prstGeom prst="rect">
                <a:avLst/>
              </a:prstGeom>
              <a:noFill/>
              <a:ln w="3175">
                <a:noFill/>
                <a:miter lim="800000"/>
                <a:headEnd/>
                <a:tailEnd/>
              </a:ln>
            </p:spPr>
            <p:txBody>
              <a:bodyPr>
                <a:spAutoFit/>
              </a:bodyPr>
              <a:lstStyle/>
              <a:p>
                <a:pPr algn="ctr" eaLnBrk="0" hangingPunct="0">
                  <a:spcBef>
                    <a:spcPct val="50000"/>
                  </a:spcBef>
                </a:pPr>
                <a:endParaRPr lang="en-US" sz="2300" b="1" dirty="0">
                  <a:solidFill>
                    <a:prstClr val="black"/>
                  </a:solidFill>
                </a:endParaRPr>
              </a:p>
            </p:txBody>
          </p:sp>
          <p:sp>
            <p:nvSpPr>
              <p:cNvPr id="75" name="Text Box 26"/>
              <p:cNvSpPr txBox="1">
                <a:spLocks noChangeArrowheads="1"/>
              </p:cNvSpPr>
              <p:nvPr/>
            </p:nvSpPr>
            <p:spPr bwMode="auto">
              <a:xfrm>
                <a:off x="2248727" y="5602422"/>
                <a:ext cx="6599628" cy="440292"/>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noFill/>
                <a:miter lim="800000"/>
                <a:headEnd/>
                <a:tailEnd/>
              </a:ln>
            </p:spPr>
            <p:txBody>
              <a:bodyPr wrap="square">
                <a:spAutoFit/>
              </a:bodyPr>
              <a:lstStyle>
                <a:defPPr>
                  <a:defRPr lang="en-US"/>
                </a:defPPr>
                <a:lvl1pPr eaLnBrk="0" hangingPunct="0">
                  <a:spcBef>
                    <a:spcPct val="50000"/>
                  </a:spcBef>
                </a:lvl1pPr>
              </a:lstStyle>
              <a:p>
                <a:pPr algn="ctr">
                  <a:lnSpc>
                    <a:spcPts val="3428"/>
                  </a:lnSpc>
                </a:pPr>
                <a:r>
                  <a:rPr lang="en-US" sz="2800" b="1" dirty="0">
                    <a:solidFill>
                      <a:schemeClr val="bg1"/>
                    </a:solidFill>
                  </a:rPr>
                  <a:t>Full Spectrum?</a:t>
                </a:r>
              </a:p>
            </p:txBody>
          </p:sp>
        </p:grpSp>
        <p:sp>
          <p:nvSpPr>
            <p:cNvPr id="76" name="Rectangle 75"/>
            <p:cNvSpPr/>
            <p:nvPr/>
          </p:nvSpPr>
          <p:spPr>
            <a:xfrm>
              <a:off x="202241" y="4424575"/>
              <a:ext cx="2041877" cy="371897"/>
            </a:xfrm>
            <a:prstGeom prst="rect">
              <a:avLst/>
            </a:prstGeom>
          </p:spPr>
          <p:txBody>
            <a:bodyPr wrap="square">
              <a:spAutoFit/>
            </a:bodyPr>
            <a:lstStyle/>
            <a:p>
              <a:pPr algn="ctr"/>
              <a:r>
                <a:rPr lang="en-US" sz="2300" b="1" dirty="0"/>
                <a:t>Std SMF G.652.D</a:t>
              </a:r>
              <a:endParaRPr lang="en-US" b="1" dirty="0"/>
            </a:p>
          </p:txBody>
        </p:sp>
      </p:grpSp>
      <p:sp>
        <p:nvSpPr>
          <p:cNvPr id="22" name="Right Triangle 21"/>
          <p:cNvSpPr/>
          <p:nvPr/>
        </p:nvSpPr>
        <p:spPr>
          <a:xfrm rot="10800000">
            <a:off x="9567413" y="5582964"/>
            <a:ext cx="4670198" cy="480134"/>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552" tIns="65276" rIns="130552" bIns="65276" rtlCol="0" anchor="ctr"/>
          <a:lstStyle/>
          <a:p>
            <a:pPr algn="ctr"/>
            <a:endParaRPr lang="en-US" dirty="0">
              <a:solidFill>
                <a:schemeClr val="tx1"/>
              </a:solidFill>
            </a:endParaRPr>
          </a:p>
        </p:txBody>
      </p:sp>
      <p:sp>
        <p:nvSpPr>
          <p:cNvPr id="23" name="TextBox 22"/>
          <p:cNvSpPr txBox="1"/>
          <p:nvPr/>
        </p:nvSpPr>
        <p:spPr>
          <a:xfrm>
            <a:off x="11476737" y="5500669"/>
            <a:ext cx="2630512" cy="485770"/>
          </a:xfrm>
          <a:prstGeom prst="rect">
            <a:avLst/>
          </a:prstGeom>
          <a:noFill/>
        </p:spPr>
        <p:txBody>
          <a:bodyPr wrap="square" lIns="130552" tIns="65276" rIns="130552" bIns="65276" rtlCol="0">
            <a:spAutoFit/>
          </a:bodyPr>
          <a:lstStyle/>
          <a:p>
            <a:r>
              <a:rPr lang="en-US" sz="2300" b="1" dirty="0">
                <a:solidFill>
                  <a:srgbClr val="FF0000"/>
                </a:solidFill>
              </a:rPr>
              <a:t>Bending Loss</a:t>
            </a:r>
          </a:p>
        </p:txBody>
      </p:sp>
      <p:pic>
        <p:nvPicPr>
          <p:cNvPr id="80" name="Picture 1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936542" y="4927748"/>
            <a:ext cx="1531862" cy="687058"/>
          </a:xfrm>
          <a:prstGeom prst="rect">
            <a:avLst/>
          </a:prstGeom>
          <a:noFill/>
          <a:ln w="9525">
            <a:noFill/>
            <a:miter lim="800000"/>
            <a:headEnd/>
            <a:tailEnd/>
          </a:ln>
        </p:spPr>
      </p:pic>
      <p:sp>
        <p:nvSpPr>
          <p:cNvPr id="79" name="Rectangle 78"/>
          <p:cNvSpPr/>
          <p:nvPr/>
        </p:nvSpPr>
        <p:spPr bwMode="auto">
          <a:xfrm>
            <a:off x="11936538" y="4420206"/>
            <a:ext cx="1384300" cy="362659"/>
          </a:xfrm>
          <a:prstGeom prst="rect">
            <a:avLst/>
          </a:prstGeom>
          <a:solidFill>
            <a:schemeClr val="bg1"/>
          </a:solidFill>
          <a:ln w="12700" algn="ctr">
            <a:noFill/>
            <a:miter lim="800000"/>
            <a:headEnd/>
            <a:tailEnd/>
          </a:ln>
        </p:spPr>
        <p:txBody>
          <a:bodyPr wrap="square" lIns="130552" tIns="65276" rIns="130552" bIns="65276">
            <a:spAutoFit/>
          </a:bodyPr>
          <a:lstStyle/>
          <a:p>
            <a:pPr algn="ctr" eaLnBrk="0" hangingPunct="0">
              <a:spcBef>
                <a:spcPct val="50000"/>
              </a:spcBef>
            </a:pPr>
            <a:endParaRPr lang="en-US" sz="1500" b="1" dirty="0">
              <a:solidFill>
                <a:prstClr val="white"/>
              </a:solidFill>
            </a:endParaRPr>
          </a:p>
        </p:txBody>
      </p:sp>
      <p:sp>
        <p:nvSpPr>
          <p:cNvPr id="81" name="Rectangle 80"/>
          <p:cNvSpPr/>
          <p:nvPr/>
        </p:nvSpPr>
        <p:spPr bwMode="auto">
          <a:xfrm>
            <a:off x="13746016" y="4440853"/>
            <a:ext cx="390889" cy="362659"/>
          </a:xfrm>
          <a:prstGeom prst="rect">
            <a:avLst/>
          </a:prstGeom>
          <a:solidFill>
            <a:schemeClr val="bg1"/>
          </a:solidFill>
          <a:ln w="12700" algn="ctr">
            <a:noFill/>
            <a:miter lim="800000"/>
            <a:headEnd/>
            <a:tailEnd/>
          </a:ln>
        </p:spPr>
        <p:txBody>
          <a:bodyPr wrap="square" lIns="130552" tIns="65276" rIns="130552" bIns="65276">
            <a:spAutoFit/>
          </a:bodyPr>
          <a:lstStyle/>
          <a:p>
            <a:pPr algn="ctr" eaLnBrk="0" hangingPunct="0">
              <a:spcBef>
                <a:spcPct val="50000"/>
              </a:spcBef>
            </a:pPr>
            <a:endParaRPr lang="en-US" sz="1500" b="1" dirty="0">
              <a:solidFill>
                <a:prstClr val="white"/>
              </a:solidFill>
            </a:endParaRPr>
          </a:p>
        </p:txBody>
      </p:sp>
      <p:sp>
        <p:nvSpPr>
          <p:cNvPr id="13" name="Oval 12"/>
          <p:cNvSpPr/>
          <p:nvPr/>
        </p:nvSpPr>
        <p:spPr>
          <a:xfrm>
            <a:off x="7082481" y="5758534"/>
            <a:ext cx="2124589" cy="20313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30552" tIns="65276" rIns="130552" bIns="65276" rtlCol="0" anchor="ctr"/>
          <a:lstStyle/>
          <a:p>
            <a:pPr algn="ctr"/>
            <a:endParaRPr lang="en-US" dirty="0"/>
          </a:p>
        </p:txBody>
      </p:sp>
      <p:sp>
        <p:nvSpPr>
          <p:cNvPr id="16" name="TextBox 15"/>
          <p:cNvSpPr txBox="1"/>
          <p:nvPr/>
        </p:nvSpPr>
        <p:spPr>
          <a:xfrm>
            <a:off x="7102607" y="5635678"/>
            <a:ext cx="1730659" cy="393437"/>
          </a:xfrm>
          <a:prstGeom prst="rect">
            <a:avLst/>
          </a:prstGeom>
          <a:noFill/>
        </p:spPr>
        <p:txBody>
          <a:bodyPr wrap="none" lIns="130552" tIns="65276" rIns="130552" bIns="65276" rtlCol="0">
            <a:spAutoFit/>
          </a:bodyPr>
          <a:lstStyle/>
          <a:p>
            <a:r>
              <a:rPr lang="en-US" sz="1700" b="1" dirty="0"/>
              <a:t>Water peak loss</a:t>
            </a:r>
          </a:p>
        </p:txBody>
      </p:sp>
      <p:sp>
        <p:nvSpPr>
          <p:cNvPr id="17" name="TextBox 16"/>
          <p:cNvSpPr txBox="1"/>
          <p:nvPr/>
        </p:nvSpPr>
        <p:spPr>
          <a:xfrm>
            <a:off x="12034148" y="5442456"/>
            <a:ext cx="1136721" cy="230832"/>
          </a:xfrm>
          <a:prstGeom prst="rect">
            <a:avLst/>
          </a:prstGeom>
          <a:noFill/>
        </p:spPr>
        <p:txBody>
          <a:bodyPr wrap="none" lIns="0" tIns="0" rIns="0" bIns="0" rtlCol="0">
            <a:spAutoFit/>
          </a:bodyPr>
          <a:lstStyle/>
          <a:p>
            <a:r>
              <a:rPr lang="en-US" sz="1500" dirty="0">
                <a:solidFill>
                  <a:schemeClr val="bg1"/>
                </a:solidFill>
              </a:rPr>
              <a:t>10 mm radius</a:t>
            </a:r>
          </a:p>
        </p:txBody>
      </p:sp>
      <p:cxnSp>
        <p:nvCxnSpPr>
          <p:cNvPr id="19" name="Straight Arrow Connector 18"/>
          <p:cNvCxnSpPr/>
          <p:nvPr/>
        </p:nvCxnSpPr>
        <p:spPr>
          <a:xfrm flipH="1">
            <a:off x="12239312" y="5219928"/>
            <a:ext cx="370973" cy="1065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740445" y="6367338"/>
            <a:ext cx="11658185" cy="1209045"/>
          </a:xfrm>
          <a:prstGeom prst="rect">
            <a:avLst/>
          </a:prstGeom>
          <a:noFill/>
        </p:spPr>
        <p:txBody>
          <a:bodyPr wrap="square" lIns="130552" tIns="65276" rIns="130552" bIns="65276" rtlCol="0">
            <a:spAutoFit/>
          </a:bodyPr>
          <a:lstStyle/>
          <a:p>
            <a:pPr algn="ctr"/>
            <a:r>
              <a:rPr lang="en-US" sz="3500" dirty="0"/>
              <a:t>The first 30 years used 1310/1550 nm.  </a:t>
            </a:r>
          </a:p>
          <a:p>
            <a:pPr algn="ctr"/>
            <a:r>
              <a:rPr lang="en-US" sz="3500" dirty="0"/>
              <a:t>The next 30 will require the entire ITU spectrum.</a:t>
            </a:r>
          </a:p>
        </p:txBody>
      </p:sp>
      <p:sp>
        <p:nvSpPr>
          <p:cNvPr id="78" name="Slide Number Placeholder 2"/>
          <p:cNvSpPr>
            <a:spLocks noGrp="1"/>
          </p:cNvSpPr>
          <p:nvPr>
            <p:ph type="sldNum" sz="quarter" idx="4294967295"/>
          </p:nvPr>
        </p:nvSpPr>
        <p:spPr>
          <a:xfrm>
            <a:off x="13594080" y="7627621"/>
            <a:ext cx="609600" cy="438150"/>
          </a:xfrm>
          <a:prstGeom prst="rect">
            <a:avLst/>
          </a:prstGeom>
        </p:spPr>
        <p:txBody>
          <a:bodyPr lIns="117226" tIns="58613" rIns="117226" bIns="58613"/>
          <a:lstStyle/>
          <a:p>
            <a:fld id="{93B93ED8-0A28-144B-8090-401152FB9154}" type="slidenum">
              <a:rPr lang="en-US" sz="1700">
                <a:solidFill>
                  <a:schemeClr val="bg1"/>
                </a:solidFill>
              </a:rPr>
              <a:pPr/>
              <a:t>16</a:t>
            </a:fld>
            <a:endParaRPr lang="en-US" sz="1700" dirty="0">
              <a:solidFill>
                <a:schemeClr val="bg1"/>
              </a:solidFill>
            </a:endParaRPr>
          </a:p>
        </p:txBody>
      </p:sp>
    </p:spTree>
    <p:extLst>
      <p:ext uri="{BB962C8B-B14F-4D97-AF65-F5344CB8AC3E}">
        <p14:creationId xmlns:p14="http://schemas.microsoft.com/office/powerpoint/2010/main" val="161247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165412" y="229122"/>
            <a:ext cx="11156729" cy="1329690"/>
          </a:xfrm>
        </p:spPr>
        <p:txBody>
          <a:bodyPr>
            <a:noAutofit/>
          </a:bodyPr>
          <a:lstStyle/>
          <a:p>
            <a:r>
              <a:rPr lang="en-US" sz="3200" dirty="0"/>
              <a:t>Zero Water Peak Performance</a:t>
            </a:r>
            <a:br>
              <a:rPr lang="en-US" sz="2800" dirty="0">
                <a:solidFill>
                  <a:srgbClr val="C00000"/>
                </a:solidFill>
              </a:rPr>
            </a:br>
            <a:r>
              <a:rPr lang="en-US" sz="2800" i="1" dirty="0">
                <a:solidFill>
                  <a:srgbClr val="002060"/>
                </a:solidFill>
              </a:rPr>
              <a:t>Clean performance through the optical spectrum</a:t>
            </a:r>
          </a:p>
        </p:txBody>
      </p:sp>
      <p:sp>
        <p:nvSpPr>
          <p:cNvPr id="305" name="Slide Number Placeholder 2"/>
          <p:cNvSpPr>
            <a:spLocks noGrp="1"/>
          </p:cNvSpPr>
          <p:nvPr>
            <p:ph type="sldNum" sz="quarter" idx="4294967295"/>
          </p:nvPr>
        </p:nvSpPr>
        <p:spPr>
          <a:xfrm>
            <a:off x="13594080" y="7627621"/>
            <a:ext cx="609600" cy="438150"/>
          </a:xfrm>
          <a:prstGeom prst="rect">
            <a:avLst/>
          </a:prstGeom>
        </p:spPr>
        <p:txBody>
          <a:bodyPr lIns="117226" tIns="58613" rIns="117226" bIns="58613"/>
          <a:lstStyle/>
          <a:p>
            <a:fld id="{93B93ED8-0A28-144B-8090-401152FB9154}" type="slidenum">
              <a:rPr lang="en-US" sz="1700">
                <a:solidFill>
                  <a:schemeClr val="bg1"/>
                </a:solidFill>
              </a:rPr>
              <a:pPr/>
              <a:t>17</a:t>
            </a:fld>
            <a:endParaRPr lang="en-US" sz="1700" dirty="0">
              <a:solidFill>
                <a:schemeClr val="bg1"/>
              </a:solidFill>
            </a:endParaRPr>
          </a:p>
        </p:txBody>
      </p:sp>
      <p:sp>
        <p:nvSpPr>
          <p:cNvPr id="316" name="TextBox 5"/>
          <p:cNvSpPr txBox="1">
            <a:spLocks noChangeArrowheads="1"/>
          </p:cNvSpPr>
          <p:nvPr/>
        </p:nvSpPr>
        <p:spPr bwMode="auto">
          <a:xfrm>
            <a:off x="3107335" y="6544268"/>
            <a:ext cx="7238207" cy="4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35" tIns="50917" rIns="101835" bIns="5091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t>ZWP has up to 22% lower attenuation in the water peak region</a:t>
            </a:r>
          </a:p>
        </p:txBody>
      </p:sp>
      <p:sp>
        <p:nvSpPr>
          <p:cNvPr id="317" name="Rectangle 2"/>
          <p:cNvSpPr>
            <a:spLocks noChangeArrowheads="1"/>
          </p:cNvSpPr>
          <p:nvPr/>
        </p:nvSpPr>
        <p:spPr bwMode="auto">
          <a:xfrm>
            <a:off x="7670195" y="2739984"/>
            <a:ext cx="2579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a:endParaRPr lang="en-US" sz="1600" b="1">
              <a:solidFill>
                <a:srgbClr val="009900"/>
              </a:solidFill>
            </a:endParaRPr>
          </a:p>
        </p:txBody>
      </p:sp>
      <p:sp>
        <p:nvSpPr>
          <p:cNvPr id="318" name="Rectangle 80"/>
          <p:cNvSpPr>
            <a:spLocks noChangeArrowheads="1"/>
          </p:cNvSpPr>
          <p:nvPr/>
        </p:nvSpPr>
        <p:spPr bwMode="auto">
          <a:xfrm>
            <a:off x="3424292" y="1811074"/>
            <a:ext cx="297272" cy="21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dirty="0"/>
              <a:t>1.2</a:t>
            </a:r>
            <a:endParaRPr lang="en-US" sz="900" dirty="0"/>
          </a:p>
        </p:txBody>
      </p:sp>
      <p:grpSp>
        <p:nvGrpSpPr>
          <p:cNvPr id="319" name="Group 318"/>
          <p:cNvGrpSpPr/>
          <p:nvPr/>
        </p:nvGrpSpPr>
        <p:grpSpPr>
          <a:xfrm>
            <a:off x="2339462" y="1669593"/>
            <a:ext cx="8960407" cy="4639706"/>
            <a:chOff x="925345" y="1409378"/>
            <a:chExt cx="7260640" cy="3458730"/>
          </a:xfrm>
        </p:grpSpPr>
        <p:sp>
          <p:nvSpPr>
            <p:cNvPr id="320" name="Rectangle 2"/>
            <p:cNvSpPr>
              <a:spLocks noChangeArrowheads="1"/>
            </p:cNvSpPr>
            <p:nvPr/>
          </p:nvSpPr>
          <p:spPr bwMode="auto">
            <a:xfrm>
              <a:off x="5692688" y="2587408"/>
              <a:ext cx="2493297" cy="33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ctr"/>
              <a:endParaRPr lang="en-US" sz="1600" b="1">
                <a:solidFill>
                  <a:srgbClr val="009900"/>
                </a:solidFill>
              </a:endParaRPr>
            </a:p>
          </p:txBody>
        </p:sp>
        <p:grpSp>
          <p:nvGrpSpPr>
            <p:cNvPr id="321" name="Group 157"/>
            <p:cNvGrpSpPr>
              <a:grpSpLocks/>
            </p:cNvGrpSpPr>
            <p:nvPr/>
          </p:nvGrpSpPr>
          <p:grpSpPr bwMode="auto">
            <a:xfrm>
              <a:off x="7110193" y="1409378"/>
              <a:ext cx="684429" cy="3106576"/>
              <a:chOff x="3918" y="921"/>
              <a:chExt cx="589" cy="1709"/>
            </a:xfrm>
            <a:solidFill>
              <a:srgbClr val="FF0000"/>
            </a:solidFill>
          </p:grpSpPr>
          <p:sp>
            <p:nvSpPr>
              <p:cNvPr id="579" name="Rectangle 158"/>
              <p:cNvSpPr>
                <a:spLocks noChangeArrowheads="1"/>
              </p:cNvSpPr>
              <p:nvPr/>
            </p:nvSpPr>
            <p:spPr bwMode="auto">
              <a:xfrm>
                <a:off x="3918"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0" name="Rectangle 159"/>
              <p:cNvSpPr>
                <a:spLocks noChangeArrowheads="1"/>
              </p:cNvSpPr>
              <p:nvPr/>
            </p:nvSpPr>
            <p:spPr bwMode="auto">
              <a:xfrm>
                <a:off x="3936"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1" name="Rectangle 160"/>
              <p:cNvSpPr>
                <a:spLocks noChangeArrowheads="1"/>
              </p:cNvSpPr>
              <p:nvPr/>
            </p:nvSpPr>
            <p:spPr bwMode="auto">
              <a:xfrm>
                <a:off x="3954"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2" name="Rectangle 161"/>
              <p:cNvSpPr>
                <a:spLocks noChangeArrowheads="1"/>
              </p:cNvSpPr>
              <p:nvPr/>
            </p:nvSpPr>
            <p:spPr bwMode="auto">
              <a:xfrm>
                <a:off x="3973"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3" name="Rectangle 162"/>
              <p:cNvSpPr>
                <a:spLocks noChangeArrowheads="1"/>
              </p:cNvSpPr>
              <p:nvPr/>
            </p:nvSpPr>
            <p:spPr bwMode="auto">
              <a:xfrm>
                <a:off x="3991"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4" name="Rectangle 163"/>
              <p:cNvSpPr>
                <a:spLocks noChangeArrowheads="1"/>
              </p:cNvSpPr>
              <p:nvPr/>
            </p:nvSpPr>
            <p:spPr bwMode="auto">
              <a:xfrm>
                <a:off x="4010"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5" name="Rectangle 164"/>
              <p:cNvSpPr>
                <a:spLocks noChangeArrowheads="1"/>
              </p:cNvSpPr>
              <p:nvPr/>
            </p:nvSpPr>
            <p:spPr bwMode="auto">
              <a:xfrm>
                <a:off x="4028"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6" name="Rectangle 165"/>
              <p:cNvSpPr>
                <a:spLocks noChangeArrowheads="1"/>
              </p:cNvSpPr>
              <p:nvPr/>
            </p:nvSpPr>
            <p:spPr bwMode="auto">
              <a:xfrm>
                <a:off x="4047"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7" name="Rectangle 166"/>
              <p:cNvSpPr>
                <a:spLocks noChangeArrowheads="1"/>
              </p:cNvSpPr>
              <p:nvPr/>
            </p:nvSpPr>
            <p:spPr bwMode="auto">
              <a:xfrm>
                <a:off x="4065"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8" name="Rectangle 167"/>
              <p:cNvSpPr>
                <a:spLocks noChangeArrowheads="1"/>
              </p:cNvSpPr>
              <p:nvPr/>
            </p:nvSpPr>
            <p:spPr bwMode="auto">
              <a:xfrm>
                <a:off x="4083"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89" name="Rectangle 168"/>
              <p:cNvSpPr>
                <a:spLocks noChangeArrowheads="1"/>
              </p:cNvSpPr>
              <p:nvPr/>
            </p:nvSpPr>
            <p:spPr bwMode="auto">
              <a:xfrm>
                <a:off x="4102"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0" name="Rectangle 169"/>
              <p:cNvSpPr>
                <a:spLocks noChangeArrowheads="1"/>
              </p:cNvSpPr>
              <p:nvPr/>
            </p:nvSpPr>
            <p:spPr bwMode="auto">
              <a:xfrm>
                <a:off x="4120"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1" name="Rectangle 170"/>
              <p:cNvSpPr>
                <a:spLocks noChangeArrowheads="1"/>
              </p:cNvSpPr>
              <p:nvPr/>
            </p:nvSpPr>
            <p:spPr bwMode="auto">
              <a:xfrm>
                <a:off x="4139"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2" name="Rectangle 171"/>
              <p:cNvSpPr>
                <a:spLocks noChangeArrowheads="1"/>
              </p:cNvSpPr>
              <p:nvPr/>
            </p:nvSpPr>
            <p:spPr bwMode="auto">
              <a:xfrm>
                <a:off x="4157"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3" name="Rectangle 172"/>
              <p:cNvSpPr>
                <a:spLocks noChangeArrowheads="1"/>
              </p:cNvSpPr>
              <p:nvPr/>
            </p:nvSpPr>
            <p:spPr bwMode="auto">
              <a:xfrm>
                <a:off x="4175"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4" name="Rectangle 173"/>
              <p:cNvSpPr>
                <a:spLocks noChangeArrowheads="1"/>
              </p:cNvSpPr>
              <p:nvPr/>
            </p:nvSpPr>
            <p:spPr bwMode="auto">
              <a:xfrm>
                <a:off x="4194"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5" name="Rectangle 174"/>
              <p:cNvSpPr>
                <a:spLocks noChangeArrowheads="1"/>
              </p:cNvSpPr>
              <p:nvPr/>
            </p:nvSpPr>
            <p:spPr bwMode="auto">
              <a:xfrm>
                <a:off x="4212"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6" name="Rectangle 175"/>
              <p:cNvSpPr>
                <a:spLocks noChangeArrowheads="1"/>
              </p:cNvSpPr>
              <p:nvPr/>
            </p:nvSpPr>
            <p:spPr bwMode="auto">
              <a:xfrm>
                <a:off x="4231"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7" name="Rectangle 176"/>
              <p:cNvSpPr>
                <a:spLocks noChangeArrowheads="1"/>
              </p:cNvSpPr>
              <p:nvPr/>
            </p:nvSpPr>
            <p:spPr bwMode="auto">
              <a:xfrm>
                <a:off x="4249"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8" name="Rectangle 177"/>
              <p:cNvSpPr>
                <a:spLocks noChangeArrowheads="1"/>
              </p:cNvSpPr>
              <p:nvPr/>
            </p:nvSpPr>
            <p:spPr bwMode="auto">
              <a:xfrm>
                <a:off x="4268"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599" name="Rectangle 178"/>
              <p:cNvSpPr>
                <a:spLocks noChangeArrowheads="1"/>
              </p:cNvSpPr>
              <p:nvPr/>
            </p:nvSpPr>
            <p:spPr bwMode="auto">
              <a:xfrm>
                <a:off x="4286"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0" name="Rectangle 179"/>
              <p:cNvSpPr>
                <a:spLocks noChangeArrowheads="1"/>
              </p:cNvSpPr>
              <p:nvPr/>
            </p:nvSpPr>
            <p:spPr bwMode="auto">
              <a:xfrm>
                <a:off x="4304"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1" name="Rectangle 180"/>
              <p:cNvSpPr>
                <a:spLocks noChangeArrowheads="1"/>
              </p:cNvSpPr>
              <p:nvPr/>
            </p:nvSpPr>
            <p:spPr bwMode="auto">
              <a:xfrm>
                <a:off x="4323"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2" name="Rectangle 181"/>
              <p:cNvSpPr>
                <a:spLocks noChangeArrowheads="1"/>
              </p:cNvSpPr>
              <p:nvPr/>
            </p:nvSpPr>
            <p:spPr bwMode="auto">
              <a:xfrm>
                <a:off x="4342"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3" name="Rectangle 182"/>
              <p:cNvSpPr>
                <a:spLocks noChangeArrowheads="1"/>
              </p:cNvSpPr>
              <p:nvPr/>
            </p:nvSpPr>
            <p:spPr bwMode="auto">
              <a:xfrm>
                <a:off x="4360"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4" name="Rectangle 183"/>
              <p:cNvSpPr>
                <a:spLocks noChangeArrowheads="1"/>
              </p:cNvSpPr>
              <p:nvPr/>
            </p:nvSpPr>
            <p:spPr bwMode="auto">
              <a:xfrm>
                <a:off x="4378"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5" name="Rectangle 184"/>
              <p:cNvSpPr>
                <a:spLocks noChangeArrowheads="1"/>
              </p:cNvSpPr>
              <p:nvPr/>
            </p:nvSpPr>
            <p:spPr bwMode="auto">
              <a:xfrm>
                <a:off x="4397"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6" name="Rectangle 185"/>
              <p:cNvSpPr>
                <a:spLocks noChangeArrowheads="1"/>
              </p:cNvSpPr>
              <p:nvPr/>
            </p:nvSpPr>
            <p:spPr bwMode="auto">
              <a:xfrm>
                <a:off x="4415" y="921"/>
                <a:ext cx="18"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7" name="Rectangle 186"/>
              <p:cNvSpPr>
                <a:spLocks noChangeArrowheads="1"/>
              </p:cNvSpPr>
              <p:nvPr/>
            </p:nvSpPr>
            <p:spPr bwMode="auto">
              <a:xfrm>
                <a:off x="4433"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8" name="Rectangle 187"/>
              <p:cNvSpPr>
                <a:spLocks noChangeArrowheads="1"/>
              </p:cNvSpPr>
              <p:nvPr/>
            </p:nvSpPr>
            <p:spPr bwMode="auto">
              <a:xfrm>
                <a:off x="4452"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09" name="Rectangle 188"/>
              <p:cNvSpPr>
                <a:spLocks noChangeArrowheads="1"/>
              </p:cNvSpPr>
              <p:nvPr/>
            </p:nvSpPr>
            <p:spPr bwMode="auto">
              <a:xfrm>
                <a:off x="4471" y="921"/>
                <a:ext cx="17"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610" name="Rectangle 189"/>
              <p:cNvSpPr>
                <a:spLocks noChangeArrowheads="1"/>
              </p:cNvSpPr>
              <p:nvPr/>
            </p:nvSpPr>
            <p:spPr bwMode="auto">
              <a:xfrm>
                <a:off x="4488" y="921"/>
                <a:ext cx="19" cy="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grpSp>
        <p:sp>
          <p:nvSpPr>
            <p:cNvPr id="322" name="Rectangle 7"/>
            <p:cNvSpPr>
              <a:spLocks noChangeArrowheads="1"/>
            </p:cNvSpPr>
            <p:nvPr/>
          </p:nvSpPr>
          <p:spPr bwMode="auto">
            <a:xfrm>
              <a:off x="4089924" y="1491316"/>
              <a:ext cx="1620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600" b="1">
                  <a:solidFill>
                    <a:srgbClr val="000000"/>
                  </a:solidFill>
                  <a:sym typeface="Symbol" pitchFamily="18" charset="2"/>
                </a:rPr>
                <a:t>wavelength </a:t>
              </a:r>
              <a:r>
                <a:rPr lang="en-US" sz="1600" b="1">
                  <a:solidFill>
                    <a:srgbClr val="000000"/>
                  </a:solidFill>
                </a:rPr>
                <a:t>(nm)</a:t>
              </a:r>
              <a:endParaRPr lang="en-US" sz="1600"/>
            </a:p>
          </p:txBody>
        </p:sp>
        <p:sp>
          <p:nvSpPr>
            <p:cNvPr id="323" name="Line 58"/>
            <p:cNvSpPr>
              <a:spLocks noChangeShapeType="1"/>
            </p:cNvSpPr>
            <p:nvPr/>
          </p:nvSpPr>
          <p:spPr bwMode="auto">
            <a:xfrm>
              <a:off x="1697892" y="1503519"/>
              <a:ext cx="2049" cy="29793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24" name="Line 59"/>
            <p:cNvSpPr>
              <a:spLocks noChangeShapeType="1"/>
            </p:cNvSpPr>
            <p:nvPr/>
          </p:nvSpPr>
          <p:spPr bwMode="auto">
            <a:xfrm>
              <a:off x="1640488" y="4482837"/>
              <a:ext cx="57405" cy="174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25" name="Line 60"/>
            <p:cNvSpPr>
              <a:spLocks noChangeShapeType="1"/>
            </p:cNvSpPr>
            <p:nvPr/>
          </p:nvSpPr>
          <p:spPr bwMode="auto">
            <a:xfrm>
              <a:off x="1640488" y="3740187"/>
              <a:ext cx="57405" cy="174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26" name="Line 61"/>
            <p:cNvSpPr>
              <a:spLocks noChangeShapeType="1"/>
            </p:cNvSpPr>
            <p:nvPr/>
          </p:nvSpPr>
          <p:spPr bwMode="auto">
            <a:xfrm>
              <a:off x="1640488" y="2997536"/>
              <a:ext cx="57405" cy="174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27" name="Line 62"/>
            <p:cNvSpPr>
              <a:spLocks noChangeShapeType="1"/>
            </p:cNvSpPr>
            <p:nvPr/>
          </p:nvSpPr>
          <p:spPr bwMode="auto">
            <a:xfrm>
              <a:off x="1640488" y="2246169"/>
              <a:ext cx="57405" cy="174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28" name="Line 63"/>
            <p:cNvSpPr>
              <a:spLocks noChangeShapeType="1"/>
            </p:cNvSpPr>
            <p:nvPr/>
          </p:nvSpPr>
          <p:spPr bwMode="auto">
            <a:xfrm>
              <a:off x="1640488" y="1503519"/>
              <a:ext cx="57405" cy="174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29" name="Line 64"/>
            <p:cNvSpPr>
              <a:spLocks noChangeShapeType="1"/>
            </p:cNvSpPr>
            <p:nvPr/>
          </p:nvSpPr>
          <p:spPr bwMode="auto">
            <a:xfrm flipH="1" flipV="1">
              <a:off x="2310889" y="4482837"/>
              <a:ext cx="4100" cy="679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30" name="Line 67"/>
            <p:cNvSpPr>
              <a:spLocks noChangeShapeType="1"/>
            </p:cNvSpPr>
            <p:nvPr/>
          </p:nvSpPr>
          <p:spPr bwMode="auto">
            <a:xfrm flipV="1">
              <a:off x="4853089" y="4482837"/>
              <a:ext cx="0" cy="732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31" name="Line 68"/>
            <p:cNvSpPr>
              <a:spLocks noChangeShapeType="1"/>
            </p:cNvSpPr>
            <p:nvPr/>
          </p:nvSpPr>
          <p:spPr bwMode="auto">
            <a:xfrm flipV="1">
              <a:off x="5697756" y="4482837"/>
              <a:ext cx="2051" cy="679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32" name="Line 69"/>
            <p:cNvSpPr>
              <a:spLocks noChangeShapeType="1"/>
            </p:cNvSpPr>
            <p:nvPr/>
          </p:nvSpPr>
          <p:spPr bwMode="auto">
            <a:xfrm flipH="1" flipV="1">
              <a:off x="6544473" y="4482837"/>
              <a:ext cx="0" cy="7844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33" name="Line 70"/>
            <p:cNvSpPr>
              <a:spLocks noChangeShapeType="1"/>
            </p:cNvSpPr>
            <p:nvPr/>
          </p:nvSpPr>
          <p:spPr bwMode="auto">
            <a:xfrm flipH="1" flipV="1">
              <a:off x="7391189" y="4482837"/>
              <a:ext cx="0" cy="732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34" name="Rectangle 71"/>
            <p:cNvSpPr>
              <a:spLocks noChangeArrowheads="1"/>
            </p:cNvSpPr>
            <p:nvPr/>
          </p:nvSpPr>
          <p:spPr bwMode="auto">
            <a:xfrm>
              <a:off x="1484675" y="4386955"/>
              <a:ext cx="153761" cy="2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35" name="Rectangle 72"/>
            <p:cNvSpPr>
              <a:spLocks noChangeArrowheads="1"/>
            </p:cNvSpPr>
            <p:nvPr/>
          </p:nvSpPr>
          <p:spPr bwMode="auto">
            <a:xfrm>
              <a:off x="1468274" y="4362548"/>
              <a:ext cx="122098"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t>0</a:t>
              </a:r>
            </a:p>
          </p:txBody>
        </p:sp>
        <p:sp>
          <p:nvSpPr>
            <p:cNvPr id="336" name="Rectangle 73"/>
            <p:cNvSpPr>
              <a:spLocks noChangeArrowheads="1"/>
            </p:cNvSpPr>
            <p:nvPr/>
          </p:nvSpPr>
          <p:spPr bwMode="auto">
            <a:xfrm>
              <a:off x="1289909" y="3644304"/>
              <a:ext cx="387481" cy="2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37" name="Rectangle 74"/>
            <p:cNvSpPr>
              <a:spLocks noChangeArrowheads="1"/>
            </p:cNvSpPr>
            <p:nvPr/>
          </p:nvSpPr>
          <p:spPr bwMode="auto">
            <a:xfrm>
              <a:off x="1259158" y="3618156"/>
              <a:ext cx="296153"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t>0.3</a:t>
              </a:r>
            </a:p>
          </p:txBody>
        </p:sp>
        <p:sp>
          <p:nvSpPr>
            <p:cNvPr id="338" name="Rectangle 75"/>
            <p:cNvSpPr>
              <a:spLocks noChangeArrowheads="1"/>
            </p:cNvSpPr>
            <p:nvPr/>
          </p:nvSpPr>
          <p:spPr bwMode="auto">
            <a:xfrm>
              <a:off x="1289909" y="2901654"/>
              <a:ext cx="387481" cy="2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39" name="Rectangle 76"/>
            <p:cNvSpPr>
              <a:spLocks noChangeArrowheads="1"/>
            </p:cNvSpPr>
            <p:nvPr/>
          </p:nvSpPr>
          <p:spPr bwMode="auto">
            <a:xfrm>
              <a:off x="1259158" y="2873761"/>
              <a:ext cx="296153"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t>0.6</a:t>
              </a:r>
            </a:p>
          </p:txBody>
        </p:sp>
        <p:sp>
          <p:nvSpPr>
            <p:cNvPr id="340" name="Rectangle 77"/>
            <p:cNvSpPr>
              <a:spLocks noChangeArrowheads="1"/>
            </p:cNvSpPr>
            <p:nvPr/>
          </p:nvSpPr>
          <p:spPr bwMode="auto">
            <a:xfrm>
              <a:off x="1289909" y="2152031"/>
              <a:ext cx="387481" cy="2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41" name="Rectangle 78"/>
            <p:cNvSpPr>
              <a:spLocks noChangeArrowheads="1"/>
            </p:cNvSpPr>
            <p:nvPr/>
          </p:nvSpPr>
          <p:spPr bwMode="auto">
            <a:xfrm>
              <a:off x="1259158" y="2129368"/>
              <a:ext cx="296153"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t>0.9</a:t>
              </a:r>
            </a:p>
          </p:txBody>
        </p:sp>
        <p:sp>
          <p:nvSpPr>
            <p:cNvPr id="342" name="Rectangle 79"/>
            <p:cNvSpPr>
              <a:spLocks noChangeArrowheads="1"/>
            </p:cNvSpPr>
            <p:nvPr/>
          </p:nvSpPr>
          <p:spPr bwMode="auto">
            <a:xfrm>
              <a:off x="1289909" y="1409380"/>
              <a:ext cx="387481" cy="2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43" name="Rectangle 81"/>
            <p:cNvSpPr>
              <a:spLocks noChangeArrowheads="1"/>
            </p:cNvSpPr>
            <p:nvPr/>
          </p:nvSpPr>
          <p:spPr bwMode="auto">
            <a:xfrm>
              <a:off x="2073071" y="4599638"/>
              <a:ext cx="586346" cy="2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44" name="Rectangle 82"/>
            <p:cNvSpPr>
              <a:spLocks noChangeArrowheads="1"/>
            </p:cNvSpPr>
            <p:nvPr/>
          </p:nvSpPr>
          <p:spPr bwMode="auto">
            <a:xfrm>
              <a:off x="2017717" y="4611842"/>
              <a:ext cx="486574"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t>1300</a:t>
              </a:r>
            </a:p>
          </p:txBody>
        </p:sp>
        <p:sp>
          <p:nvSpPr>
            <p:cNvPr id="345" name="Rectangle 83"/>
            <p:cNvSpPr>
              <a:spLocks noChangeArrowheads="1"/>
            </p:cNvSpPr>
            <p:nvPr/>
          </p:nvSpPr>
          <p:spPr bwMode="auto">
            <a:xfrm>
              <a:off x="3735752" y="4599638"/>
              <a:ext cx="586346" cy="2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46" name="Rectangle 85"/>
            <p:cNvSpPr>
              <a:spLocks noChangeArrowheads="1"/>
            </p:cNvSpPr>
            <p:nvPr/>
          </p:nvSpPr>
          <p:spPr bwMode="auto">
            <a:xfrm>
              <a:off x="5480439" y="4599638"/>
              <a:ext cx="586346" cy="2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47" name="Rectangle 86"/>
            <p:cNvSpPr>
              <a:spLocks noChangeArrowheads="1"/>
            </p:cNvSpPr>
            <p:nvPr/>
          </p:nvSpPr>
          <p:spPr bwMode="auto">
            <a:xfrm>
              <a:off x="5480439" y="4615328"/>
              <a:ext cx="485432"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t>1500</a:t>
              </a:r>
            </a:p>
          </p:txBody>
        </p:sp>
        <p:sp>
          <p:nvSpPr>
            <p:cNvPr id="348" name="Rectangle 87"/>
            <p:cNvSpPr>
              <a:spLocks noChangeArrowheads="1"/>
            </p:cNvSpPr>
            <p:nvPr/>
          </p:nvSpPr>
          <p:spPr bwMode="auto">
            <a:xfrm>
              <a:off x="7134919" y="4599638"/>
              <a:ext cx="584295" cy="2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49" name="Rectangle 88"/>
            <p:cNvSpPr>
              <a:spLocks noChangeArrowheads="1"/>
            </p:cNvSpPr>
            <p:nvPr/>
          </p:nvSpPr>
          <p:spPr bwMode="auto">
            <a:xfrm>
              <a:off x="7134919" y="4615328"/>
              <a:ext cx="481275"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t>1600</a:t>
              </a:r>
            </a:p>
          </p:txBody>
        </p:sp>
        <p:sp>
          <p:nvSpPr>
            <p:cNvPr id="350" name="Rectangle 89"/>
            <p:cNvSpPr>
              <a:spLocks noChangeArrowheads="1"/>
            </p:cNvSpPr>
            <p:nvPr/>
          </p:nvSpPr>
          <p:spPr bwMode="auto">
            <a:xfrm rot="16200000">
              <a:off x="506922" y="2831872"/>
              <a:ext cx="1086237" cy="24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t>Loss (dB/km)</a:t>
              </a:r>
              <a:endParaRPr lang="en-US" sz="2000" dirty="0"/>
            </a:p>
          </p:txBody>
        </p:sp>
        <p:sp>
          <p:nvSpPr>
            <p:cNvPr id="351" name="Rectangle 90"/>
            <p:cNvSpPr>
              <a:spLocks noChangeArrowheads="1"/>
            </p:cNvSpPr>
            <p:nvPr/>
          </p:nvSpPr>
          <p:spPr bwMode="auto">
            <a:xfrm>
              <a:off x="3942818" y="3679171"/>
              <a:ext cx="957426" cy="3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grpSp>
          <p:nvGrpSpPr>
            <p:cNvPr id="352" name="Group 91"/>
            <p:cNvGrpSpPr>
              <a:grpSpLocks/>
            </p:cNvGrpSpPr>
            <p:nvPr/>
          </p:nvGrpSpPr>
          <p:grpSpPr bwMode="auto">
            <a:xfrm>
              <a:off x="1712241" y="1409382"/>
              <a:ext cx="1657590" cy="3106582"/>
              <a:chOff x="1584" y="921"/>
              <a:chExt cx="759" cy="1708"/>
            </a:xfrm>
          </p:grpSpPr>
          <p:sp>
            <p:nvSpPr>
              <p:cNvPr id="515" name="Rectangle 92"/>
              <p:cNvSpPr>
                <a:spLocks noChangeArrowheads="1"/>
              </p:cNvSpPr>
              <p:nvPr/>
            </p:nvSpPr>
            <p:spPr bwMode="auto">
              <a:xfrm>
                <a:off x="1584" y="921"/>
                <a:ext cx="12" cy="1708"/>
              </a:xfrm>
              <a:prstGeom prst="rect">
                <a:avLst/>
              </a:prstGeom>
              <a:solidFill>
                <a:srgbClr val="CDE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6" name="Rectangle 93"/>
              <p:cNvSpPr>
                <a:spLocks noChangeArrowheads="1"/>
              </p:cNvSpPr>
              <p:nvPr/>
            </p:nvSpPr>
            <p:spPr bwMode="auto">
              <a:xfrm>
                <a:off x="1596" y="921"/>
                <a:ext cx="12" cy="1708"/>
              </a:xfrm>
              <a:prstGeom prst="rect">
                <a:avLst/>
              </a:prstGeom>
              <a:solidFill>
                <a:srgbClr val="CDE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7" name="Rectangle 94"/>
              <p:cNvSpPr>
                <a:spLocks noChangeArrowheads="1"/>
              </p:cNvSpPr>
              <p:nvPr/>
            </p:nvSpPr>
            <p:spPr bwMode="auto">
              <a:xfrm>
                <a:off x="1608" y="921"/>
                <a:ext cx="12" cy="1708"/>
              </a:xfrm>
              <a:prstGeom prst="rect">
                <a:avLst/>
              </a:prstGeom>
              <a:solidFill>
                <a:srgbClr val="CCE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8" name="Rectangle 95"/>
              <p:cNvSpPr>
                <a:spLocks noChangeArrowheads="1"/>
              </p:cNvSpPr>
              <p:nvPr/>
            </p:nvSpPr>
            <p:spPr bwMode="auto">
              <a:xfrm>
                <a:off x="1620" y="921"/>
                <a:ext cx="11" cy="1708"/>
              </a:xfrm>
              <a:prstGeom prst="rect">
                <a:avLst/>
              </a:prstGeom>
              <a:solidFill>
                <a:srgbClr val="CCE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9" name="Rectangle 96"/>
              <p:cNvSpPr>
                <a:spLocks noChangeArrowheads="1"/>
              </p:cNvSpPr>
              <p:nvPr/>
            </p:nvSpPr>
            <p:spPr bwMode="auto">
              <a:xfrm>
                <a:off x="1631" y="921"/>
                <a:ext cx="13" cy="1708"/>
              </a:xfrm>
              <a:prstGeom prst="rect">
                <a:avLst/>
              </a:prstGeom>
              <a:solidFill>
                <a:srgbClr val="CBE5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0" name="Rectangle 97"/>
              <p:cNvSpPr>
                <a:spLocks noChangeArrowheads="1"/>
              </p:cNvSpPr>
              <p:nvPr/>
            </p:nvSpPr>
            <p:spPr bwMode="auto">
              <a:xfrm>
                <a:off x="1644" y="921"/>
                <a:ext cx="11" cy="1708"/>
              </a:xfrm>
              <a:prstGeom prst="rect">
                <a:avLst/>
              </a:prstGeom>
              <a:solidFill>
                <a:srgbClr val="CAE5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1" name="Rectangle 98"/>
              <p:cNvSpPr>
                <a:spLocks noChangeArrowheads="1"/>
              </p:cNvSpPr>
              <p:nvPr/>
            </p:nvSpPr>
            <p:spPr bwMode="auto">
              <a:xfrm>
                <a:off x="1655" y="921"/>
                <a:ext cx="12" cy="1708"/>
              </a:xfrm>
              <a:prstGeom prst="rect">
                <a:avLst/>
              </a:prstGeom>
              <a:solidFill>
                <a:srgbClr val="C9E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2" name="Rectangle 99"/>
              <p:cNvSpPr>
                <a:spLocks noChangeArrowheads="1"/>
              </p:cNvSpPr>
              <p:nvPr/>
            </p:nvSpPr>
            <p:spPr bwMode="auto">
              <a:xfrm>
                <a:off x="1667" y="921"/>
                <a:ext cx="12" cy="1708"/>
              </a:xfrm>
              <a:prstGeom prst="rect">
                <a:avLst/>
              </a:prstGeom>
              <a:solidFill>
                <a:srgbClr val="C8E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3" name="Rectangle 100"/>
              <p:cNvSpPr>
                <a:spLocks noChangeArrowheads="1"/>
              </p:cNvSpPr>
              <p:nvPr/>
            </p:nvSpPr>
            <p:spPr bwMode="auto">
              <a:xfrm>
                <a:off x="1679" y="921"/>
                <a:ext cx="12" cy="1708"/>
              </a:xfrm>
              <a:prstGeom prst="rect">
                <a:avLst/>
              </a:prstGeom>
              <a:solidFill>
                <a:srgbClr val="C6E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4" name="Rectangle 101"/>
              <p:cNvSpPr>
                <a:spLocks noChangeArrowheads="1"/>
              </p:cNvSpPr>
              <p:nvPr/>
            </p:nvSpPr>
            <p:spPr bwMode="auto">
              <a:xfrm>
                <a:off x="1691" y="921"/>
                <a:ext cx="11" cy="1708"/>
              </a:xfrm>
              <a:prstGeom prst="rect">
                <a:avLst/>
              </a:prstGeom>
              <a:solidFill>
                <a:srgbClr val="C4E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5" name="Rectangle 102"/>
              <p:cNvSpPr>
                <a:spLocks noChangeArrowheads="1"/>
              </p:cNvSpPr>
              <p:nvPr/>
            </p:nvSpPr>
            <p:spPr bwMode="auto">
              <a:xfrm>
                <a:off x="1702" y="921"/>
                <a:ext cx="13" cy="1708"/>
              </a:xfrm>
              <a:prstGeom prst="rect">
                <a:avLst/>
              </a:prstGeom>
              <a:solidFill>
                <a:srgbClr val="C2E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6" name="Rectangle 103"/>
              <p:cNvSpPr>
                <a:spLocks noChangeArrowheads="1"/>
              </p:cNvSpPr>
              <p:nvPr/>
            </p:nvSpPr>
            <p:spPr bwMode="auto">
              <a:xfrm>
                <a:off x="1715" y="921"/>
                <a:ext cx="11" cy="1708"/>
              </a:xfrm>
              <a:prstGeom prst="rect">
                <a:avLst/>
              </a:prstGeom>
              <a:solidFill>
                <a:srgbClr val="C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7" name="Rectangle 104"/>
              <p:cNvSpPr>
                <a:spLocks noChangeArrowheads="1"/>
              </p:cNvSpPr>
              <p:nvPr/>
            </p:nvSpPr>
            <p:spPr bwMode="auto">
              <a:xfrm>
                <a:off x="1726" y="921"/>
                <a:ext cx="12" cy="1708"/>
              </a:xfrm>
              <a:prstGeom prst="rect">
                <a:avLst/>
              </a:prstGeom>
              <a:solidFill>
                <a:srgbClr val="BED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8" name="Rectangle 105"/>
              <p:cNvSpPr>
                <a:spLocks noChangeArrowheads="1"/>
              </p:cNvSpPr>
              <p:nvPr/>
            </p:nvSpPr>
            <p:spPr bwMode="auto">
              <a:xfrm>
                <a:off x="1738" y="921"/>
                <a:ext cx="12" cy="1708"/>
              </a:xfrm>
              <a:prstGeom prst="rect">
                <a:avLst/>
              </a:prstGeom>
              <a:solidFill>
                <a:srgbClr val="BBD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29" name="Rectangle 106"/>
              <p:cNvSpPr>
                <a:spLocks noChangeArrowheads="1"/>
              </p:cNvSpPr>
              <p:nvPr/>
            </p:nvSpPr>
            <p:spPr bwMode="auto">
              <a:xfrm>
                <a:off x="1750" y="921"/>
                <a:ext cx="12" cy="1708"/>
              </a:xfrm>
              <a:prstGeom prst="rect">
                <a:avLst/>
              </a:prstGeom>
              <a:solidFill>
                <a:srgbClr val="B9DB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0" name="Rectangle 107"/>
              <p:cNvSpPr>
                <a:spLocks noChangeArrowheads="1"/>
              </p:cNvSpPr>
              <p:nvPr/>
            </p:nvSpPr>
            <p:spPr bwMode="auto">
              <a:xfrm>
                <a:off x="1762" y="921"/>
                <a:ext cx="12" cy="1708"/>
              </a:xfrm>
              <a:prstGeom prst="rect">
                <a:avLst/>
              </a:prstGeom>
              <a:solidFill>
                <a:srgbClr val="B6DA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1" name="Rectangle 108"/>
              <p:cNvSpPr>
                <a:spLocks noChangeArrowheads="1"/>
              </p:cNvSpPr>
              <p:nvPr/>
            </p:nvSpPr>
            <p:spPr bwMode="auto">
              <a:xfrm>
                <a:off x="1774" y="921"/>
                <a:ext cx="12" cy="1708"/>
              </a:xfrm>
              <a:prstGeom prst="rect">
                <a:avLst/>
              </a:prstGeom>
              <a:solidFill>
                <a:srgbClr val="B3D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2" name="Rectangle 109"/>
              <p:cNvSpPr>
                <a:spLocks noChangeArrowheads="1"/>
              </p:cNvSpPr>
              <p:nvPr/>
            </p:nvSpPr>
            <p:spPr bwMode="auto">
              <a:xfrm>
                <a:off x="1786" y="921"/>
                <a:ext cx="12" cy="1708"/>
              </a:xfrm>
              <a:prstGeom prst="rect">
                <a:avLst/>
              </a:prstGeom>
              <a:solidFill>
                <a:srgbClr val="B1D7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3" name="Rectangle 110"/>
              <p:cNvSpPr>
                <a:spLocks noChangeArrowheads="1"/>
              </p:cNvSpPr>
              <p:nvPr/>
            </p:nvSpPr>
            <p:spPr bwMode="auto">
              <a:xfrm>
                <a:off x="1798" y="921"/>
                <a:ext cx="11" cy="1708"/>
              </a:xfrm>
              <a:prstGeom prst="rect">
                <a:avLst/>
              </a:prstGeom>
              <a:solidFill>
                <a:srgbClr val="AED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4" name="Rectangle 111"/>
              <p:cNvSpPr>
                <a:spLocks noChangeArrowheads="1"/>
              </p:cNvSpPr>
              <p:nvPr/>
            </p:nvSpPr>
            <p:spPr bwMode="auto">
              <a:xfrm>
                <a:off x="1809" y="921"/>
                <a:ext cx="13" cy="1708"/>
              </a:xfrm>
              <a:prstGeom prst="rect">
                <a:avLst/>
              </a:prstGeom>
              <a:solidFill>
                <a:srgbClr val="ABD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5" name="Rectangle 112"/>
              <p:cNvSpPr>
                <a:spLocks noChangeArrowheads="1"/>
              </p:cNvSpPr>
              <p:nvPr/>
            </p:nvSpPr>
            <p:spPr bwMode="auto">
              <a:xfrm>
                <a:off x="1822" y="921"/>
                <a:ext cx="11" cy="1708"/>
              </a:xfrm>
              <a:prstGeom prst="rect">
                <a:avLst/>
              </a:prstGeom>
              <a:solidFill>
                <a:srgbClr val="A9D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6" name="Rectangle 113"/>
              <p:cNvSpPr>
                <a:spLocks noChangeArrowheads="1"/>
              </p:cNvSpPr>
              <p:nvPr/>
            </p:nvSpPr>
            <p:spPr bwMode="auto">
              <a:xfrm>
                <a:off x="1833" y="921"/>
                <a:ext cx="12" cy="1708"/>
              </a:xfrm>
              <a:prstGeom prst="rect">
                <a:avLst/>
              </a:prstGeom>
              <a:solidFill>
                <a:srgbClr val="A7D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7" name="Rectangle 114"/>
              <p:cNvSpPr>
                <a:spLocks noChangeArrowheads="1"/>
              </p:cNvSpPr>
              <p:nvPr/>
            </p:nvSpPr>
            <p:spPr bwMode="auto">
              <a:xfrm>
                <a:off x="1845" y="921"/>
                <a:ext cx="12" cy="1708"/>
              </a:xfrm>
              <a:prstGeom prst="rect">
                <a:avLst/>
              </a:prstGeom>
              <a:solidFill>
                <a:srgbClr val="A4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8" name="Rectangle 115"/>
              <p:cNvSpPr>
                <a:spLocks noChangeArrowheads="1"/>
              </p:cNvSpPr>
              <p:nvPr/>
            </p:nvSpPr>
            <p:spPr bwMode="auto">
              <a:xfrm>
                <a:off x="1857" y="921"/>
                <a:ext cx="12" cy="1708"/>
              </a:xfrm>
              <a:prstGeom prst="rect">
                <a:avLst/>
              </a:prstGeom>
              <a:solidFill>
                <a:srgbClr val="A2D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39" name="Rectangle 116"/>
              <p:cNvSpPr>
                <a:spLocks noChangeArrowheads="1"/>
              </p:cNvSpPr>
              <p:nvPr/>
            </p:nvSpPr>
            <p:spPr bwMode="auto">
              <a:xfrm>
                <a:off x="1869" y="921"/>
                <a:ext cx="11" cy="1708"/>
              </a:xfrm>
              <a:prstGeom prst="rect">
                <a:avLst/>
              </a:prstGeom>
              <a:solidFill>
                <a:srgbClr val="A0C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0" name="Rectangle 117"/>
              <p:cNvSpPr>
                <a:spLocks noChangeArrowheads="1"/>
              </p:cNvSpPr>
              <p:nvPr/>
            </p:nvSpPr>
            <p:spPr bwMode="auto">
              <a:xfrm>
                <a:off x="1880" y="921"/>
                <a:ext cx="13" cy="1708"/>
              </a:xfrm>
              <a:prstGeom prst="rect">
                <a:avLst/>
              </a:prstGeom>
              <a:solidFill>
                <a:srgbClr val="9EC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1" name="Rectangle 118"/>
              <p:cNvSpPr>
                <a:spLocks noChangeArrowheads="1"/>
              </p:cNvSpPr>
              <p:nvPr/>
            </p:nvSpPr>
            <p:spPr bwMode="auto">
              <a:xfrm>
                <a:off x="1893" y="921"/>
                <a:ext cx="11" cy="1708"/>
              </a:xfrm>
              <a:prstGeom prst="rect">
                <a:avLst/>
              </a:prstGeom>
              <a:solidFill>
                <a:srgbClr val="9DC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2" name="Rectangle 119"/>
              <p:cNvSpPr>
                <a:spLocks noChangeArrowheads="1"/>
              </p:cNvSpPr>
              <p:nvPr/>
            </p:nvSpPr>
            <p:spPr bwMode="auto">
              <a:xfrm>
                <a:off x="1904" y="921"/>
                <a:ext cx="12" cy="1708"/>
              </a:xfrm>
              <a:prstGeom prst="rect">
                <a:avLst/>
              </a:prstGeom>
              <a:solidFill>
                <a:srgbClr val="9CC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3" name="Rectangle 120"/>
              <p:cNvSpPr>
                <a:spLocks noChangeArrowheads="1"/>
              </p:cNvSpPr>
              <p:nvPr/>
            </p:nvSpPr>
            <p:spPr bwMode="auto">
              <a:xfrm>
                <a:off x="1916" y="921"/>
                <a:ext cx="12" cy="1708"/>
              </a:xfrm>
              <a:prstGeom prst="rect">
                <a:avLst/>
              </a:prstGeom>
              <a:solidFill>
                <a:srgbClr val="9BC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4" name="Rectangle 121"/>
              <p:cNvSpPr>
                <a:spLocks noChangeArrowheads="1"/>
              </p:cNvSpPr>
              <p:nvPr/>
            </p:nvSpPr>
            <p:spPr bwMode="auto">
              <a:xfrm>
                <a:off x="1928" y="921"/>
                <a:ext cx="12" cy="1708"/>
              </a:xfrm>
              <a:prstGeom prst="rect">
                <a:avLst/>
              </a:prstGeom>
              <a:solidFill>
                <a:srgbClr val="9A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5" name="Rectangle 122"/>
              <p:cNvSpPr>
                <a:spLocks noChangeArrowheads="1"/>
              </p:cNvSpPr>
              <p:nvPr/>
            </p:nvSpPr>
            <p:spPr bwMode="auto">
              <a:xfrm>
                <a:off x="1940" y="921"/>
                <a:ext cx="11" cy="1708"/>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6" name="Rectangle 123"/>
              <p:cNvSpPr>
                <a:spLocks noChangeArrowheads="1"/>
              </p:cNvSpPr>
              <p:nvPr/>
            </p:nvSpPr>
            <p:spPr bwMode="auto">
              <a:xfrm>
                <a:off x="1951" y="921"/>
                <a:ext cx="12" cy="1708"/>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7" name="Rectangle 124"/>
              <p:cNvSpPr>
                <a:spLocks noChangeArrowheads="1"/>
              </p:cNvSpPr>
              <p:nvPr/>
            </p:nvSpPr>
            <p:spPr bwMode="auto">
              <a:xfrm>
                <a:off x="1963" y="921"/>
                <a:ext cx="12" cy="1708"/>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8" name="Rectangle 125"/>
              <p:cNvSpPr>
                <a:spLocks noChangeArrowheads="1"/>
              </p:cNvSpPr>
              <p:nvPr/>
            </p:nvSpPr>
            <p:spPr bwMode="auto">
              <a:xfrm>
                <a:off x="1975" y="921"/>
                <a:ext cx="12" cy="1708"/>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49" name="Rectangle 126"/>
              <p:cNvSpPr>
                <a:spLocks noChangeArrowheads="1"/>
              </p:cNvSpPr>
              <p:nvPr/>
            </p:nvSpPr>
            <p:spPr bwMode="auto">
              <a:xfrm>
                <a:off x="1987" y="921"/>
                <a:ext cx="12" cy="1708"/>
              </a:xfrm>
              <a:prstGeom prst="rect">
                <a:avLst/>
              </a:prstGeom>
              <a:solidFill>
                <a:srgbClr val="9A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0" name="Rectangle 127"/>
              <p:cNvSpPr>
                <a:spLocks noChangeArrowheads="1"/>
              </p:cNvSpPr>
              <p:nvPr/>
            </p:nvSpPr>
            <p:spPr bwMode="auto">
              <a:xfrm>
                <a:off x="1999" y="921"/>
                <a:ext cx="12" cy="1708"/>
              </a:xfrm>
              <a:prstGeom prst="rect">
                <a:avLst/>
              </a:prstGeom>
              <a:solidFill>
                <a:srgbClr val="9BC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1" name="Rectangle 128"/>
              <p:cNvSpPr>
                <a:spLocks noChangeArrowheads="1"/>
              </p:cNvSpPr>
              <p:nvPr/>
            </p:nvSpPr>
            <p:spPr bwMode="auto">
              <a:xfrm>
                <a:off x="2011" y="921"/>
                <a:ext cx="12" cy="1708"/>
              </a:xfrm>
              <a:prstGeom prst="rect">
                <a:avLst/>
              </a:prstGeom>
              <a:solidFill>
                <a:srgbClr val="9CC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2" name="Rectangle 129"/>
              <p:cNvSpPr>
                <a:spLocks noChangeArrowheads="1"/>
              </p:cNvSpPr>
              <p:nvPr/>
            </p:nvSpPr>
            <p:spPr bwMode="auto">
              <a:xfrm>
                <a:off x="2023" y="921"/>
                <a:ext cx="11" cy="1708"/>
              </a:xfrm>
              <a:prstGeom prst="rect">
                <a:avLst/>
              </a:prstGeom>
              <a:solidFill>
                <a:srgbClr val="9DC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3" name="Rectangle 130"/>
              <p:cNvSpPr>
                <a:spLocks noChangeArrowheads="1"/>
              </p:cNvSpPr>
              <p:nvPr/>
            </p:nvSpPr>
            <p:spPr bwMode="auto">
              <a:xfrm>
                <a:off x="2034" y="921"/>
                <a:ext cx="13" cy="1708"/>
              </a:xfrm>
              <a:prstGeom prst="rect">
                <a:avLst/>
              </a:prstGeom>
              <a:solidFill>
                <a:srgbClr val="9EC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4" name="Rectangle 131"/>
              <p:cNvSpPr>
                <a:spLocks noChangeArrowheads="1"/>
              </p:cNvSpPr>
              <p:nvPr/>
            </p:nvSpPr>
            <p:spPr bwMode="auto">
              <a:xfrm>
                <a:off x="2047" y="921"/>
                <a:ext cx="11" cy="1708"/>
              </a:xfrm>
              <a:prstGeom prst="rect">
                <a:avLst/>
              </a:prstGeom>
              <a:solidFill>
                <a:srgbClr val="A0C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5" name="Rectangle 132"/>
              <p:cNvSpPr>
                <a:spLocks noChangeArrowheads="1"/>
              </p:cNvSpPr>
              <p:nvPr/>
            </p:nvSpPr>
            <p:spPr bwMode="auto">
              <a:xfrm>
                <a:off x="2058" y="921"/>
                <a:ext cx="12" cy="1708"/>
              </a:xfrm>
              <a:prstGeom prst="rect">
                <a:avLst/>
              </a:prstGeom>
              <a:solidFill>
                <a:srgbClr val="A2D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6" name="Rectangle 133"/>
              <p:cNvSpPr>
                <a:spLocks noChangeArrowheads="1"/>
              </p:cNvSpPr>
              <p:nvPr/>
            </p:nvSpPr>
            <p:spPr bwMode="auto">
              <a:xfrm>
                <a:off x="2070" y="921"/>
                <a:ext cx="12" cy="1708"/>
              </a:xfrm>
              <a:prstGeom prst="rect">
                <a:avLst/>
              </a:prstGeom>
              <a:solidFill>
                <a:srgbClr val="A4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7" name="Rectangle 134"/>
              <p:cNvSpPr>
                <a:spLocks noChangeArrowheads="1"/>
              </p:cNvSpPr>
              <p:nvPr/>
            </p:nvSpPr>
            <p:spPr bwMode="auto">
              <a:xfrm>
                <a:off x="2082" y="921"/>
                <a:ext cx="12" cy="1708"/>
              </a:xfrm>
              <a:prstGeom prst="rect">
                <a:avLst/>
              </a:prstGeom>
              <a:solidFill>
                <a:srgbClr val="A7D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8" name="Rectangle 135"/>
              <p:cNvSpPr>
                <a:spLocks noChangeArrowheads="1"/>
              </p:cNvSpPr>
              <p:nvPr/>
            </p:nvSpPr>
            <p:spPr bwMode="auto">
              <a:xfrm>
                <a:off x="2094" y="921"/>
                <a:ext cx="11" cy="1708"/>
              </a:xfrm>
              <a:prstGeom prst="rect">
                <a:avLst/>
              </a:prstGeom>
              <a:solidFill>
                <a:srgbClr val="A9D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59" name="Rectangle 136"/>
              <p:cNvSpPr>
                <a:spLocks noChangeArrowheads="1"/>
              </p:cNvSpPr>
              <p:nvPr/>
            </p:nvSpPr>
            <p:spPr bwMode="auto">
              <a:xfrm>
                <a:off x="2105" y="921"/>
                <a:ext cx="13" cy="1708"/>
              </a:xfrm>
              <a:prstGeom prst="rect">
                <a:avLst/>
              </a:prstGeom>
              <a:solidFill>
                <a:srgbClr val="ABD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0" name="Rectangle 137"/>
              <p:cNvSpPr>
                <a:spLocks noChangeArrowheads="1"/>
              </p:cNvSpPr>
              <p:nvPr/>
            </p:nvSpPr>
            <p:spPr bwMode="auto">
              <a:xfrm>
                <a:off x="2118" y="921"/>
                <a:ext cx="11" cy="1708"/>
              </a:xfrm>
              <a:prstGeom prst="rect">
                <a:avLst/>
              </a:prstGeom>
              <a:solidFill>
                <a:srgbClr val="AED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1" name="Rectangle 138"/>
              <p:cNvSpPr>
                <a:spLocks noChangeArrowheads="1"/>
              </p:cNvSpPr>
              <p:nvPr/>
            </p:nvSpPr>
            <p:spPr bwMode="auto">
              <a:xfrm>
                <a:off x="2129" y="921"/>
                <a:ext cx="12" cy="1708"/>
              </a:xfrm>
              <a:prstGeom prst="rect">
                <a:avLst/>
              </a:prstGeom>
              <a:solidFill>
                <a:srgbClr val="B1D7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2" name="Rectangle 139"/>
              <p:cNvSpPr>
                <a:spLocks noChangeArrowheads="1"/>
              </p:cNvSpPr>
              <p:nvPr/>
            </p:nvSpPr>
            <p:spPr bwMode="auto">
              <a:xfrm>
                <a:off x="2141" y="921"/>
                <a:ext cx="12" cy="1708"/>
              </a:xfrm>
              <a:prstGeom prst="rect">
                <a:avLst/>
              </a:prstGeom>
              <a:solidFill>
                <a:srgbClr val="B3D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3" name="Rectangle 140"/>
              <p:cNvSpPr>
                <a:spLocks noChangeArrowheads="1"/>
              </p:cNvSpPr>
              <p:nvPr/>
            </p:nvSpPr>
            <p:spPr bwMode="auto">
              <a:xfrm>
                <a:off x="2153" y="921"/>
                <a:ext cx="12" cy="1708"/>
              </a:xfrm>
              <a:prstGeom prst="rect">
                <a:avLst/>
              </a:prstGeom>
              <a:solidFill>
                <a:srgbClr val="B6DA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4" name="Rectangle 141"/>
              <p:cNvSpPr>
                <a:spLocks noChangeArrowheads="1"/>
              </p:cNvSpPr>
              <p:nvPr/>
            </p:nvSpPr>
            <p:spPr bwMode="auto">
              <a:xfrm>
                <a:off x="2165" y="921"/>
                <a:ext cx="11" cy="1708"/>
              </a:xfrm>
              <a:prstGeom prst="rect">
                <a:avLst/>
              </a:prstGeom>
              <a:solidFill>
                <a:srgbClr val="B9DB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5" name="Rectangle 142"/>
              <p:cNvSpPr>
                <a:spLocks noChangeArrowheads="1"/>
              </p:cNvSpPr>
              <p:nvPr/>
            </p:nvSpPr>
            <p:spPr bwMode="auto">
              <a:xfrm>
                <a:off x="2176" y="921"/>
                <a:ext cx="13" cy="1708"/>
              </a:xfrm>
              <a:prstGeom prst="rect">
                <a:avLst/>
              </a:prstGeom>
              <a:solidFill>
                <a:srgbClr val="BBD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6" name="Rectangle 143"/>
              <p:cNvSpPr>
                <a:spLocks noChangeArrowheads="1"/>
              </p:cNvSpPr>
              <p:nvPr/>
            </p:nvSpPr>
            <p:spPr bwMode="auto">
              <a:xfrm>
                <a:off x="2189" y="921"/>
                <a:ext cx="11" cy="1708"/>
              </a:xfrm>
              <a:prstGeom prst="rect">
                <a:avLst/>
              </a:prstGeom>
              <a:solidFill>
                <a:srgbClr val="BED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7" name="Rectangle 144"/>
              <p:cNvSpPr>
                <a:spLocks noChangeArrowheads="1"/>
              </p:cNvSpPr>
              <p:nvPr/>
            </p:nvSpPr>
            <p:spPr bwMode="auto">
              <a:xfrm>
                <a:off x="2200" y="921"/>
                <a:ext cx="12" cy="1708"/>
              </a:xfrm>
              <a:prstGeom prst="rect">
                <a:avLst/>
              </a:prstGeom>
              <a:solidFill>
                <a:srgbClr val="C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8" name="Rectangle 145"/>
              <p:cNvSpPr>
                <a:spLocks noChangeArrowheads="1"/>
              </p:cNvSpPr>
              <p:nvPr/>
            </p:nvSpPr>
            <p:spPr bwMode="auto">
              <a:xfrm>
                <a:off x="2212" y="921"/>
                <a:ext cx="12" cy="1708"/>
              </a:xfrm>
              <a:prstGeom prst="rect">
                <a:avLst/>
              </a:prstGeom>
              <a:solidFill>
                <a:srgbClr val="C2E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69" name="Rectangle 146"/>
              <p:cNvSpPr>
                <a:spLocks noChangeArrowheads="1"/>
              </p:cNvSpPr>
              <p:nvPr/>
            </p:nvSpPr>
            <p:spPr bwMode="auto">
              <a:xfrm>
                <a:off x="2224" y="921"/>
                <a:ext cx="12" cy="1708"/>
              </a:xfrm>
              <a:prstGeom prst="rect">
                <a:avLst/>
              </a:prstGeom>
              <a:solidFill>
                <a:srgbClr val="C4E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0" name="Rectangle 147"/>
              <p:cNvSpPr>
                <a:spLocks noChangeArrowheads="1"/>
              </p:cNvSpPr>
              <p:nvPr/>
            </p:nvSpPr>
            <p:spPr bwMode="auto">
              <a:xfrm>
                <a:off x="2236" y="921"/>
                <a:ext cx="12" cy="1708"/>
              </a:xfrm>
              <a:prstGeom prst="rect">
                <a:avLst/>
              </a:prstGeom>
              <a:solidFill>
                <a:srgbClr val="C6E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1" name="Rectangle 148"/>
              <p:cNvSpPr>
                <a:spLocks noChangeArrowheads="1"/>
              </p:cNvSpPr>
              <p:nvPr/>
            </p:nvSpPr>
            <p:spPr bwMode="auto">
              <a:xfrm>
                <a:off x="2248" y="921"/>
                <a:ext cx="12" cy="1708"/>
              </a:xfrm>
              <a:prstGeom prst="rect">
                <a:avLst/>
              </a:prstGeom>
              <a:solidFill>
                <a:srgbClr val="C8E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2" name="Rectangle 149"/>
              <p:cNvSpPr>
                <a:spLocks noChangeArrowheads="1"/>
              </p:cNvSpPr>
              <p:nvPr/>
            </p:nvSpPr>
            <p:spPr bwMode="auto">
              <a:xfrm>
                <a:off x="2260" y="921"/>
                <a:ext cx="12" cy="1708"/>
              </a:xfrm>
              <a:prstGeom prst="rect">
                <a:avLst/>
              </a:prstGeom>
              <a:solidFill>
                <a:srgbClr val="C9E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3" name="Rectangle 150"/>
              <p:cNvSpPr>
                <a:spLocks noChangeArrowheads="1"/>
              </p:cNvSpPr>
              <p:nvPr/>
            </p:nvSpPr>
            <p:spPr bwMode="auto">
              <a:xfrm>
                <a:off x="2272" y="921"/>
                <a:ext cx="11" cy="1708"/>
              </a:xfrm>
              <a:prstGeom prst="rect">
                <a:avLst/>
              </a:prstGeom>
              <a:solidFill>
                <a:srgbClr val="CAE5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4" name="Rectangle 151"/>
              <p:cNvSpPr>
                <a:spLocks noChangeArrowheads="1"/>
              </p:cNvSpPr>
              <p:nvPr/>
            </p:nvSpPr>
            <p:spPr bwMode="auto">
              <a:xfrm>
                <a:off x="2283" y="921"/>
                <a:ext cx="13" cy="1708"/>
              </a:xfrm>
              <a:prstGeom prst="rect">
                <a:avLst/>
              </a:prstGeom>
              <a:solidFill>
                <a:srgbClr val="CBE5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5" name="Rectangle 152"/>
              <p:cNvSpPr>
                <a:spLocks noChangeArrowheads="1"/>
              </p:cNvSpPr>
              <p:nvPr/>
            </p:nvSpPr>
            <p:spPr bwMode="auto">
              <a:xfrm>
                <a:off x="2296" y="921"/>
                <a:ext cx="11" cy="1708"/>
              </a:xfrm>
              <a:prstGeom prst="rect">
                <a:avLst/>
              </a:prstGeom>
              <a:solidFill>
                <a:srgbClr val="CCE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6" name="Rectangle 153"/>
              <p:cNvSpPr>
                <a:spLocks noChangeArrowheads="1"/>
              </p:cNvSpPr>
              <p:nvPr/>
            </p:nvSpPr>
            <p:spPr bwMode="auto">
              <a:xfrm>
                <a:off x="2307" y="921"/>
                <a:ext cx="12" cy="1708"/>
              </a:xfrm>
              <a:prstGeom prst="rect">
                <a:avLst/>
              </a:prstGeom>
              <a:solidFill>
                <a:srgbClr val="CCE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7" name="Rectangle 154"/>
              <p:cNvSpPr>
                <a:spLocks noChangeArrowheads="1"/>
              </p:cNvSpPr>
              <p:nvPr/>
            </p:nvSpPr>
            <p:spPr bwMode="auto">
              <a:xfrm>
                <a:off x="2319" y="921"/>
                <a:ext cx="12" cy="1708"/>
              </a:xfrm>
              <a:prstGeom prst="rect">
                <a:avLst/>
              </a:prstGeom>
              <a:solidFill>
                <a:srgbClr val="CDE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78" name="Rectangle 155"/>
              <p:cNvSpPr>
                <a:spLocks noChangeArrowheads="1"/>
              </p:cNvSpPr>
              <p:nvPr/>
            </p:nvSpPr>
            <p:spPr bwMode="auto">
              <a:xfrm>
                <a:off x="2331" y="921"/>
                <a:ext cx="12" cy="1708"/>
              </a:xfrm>
              <a:prstGeom prst="rect">
                <a:avLst/>
              </a:prstGeom>
              <a:solidFill>
                <a:srgbClr val="CDE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grpSp>
        <p:sp>
          <p:nvSpPr>
            <p:cNvPr id="353" name="Rectangle 156"/>
            <p:cNvSpPr>
              <a:spLocks noChangeArrowheads="1"/>
            </p:cNvSpPr>
            <p:nvPr/>
          </p:nvSpPr>
          <p:spPr bwMode="auto">
            <a:xfrm>
              <a:off x="2396997" y="1468653"/>
              <a:ext cx="131191"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solidFill>
                    <a:srgbClr val="000000"/>
                  </a:solidFill>
                </a:rPr>
                <a:t>O</a:t>
              </a:r>
              <a:endParaRPr lang="en-US" sz="2000" dirty="0"/>
            </a:p>
          </p:txBody>
        </p:sp>
        <p:grpSp>
          <p:nvGrpSpPr>
            <p:cNvPr id="354" name="Group 157"/>
            <p:cNvGrpSpPr>
              <a:grpSpLocks/>
            </p:cNvGrpSpPr>
            <p:nvPr/>
          </p:nvGrpSpPr>
          <p:grpSpPr bwMode="auto">
            <a:xfrm>
              <a:off x="6299069" y="1409378"/>
              <a:ext cx="811124" cy="3106576"/>
              <a:chOff x="3918" y="921"/>
              <a:chExt cx="589" cy="1709"/>
            </a:xfrm>
          </p:grpSpPr>
          <p:sp>
            <p:nvSpPr>
              <p:cNvPr id="483" name="Rectangle 158"/>
              <p:cNvSpPr>
                <a:spLocks noChangeArrowheads="1"/>
              </p:cNvSpPr>
              <p:nvPr/>
            </p:nvSpPr>
            <p:spPr bwMode="auto">
              <a:xfrm>
                <a:off x="3918" y="921"/>
                <a:ext cx="18" cy="1709"/>
              </a:xfrm>
              <a:prstGeom prst="rect">
                <a:avLst/>
              </a:prstGeom>
              <a:solidFill>
                <a:srgbClr val="FF8B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84" name="Rectangle 159"/>
              <p:cNvSpPr>
                <a:spLocks noChangeArrowheads="1"/>
              </p:cNvSpPr>
              <p:nvPr/>
            </p:nvSpPr>
            <p:spPr bwMode="auto">
              <a:xfrm>
                <a:off x="3936" y="921"/>
                <a:ext cx="18" cy="1709"/>
              </a:xfrm>
              <a:prstGeom prst="rect">
                <a:avLst/>
              </a:prstGeom>
              <a:solidFill>
                <a:srgbClr val="FF8B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85" name="Rectangle 160"/>
              <p:cNvSpPr>
                <a:spLocks noChangeArrowheads="1"/>
              </p:cNvSpPr>
              <p:nvPr/>
            </p:nvSpPr>
            <p:spPr bwMode="auto">
              <a:xfrm>
                <a:off x="3954" y="921"/>
                <a:ext cx="19" cy="1709"/>
              </a:xfrm>
              <a:prstGeom prst="rect">
                <a:avLst/>
              </a:prstGeom>
              <a:solidFill>
                <a:srgbClr val="FF8AB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86" name="Rectangle 161"/>
              <p:cNvSpPr>
                <a:spLocks noChangeArrowheads="1"/>
              </p:cNvSpPr>
              <p:nvPr/>
            </p:nvSpPr>
            <p:spPr bwMode="auto">
              <a:xfrm>
                <a:off x="3973" y="921"/>
                <a:ext cx="18" cy="1709"/>
              </a:xfrm>
              <a:prstGeom prst="rect">
                <a:avLst/>
              </a:prstGeom>
              <a:solidFill>
                <a:srgbClr val="FF89B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87" name="Rectangle 162"/>
              <p:cNvSpPr>
                <a:spLocks noChangeArrowheads="1"/>
              </p:cNvSpPr>
              <p:nvPr/>
            </p:nvSpPr>
            <p:spPr bwMode="auto">
              <a:xfrm>
                <a:off x="3991" y="921"/>
                <a:ext cx="19" cy="1709"/>
              </a:xfrm>
              <a:prstGeom prst="rect">
                <a:avLst/>
              </a:prstGeom>
              <a:solidFill>
                <a:srgbClr val="FF87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88" name="Rectangle 163"/>
              <p:cNvSpPr>
                <a:spLocks noChangeArrowheads="1"/>
              </p:cNvSpPr>
              <p:nvPr/>
            </p:nvSpPr>
            <p:spPr bwMode="auto">
              <a:xfrm>
                <a:off x="4010" y="921"/>
                <a:ext cx="18" cy="1709"/>
              </a:xfrm>
              <a:prstGeom prst="rect">
                <a:avLst/>
              </a:prstGeom>
              <a:solidFill>
                <a:srgbClr val="FF86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89" name="Rectangle 164"/>
              <p:cNvSpPr>
                <a:spLocks noChangeArrowheads="1"/>
              </p:cNvSpPr>
              <p:nvPr/>
            </p:nvSpPr>
            <p:spPr bwMode="auto">
              <a:xfrm>
                <a:off x="4028" y="921"/>
                <a:ext cx="19" cy="1709"/>
              </a:xfrm>
              <a:prstGeom prst="rect">
                <a:avLst/>
              </a:prstGeom>
              <a:solidFill>
                <a:srgbClr val="FF83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0" name="Rectangle 165"/>
              <p:cNvSpPr>
                <a:spLocks noChangeArrowheads="1"/>
              </p:cNvSpPr>
              <p:nvPr/>
            </p:nvSpPr>
            <p:spPr bwMode="auto">
              <a:xfrm>
                <a:off x="4047" y="921"/>
                <a:ext cx="18" cy="1709"/>
              </a:xfrm>
              <a:prstGeom prst="rect">
                <a:avLst/>
              </a:prstGeom>
              <a:solidFill>
                <a:srgbClr val="FF81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1" name="Rectangle 166"/>
              <p:cNvSpPr>
                <a:spLocks noChangeArrowheads="1"/>
              </p:cNvSpPr>
              <p:nvPr/>
            </p:nvSpPr>
            <p:spPr bwMode="auto">
              <a:xfrm>
                <a:off x="4065" y="921"/>
                <a:ext cx="18" cy="1709"/>
              </a:xfrm>
              <a:prstGeom prst="rect">
                <a:avLst/>
              </a:prstGeom>
              <a:solidFill>
                <a:srgbClr val="FF7E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2" name="Rectangle 167"/>
              <p:cNvSpPr>
                <a:spLocks noChangeArrowheads="1"/>
              </p:cNvSpPr>
              <p:nvPr/>
            </p:nvSpPr>
            <p:spPr bwMode="auto">
              <a:xfrm>
                <a:off x="4083" y="921"/>
                <a:ext cx="19" cy="1709"/>
              </a:xfrm>
              <a:prstGeom prst="rect">
                <a:avLst/>
              </a:prstGeom>
              <a:solidFill>
                <a:srgbClr val="FF7C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3" name="Rectangle 168"/>
              <p:cNvSpPr>
                <a:spLocks noChangeArrowheads="1"/>
              </p:cNvSpPr>
              <p:nvPr/>
            </p:nvSpPr>
            <p:spPr bwMode="auto">
              <a:xfrm>
                <a:off x="4102" y="921"/>
                <a:ext cx="18" cy="1709"/>
              </a:xfrm>
              <a:prstGeom prst="rect">
                <a:avLst/>
              </a:prstGeom>
              <a:solidFill>
                <a:srgbClr val="FF79A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4" name="Rectangle 169"/>
              <p:cNvSpPr>
                <a:spLocks noChangeArrowheads="1"/>
              </p:cNvSpPr>
              <p:nvPr/>
            </p:nvSpPr>
            <p:spPr bwMode="auto">
              <a:xfrm>
                <a:off x="4120" y="921"/>
                <a:ext cx="19" cy="1709"/>
              </a:xfrm>
              <a:prstGeom prst="rect">
                <a:avLst/>
              </a:prstGeom>
              <a:solidFill>
                <a:srgbClr val="FF77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5" name="Rectangle 170"/>
              <p:cNvSpPr>
                <a:spLocks noChangeArrowheads="1"/>
              </p:cNvSpPr>
              <p:nvPr/>
            </p:nvSpPr>
            <p:spPr bwMode="auto">
              <a:xfrm>
                <a:off x="4139" y="921"/>
                <a:ext cx="18" cy="1709"/>
              </a:xfrm>
              <a:prstGeom prst="rect">
                <a:avLst/>
              </a:prstGeom>
              <a:solidFill>
                <a:srgbClr val="FF76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6" name="Rectangle 171"/>
              <p:cNvSpPr>
                <a:spLocks noChangeArrowheads="1"/>
              </p:cNvSpPr>
              <p:nvPr/>
            </p:nvSpPr>
            <p:spPr bwMode="auto">
              <a:xfrm>
                <a:off x="4157" y="921"/>
                <a:ext cx="18" cy="1709"/>
              </a:xfrm>
              <a:prstGeom prst="rect">
                <a:avLst/>
              </a:prstGeom>
              <a:solidFill>
                <a:srgbClr val="FF74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7" name="Rectangle 172"/>
              <p:cNvSpPr>
                <a:spLocks noChangeArrowheads="1"/>
              </p:cNvSpPr>
              <p:nvPr/>
            </p:nvSpPr>
            <p:spPr bwMode="auto">
              <a:xfrm>
                <a:off x="4175" y="921"/>
                <a:ext cx="19" cy="1709"/>
              </a:xfrm>
              <a:prstGeom prst="rect">
                <a:avLst/>
              </a:prstGeom>
              <a:solidFill>
                <a:srgbClr val="FF73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8" name="Rectangle 173"/>
              <p:cNvSpPr>
                <a:spLocks noChangeArrowheads="1"/>
              </p:cNvSpPr>
              <p:nvPr/>
            </p:nvSpPr>
            <p:spPr bwMode="auto">
              <a:xfrm>
                <a:off x="4194" y="921"/>
                <a:ext cx="18" cy="1709"/>
              </a:xfrm>
              <a:prstGeom prst="rect">
                <a:avLst/>
              </a:prstGeom>
              <a:solidFill>
                <a:srgbClr val="FF73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99" name="Rectangle 174"/>
              <p:cNvSpPr>
                <a:spLocks noChangeArrowheads="1"/>
              </p:cNvSpPr>
              <p:nvPr/>
            </p:nvSpPr>
            <p:spPr bwMode="auto">
              <a:xfrm>
                <a:off x="4212" y="921"/>
                <a:ext cx="19" cy="1709"/>
              </a:xfrm>
              <a:prstGeom prst="rect">
                <a:avLst/>
              </a:prstGeom>
              <a:solidFill>
                <a:srgbClr val="FF73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0" name="Rectangle 175"/>
              <p:cNvSpPr>
                <a:spLocks noChangeArrowheads="1"/>
              </p:cNvSpPr>
              <p:nvPr/>
            </p:nvSpPr>
            <p:spPr bwMode="auto">
              <a:xfrm>
                <a:off x="4231" y="921"/>
                <a:ext cx="18" cy="1709"/>
              </a:xfrm>
              <a:prstGeom prst="rect">
                <a:avLst/>
              </a:prstGeom>
              <a:solidFill>
                <a:srgbClr val="FF73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1" name="Rectangle 176"/>
              <p:cNvSpPr>
                <a:spLocks noChangeArrowheads="1"/>
              </p:cNvSpPr>
              <p:nvPr/>
            </p:nvSpPr>
            <p:spPr bwMode="auto">
              <a:xfrm>
                <a:off x="4249" y="921"/>
                <a:ext cx="19" cy="1709"/>
              </a:xfrm>
              <a:prstGeom prst="rect">
                <a:avLst/>
              </a:prstGeom>
              <a:solidFill>
                <a:srgbClr val="FF74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2" name="Rectangle 177"/>
              <p:cNvSpPr>
                <a:spLocks noChangeArrowheads="1"/>
              </p:cNvSpPr>
              <p:nvPr/>
            </p:nvSpPr>
            <p:spPr bwMode="auto">
              <a:xfrm>
                <a:off x="4268" y="921"/>
                <a:ext cx="18" cy="1709"/>
              </a:xfrm>
              <a:prstGeom prst="rect">
                <a:avLst/>
              </a:prstGeom>
              <a:solidFill>
                <a:srgbClr val="FF76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3" name="Rectangle 178"/>
              <p:cNvSpPr>
                <a:spLocks noChangeArrowheads="1"/>
              </p:cNvSpPr>
              <p:nvPr/>
            </p:nvSpPr>
            <p:spPr bwMode="auto">
              <a:xfrm>
                <a:off x="4286" y="921"/>
                <a:ext cx="18" cy="1709"/>
              </a:xfrm>
              <a:prstGeom prst="rect">
                <a:avLst/>
              </a:prstGeom>
              <a:solidFill>
                <a:srgbClr val="FF77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4" name="Rectangle 179"/>
              <p:cNvSpPr>
                <a:spLocks noChangeArrowheads="1"/>
              </p:cNvSpPr>
              <p:nvPr/>
            </p:nvSpPr>
            <p:spPr bwMode="auto">
              <a:xfrm>
                <a:off x="4304" y="921"/>
                <a:ext cx="19" cy="1709"/>
              </a:xfrm>
              <a:prstGeom prst="rect">
                <a:avLst/>
              </a:prstGeom>
              <a:solidFill>
                <a:srgbClr val="FF79A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5" name="Rectangle 180"/>
              <p:cNvSpPr>
                <a:spLocks noChangeArrowheads="1"/>
              </p:cNvSpPr>
              <p:nvPr/>
            </p:nvSpPr>
            <p:spPr bwMode="auto">
              <a:xfrm>
                <a:off x="4323" y="921"/>
                <a:ext cx="19" cy="1709"/>
              </a:xfrm>
              <a:prstGeom prst="rect">
                <a:avLst/>
              </a:prstGeom>
              <a:solidFill>
                <a:srgbClr val="FF7C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6" name="Rectangle 181"/>
              <p:cNvSpPr>
                <a:spLocks noChangeArrowheads="1"/>
              </p:cNvSpPr>
              <p:nvPr/>
            </p:nvSpPr>
            <p:spPr bwMode="auto">
              <a:xfrm>
                <a:off x="4342" y="921"/>
                <a:ext cx="18" cy="1709"/>
              </a:xfrm>
              <a:prstGeom prst="rect">
                <a:avLst/>
              </a:prstGeom>
              <a:solidFill>
                <a:srgbClr val="FF7E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7" name="Rectangle 182"/>
              <p:cNvSpPr>
                <a:spLocks noChangeArrowheads="1"/>
              </p:cNvSpPr>
              <p:nvPr/>
            </p:nvSpPr>
            <p:spPr bwMode="auto">
              <a:xfrm>
                <a:off x="4360" y="921"/>
                <a:ext cx="18" cy="1709"/>
              </a:xfrm>
              <a:prstGeom prst="rect">
                <a:avLst/>
              </a:prstGeom>
              <a:solidFill>
                <a:srgbClr val="FF81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8" name="Rectangle 183"/>
              <p:cNvSpPr>
                <a:spLocks noChangeArrowheads="1"/>
              </p:cNvSpPr>
              <p:nvPr/>
            </p:nvSpPr>
            <p:spPr bwMode="auto">
              <a:xfrm>
                <a:off x="4378" y="921"/>
                <a:ext cx="19" cy="1709"/>
              </a:xfrm>
              <a:prstGeom prst="rect">
                <a:avLst/>
              </a:prstGeom>
              <a:solidFill>
                <a:srgbClr val="FF83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09" name="Rectangle 184"/>
              <p:cNvSpPr>
                <a:spLocks noChangeArrowheads="1"/>
              </p:cNvSpPr>
              <p:nvPr/>
            </p:nvSpPr>
            <p:spPr bwMode="auto">
              <a:xfrm>
                <a:off x="4397" y="921"/>
                <a:ext cx="18" cy="1709"/>
              </a:xfrm>
              <a:prstGeom prst="rect">
                <a:avLst/>
              </a:prstGeom>
              <a:solidFill>
                <a:srgbClr val="FF86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0" name="Rectangle 185"/>
              <p:cNvSpPr>
                <a:spLocks noChangeArrowheads="1"/>
              </p:cNvSpPr>
              <p:nvPr/>
            </p:nvSpPr>
            <p:spPr bwMode="auto">
              <a:xfrm>
                <a:off x="4415" y="921"/>
                <a:ext cx="18" cy="1709"/>
              </a:xfrm>
              <a:prstGeom prst="rect">
                <a:avLst/>
              </a:prstGeom>
              <a:solidFill>
                <a:srgbClr val="FF87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1" name="Rectangle 186"/>
              <p:cNvSpPr>
                <a:spLocks noChangeArrowheads="1"/>
              </p:cNvSpPr>
              <p:nvPr/>
            </p:nvSpPr>
            <p:spPr bwMode="auto">
              <a:xfrm>
                <a:off x="4433" y="921"/>
                <a:ext cx="19" cy="1709"/>
              </a:xfrm>
              <a:prstGeom prst="rect">
                <a:avLst/>
              </a:prstGeom>
              <a:solidFill>
                <a:srgbClr val="FF89B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2" name="Rectangle 187"/>
              <p:cNvSpPr>
                <a:spLocks noChangeArrowheads="1"/>
              </p:cNvSpPr>
              <p:nvPr/>
            </p:nvSpPr>
            <p:spPr bwMode="auto">
              <a:xfrm>
                <a:off x="4452" y="921"/>
                <a:ext cx="19" cy="1709"/>
              </a:xfrm>
              <a:prstGeom prst="rect">
                <a:avLst/>
              </a:prstGeom>
              <a:solidFill>
                <a:srgbClr val="FF8AB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3" name="Rectangle 188"/>
              <p:cNvSpPr>
                <a:spLocks noChangeArrowheads="1"/>
              </p:cNvSpPr>
              <p:nvPr/>
            </p:nvSpPr>
            <p:spPr bwMode="auto">
              <a:xfrm>
                <a:off x="4471" y="921"/>
                <a:ext cx="17" cy="1709"/>
              </a:xfrm>
              <a:prstGeom prst="rect">
                <a:avLst/>
              </a:prstGeom>
              <a:solidFill>
                <a:srgbClr val="FF8B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514" name="Rectangle 189"/>
              <p:cNvSpPr>
                <a:spLocks noChangeArrowheads="1"/>
              </p:cNvSpPr>
              <p:nvPr/>
            </p:nvSpPr>
            <p:spPr bwMode="auto">
              <a:xfrm>
                <a:off x="4488" y="921"/>
                <a:ext cx="19" cy="1709"/>
              </a:xfrm>
              <a:prstGeom prst="rect">
                <a:avLst/>
              </a:prstGeom>
              <a:solidFill>
                <a:srgbClr val="FF8B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grpSp>
        <p:sp>
          <p:nvSpPr>
            <p:cNvPr id="355" name="Rectangle 190"/>
            <p:cNvSpPr>
              <a:spLocks noChangeArrowheads="1"/>
            </p:cNvSpPr>
            <p:nvPr/>
          </p:nvSpPr>
          <p:spPr bwMode="auto">
            <a:xfrm>
              <a:off x="6599184" y="1468653"/>
              <a:ext cx="101315"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L</a:t>
              </a:r>
              <a:endParaRPr lang="en-US" sz="2000"/>
            </a:p>
          </p:txBody>
        </p:sp>
        <p:grpSp>
          <p:nvGrpSpPr>
            <p:cNvPr id="356" name="Group 191"/>
            <p:cNvGrpSpPr>
              <a:grpSpLocks/>
            </p:cNvGrpSpPr>
            <p:nvPr/>
          </p:nvGrpSpPr>
          <p:grpSpPr bwMode="auto">
            <a:xfrm>
              <a:off x="5676871" y="1409382"/>
              <a:ext cx="622198" cy="3106582"/>
              <a:chOff x="3709" y="921"/>
              <a:chExt cx="314" cy="1708"/>
            </a:xfrm>
            <a:solidFill>
              <a:srgbClr val="FF9900"/>
            </a:solidFill>
          </p:grpSpPr>
          <p:sp>
            <p:nvSpPr>
              <p:cNvPr id="451" name="Rectangle 192"/>
              <p:cNvSpPr>
                <a:spLocks noChangeArrowheads="1"/>
              </p:cNvSpPr>
              <p:nvPr/>
            </p:nvSpPr>
            <p:spPr bwMode="auto">
              <a:xfrm>
                <a:off x="3709"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52" name="Rectangle 193"/>
              <p:cNvSpPr>
                <a:spLocks noChangeArrowheads="1"/>
              </p:cNvSpPr>
              <p:nvPr/>
            </p:nvSpPr>
            <p:spPr bwMode="auto">
              <a:xfrm>
                <a:off x="3719"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53" name="Rectangle 194"/>
              <p:cNvSpPr>
                <a:spLocks noChangeArrowheads="1"/>
              </p:cNvSpPr>
              <p:nvPr/>
            </p:nvSpPr>
            <p:spPr bwMode="auto">
              <a:xfrm>
                <a:off x="3729"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54" name="Rectangle 195"/>
              <p:cNvSpPr>
                <a:spLocks noChangeArrowheads="1"/>
              </p:cNvSpPr>
              <p:nvPr/>
            </p:nvSpPr>
            <p:spPr bwMode="auto">
              <a:xfrm>
                <a:off x="3739"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55" name="Rectangle 196"/>
              <p:cNvSpPr>
                <a:spLocks noChangeArrowheads="1"/>
              </p:cNvSpPr>
              <p:nvPr/>
            </p:nvSpPr>
            <p:spPr bwMode="auto">
              <a:xfrm>
                <a:off x="3749" y="921"/>
                <a:ext cx="9"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56" name="Rectangle 197"/>
              <p:cNvSpPr>
                <a:spLocks noChangeArrowheads="1"/>
              </p:cNvSpPr>
              <p:nvPr/>
            </p:nvSpPr>
            <p:spPr bwMode="auto">
              <a:xfrm>
                <a:off x="3758"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57" name="Rectangle 198"/>
              <p:cNvSpPr>
                <a:spLocks noChangeArrowheads="1"/>
              </p:cNvSpPr>
              <p:nvPr/>
            </p:nvSpPr>
            <p:spPr bwMode="auto">
              <a:xfrm>
                <a:off x="3768"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58" name="Rectangle 199"/>
              <p:cNvSpPr>
                <a:spLocks noChangeArrowheads="1"/>
              </p:cNvSpPr>
              <p:nvPr/>
            </p:nvSpPr>
            <p:spPr bwMode="auto">
              <a:xfrm>
                <a:off x="3778"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59" name="Rectangle 200"/>
              <p:cNvSpPr>
                <a:spLocks noChangeArrowheads="1"/>
              </p:cNvSpPr>
              <p:nvPr/>
            </p:nvSpPr>
            <p:spPr bwMode="auto">
              <a:xfrm>
                <a:off x="3788"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0" name="Rectangle 201"/>
              <p:cNvSpPr>
                <a:spLocks noChangeArrowheads="1"/>
              </p:cNvSpPr>
              <p:nvPr/>
            </p:nvSpPr>
            <p:spPr bwMode="auto">
              <a:xfrm>
                <a:off x="3798" y="921"/>
                <a:ext cx="9"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1" name="Rectangle 202"/>
              <p:cNvSpPr>
                <a:spLocks noChangeArrowheads="1"/>
              </p:cNvSpPr>
              <p:nvPr/>
            </p:nvSpPr>
            <p:spPr bwMode="auto">
              <a:xfrm>
                <a:off x="3807"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2" name="Rectangle 203"/>
              <p:cNvSpPr>
                <a:spLocks noChangeArrowheads="1"/>
              </p:cNvSpPr>
              <p:nvPr/>
            </p:nvSpPr>
            <p:spPr bwMode="auto">
              <a:xfrm>
                <a:off x="3817"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3" name="Rectangle 204"/>
              <p:cNvSpPr>
                <a:spLocks noChangeArrowheads="1"/>
              </p:cNvSpPr>
              <p:nvPr/>
            </p:nvSpPr>
            <p:spPr bwMode="auto">
              <a:xfrm>
                <a:off x="3827"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4" name="Rectangle 205"/>
              <p:cNvSpPr>
                <a:spLocks noChangeArrowheads="1"/>
              </p:cNvSpPr>
              <p:nvPr/>
            </p:nvSpPr>
            <p:spPr bwMode="auto">
              <a:xfrm>
                <a:off x="3837" y="921"/>
                <a:ext cx="9"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5" name="Rectangle 206"/>
              <p:cNvSpPr>
                <a:spLocks noChangeArrowheads="1"/>
              </p:cNvSpPr>
              <p:nvPr/>
            </p:nvSpPr>
            <p:spPr bwMode="auto">
              <a:xfrm>
                <a:off x="3846"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6" name="Rectangle 207"/>
              <p:cNvSpPr>
                <a:spLocks noChangeArrowheads="1"/>
              </p:cNvSpPr>
              <p:nvPr/>
            </p:nvSpPr>
            <p:spPr bwMode="auto">
              <a:xfrm>
                <a:off x="3856"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7" name="Rectangle 208"/>
              <p:cNvSpPr>
                <a:spLocks noChangeArrowheads="1"/>
              </p:cNvSpPr>
              <p:nvPr/>
            </p:nvSpPr>
            <p:spPr bwMode="auto">
              <a:xfrm>
                <a:off x="3866" y="921"/>
                <a:ext cx="11"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8" name="Rectangle 209"/>
              <p:cNvSpPr>
                <a:spLocks noChangeArrowheads="1"/>
              </p:cNvSpPr>
              <p:nvPr/>
            </p:nvSpPr>
            <p:spPr bwMode="auto">
              <a:xfrm>
                <a:off x="3877" y="921"/>
                <a:ext cx="9"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69" name="Rectangle 210"/>
              <p:cNvSpPr>
                <a:spLocks noChangeArrowheads="1"/>
              </p:cNvSpPr>
              <p:nvPr/>
            </p:nvSpPr>
            <p:spPr bwMode="auto">
              <a:xfrm>
                <a:off x="3886"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0" name="Rectangle 211"/>
              <p:cNvSpPr>
                <a:spLocks noChangeArrowheads="1"/>
              </p:cNvSpPr>
              <p:nvPr/>
            </p:nvSpPr>
            <p:spPr bwMode="auto">
              <a:xfrm>
                <a:off x="3896"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1" name="Rectangle 212"/>
              <p:cNvSpPr>
                <a:spLocks noChangeArrowheads="1"/>
              </p:cNvSpPr>
              <p:nvPr/>
            </p:nvSpPr>
            <p:spPr bwMode="auto">
              <a:xfrm>
                <a:off x="3906"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2" name="Rectangle 213"/>
              <p:cNvSpPr>
                <a:spLocks noChangeArrowheads="1"/>
              </p:cNvSpPr>
              <p:nvPr/>
            </p:nvSpPr>
            <p:spPr bwMode="auto">
              <a:xfrm>
                <a:off x="3916"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3" name="Rectangle 214"/>
              <p:cNvSpPr>
                <a:spLocks noChangeArrowheads="1"/>
              </p:cNvSpPr>
              <p:nvPr/>
            </p:nvSpPr>
            <p:spPr bwMode="auto">
              <a:xfrm>
                <a:off x="3926" y="921"/>
                <a:ext cx="9"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4" name="Rectangle 215"/>
              <p:cNvSpPr>
                <a:spLocks noChangeArrowheads="1"/>
              </p:cNvSpPr>
              <p:nvPr/>
            </p:nvSpPr>
            <p:spPr bwMode="auto">
              <a:xfrm>
                <a:off x="3935"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5" name="Rectangle 216"/>
              <p:cNvSpPr>
                <a:spLocks noChangeArrowheads="1"/>
              </p:cNvSpPr>
              <p:nvPr/>
            </p:nvSpPr>
            <p:spPr bwMode="auto">
              <a:xfrm>
                <a:off x="3945"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6" name="Rectangle 217"/>
              <p:cNvSpPr>
                <a:spLocks noChangeArrowheads="1"/>
              </p:cNvSpPr>
              <p:nvPr/>
            </p:nvSpPr>
            <p:spPr bwMode="auto">
              <a:xfrm>
                <a:off x="3955"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7" name="Rectangle 218"/>
              <p:cNvSpPr>
                <a:spLocks noChangeArrowheads="1"/>
              </p:cNvSpPr>
              <p:nvPr/>
            </p:nvSpPr>
            <p:spPr bwMode="auto">
              <a:xfrm>
                <a:off x="3965" y="921"/>
                <a:ext cx="9"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8" name="Rectangle 219"/>
              <p:cNvSpPr>
                <a:spLocks noChangeArrowheads="1"/>
              </p:cNvSpPr>
              <p:nvPr/>
            </p:nvSpPr>
            <p:spPr bwMode="auto">
              <a:xfrm>
                <a:off x="3974"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79" name="Rectangle 220"/>
              <p:cNvSpPr>
                <a:spLocks noChangeArrowheads="1"/>
              </p:cNvSpPr>
              <p:nvPr/>
            </p:nvSpPr>
            <p:spPr bwMode="auto">
              <a:xfrm>
                <a:off x="3984"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80" name="Rectangle 221"/>
              <p:cNvSpPr>
                <a:spLocks noChangeArrowheads="1"/>
              </p:cNvSpPr>
              <p:nvPr/>
            </p:nvSpPr>
            <p:spPr bwMode="auto">
              <a:xfrm>
                <a:off x="3994"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81" name="Rectangle 222"/>
              <p:cNvSpPr>
                <a:spLocks noChangeArrowheads="1"/>
              </p:cNvSpPr>
              <p:nvPr/>
            </p:nvSpPr>
            <p:spPr bwMode="auto">
              <a:xfrm>
                <a:off x="4004" y="921"/>
                <a:ext cx="10"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sp>
            <p:nvSpPr>
              <p:cNvPr id="482" name="Rectangle 223"/>
              <p:cNvSpPr>
                <a:spLocks noChangeArrowheads="1"/>
              </p:cNvSpPr>
              <p:nvPr/>
            </p:nvSpPr>
            <p:spPr bwMode="auto">
              <a:xfrm>
                <a:off x="4014" y="921"/>
                <a:ext cx="9" cy="17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a:p>
            </p:txBody>
          </p:sp>
        </p:grpSp>
        <p:sp>
          <p:nvSpPr>
            <p:cNvPr id="357" name="Rectangle 224"/>
            <p:cNvSpPr>
              <a:spLocks noChangeArrowheads="1"/>
            </p:cNvSpPr>
            <p:nvPr/>
          </p:nvSpPr>
          <p:spPr bwMode="auto">
            <a:xfrm>
              <a:off x="5835831" y="1468653"/>
              <a:ext cx="120800"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C</a:t>
              </a:r>
              <a:endParaRPr lang="en-US" sz="2000"/>
            </a:p>
          </p:txBody>
        </p:sp>
        <p:grpSp>
          <p:nvGrpSpPr>
            <p:cNvPr id="358" name="Group 225"/>
            <p:cNvGrpSpPr>
              <a:grpSpLocks/>
            </p:cNvGrpSpPr>
            <p:nvPr/>
          </p:nvGrpSpPr>
          <p:grpSpPr bwMode="auto">
            <a:xfrm>
              <a:off x="4625257" y="1409382"/>
              <a:ext cx="1051614" cy="3106582"/>
              <a:chOff x="3188" y="921"/>
              <a:chExt cx="546" cy="1708"/>
            </a:xfrm>
          </p:grpSpPr>
          <p:sp>
            <p:nvSpPr>
              <p:cNvPr id="419" name="Rectangle 226"/>
              <p:cNvSpPr>
                <a:spLocks noChangeArrowheads="1"/>
              </p:cNvSpPr>
              <p:nvPr/>
            </p:nvSpPr>
            <p:spPr bwMode="auto">
              <a:xfrm>
                <a:off x="3188" y="921"/>
                <a:ext cx="16" cy="1708"/>
              </a:xfrm>
              <a:prstGeom prst="rect">
                <a:avLst/>
              </a:prstGeom>
              <a:solidFill>
                <a:srgbClr val="FFFF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0" name="Rectangle 227"/>
              <p:cNvSpPr>
                <a:spLocks noChangeArrowheads="1"/>
              </p:cNvSpPr>
              <p:nvPr/>
            </p:nvSpPr>
            <p:spPr bwMode="auto">
              <a:xfrm>
                <a:off x="3204" y="921"/>
                <a:ext cx="17" cy="1708"/>
              </a:xfrm>
              <a:prstGeom prst="rect">
                <a:avLst/>
              </a:prstGeom>
              <a:solidFill>
                <a:srgbClr val="FFFF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1" name="Rectangle 228"/>
              <p:cNvSpPr>
                <a:spLocks noChangeArrowheads="1"/>
              </p:cNvSpPr>
              <p:nvPr/>
            </p:nvSpPr>
            <p:spPr bwMode="auto">
              <a:xfrm>
                <a:off x="3221" y="921"/>
                <a:ext cx="18" cy="1708"/>
              </a:xfrm>
              <a:prstGeom prst="rect">
                <a:avLst/>
              </a:prstGeom>
              <a:solidFill>
                <a:srgbClr val="FFFF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2" name="Rectangle 229"/>
              <p:cNvSpPr>
                <a:spLocks noChangeArrowheads="1"/>
              </p:cNvSpPr>
              <p:nvPr/>
            </p:nvSpPr>
            <p:spPr bwMode="auto">
              <a:xfrm>
                <a:off x="3239" y="921"/>
                <a:ext cx="17" cy="1708"/>
              </a:xfrm>
              <a:prstGeom prst="rect">
                <a:avLst/>
              </a:prstGeom>
              <a:solidFill>
                <a:srgbClr val="FFFFA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3" name="Rectangle 230"/>
              <p:cNvSpPr>
                <a:spLocks noChangeArrowheads="1"/>
              </p:cNvSpPr>
              <p:nvPr/>
            </p:nvSpPr>
            <p:spPr bwMode="auto">
              <a:xfrm>
                <a:off x="3256" y="921"/>
                <a:ext cx="17" cy="1708"/>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4" name="Rectangle 231"/>
              <p:cNvSpPr>
                <a:spLocks noChangeArrowheads="1"/>
              </p:cNvSpPr>
              <p:nvPr/>
            </p:nvSpPr>
            <p:spPr bwMode="auto">
              <a:xfrm>
                <a:off x="3273" y="921"/>
                <a:ext cx="17" cy="1708"/>
              </a:xfrm>
              <a:prstGeom prst="rect">
                <a:avLst/>
              </a:prstGeom>
              <a:solidFill>
                <a:srgbClr val="FFFF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5" name="Rectangle 232"/>
              <p:cNvSpPr>
                <a:spLocks noChangeArrowheads="1"/>
              </p:cNvSpPr>
              <p:nvPr/>
            </p:nvSpPr>
            <p:spPr bwMode="auto">
              <a:xfrm>
                <a:off x="3290" y="921"/>
                <a:ext cx="18" cy="1708"/>
              </a:xfrm>
              <a:prstGeom prst="rect">
                <a:avLst/>
              </a:prstGeom>
              <a:solidFill>
                <a:srgbClr val="FFFF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6" name="Rectangle 233"/>
              <p:cNvSpPr>
                <a:spLocks noChangeArrowheads="1"/>
              </p:cNvSpPr>
              <p:nvPr/>
            </p:nvSpPr>
            <p:spPr bwMode="auto">
              <a:xfrm>
                <a:off x="3308" y="921"/>
                <a:ext cx="16" cy="1708"/>
              </a:xfrm>
              <a:prstGeom prst="rect">
                <a:avLst/>
              </a:prstGeom>
              <a:solidFill>
                <a:srgbClr val="FFFF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7" name="Rectangle 234"/>
              <p:cNvSpPr>
                <a:spLocks noChangeArrowheads="1"/>
              </p:cNvSpPr>
              <p:nvPr/>
            </p:nvSpPr>
            <p:spPr bwMode="auto">
              <a:xfrm>
                <a:off x="3324" y="921"/>
                <a:ext cx="17" cy="1708"/>
              </a:xfrm>
              <a:prstGeom prst="rect">
                <a:avLst/>
              </a:prstGeom>
              <a:solidFill>
                <a:srgbClr val="FFFF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8" name="Rectangle 235"/>
              <p:cNvSpPr>
                <a:spLocks noChangeArrowheads="1"/>
              </p:cNvSpPr>
              <p:nvPr/>
            </p:nvSpPr>
            <p:spPr bwMode="auto">
              <a:xfrm>
                <a:off x="3341" y="921"/>
                <a:ext cx="17" cy="1708"/>
              </a:xfrm>
              <a:prstGeom prst="rect">
                <a:avLst/>
              </a:prstGeom>
              <a:solidFill>
                <a:srgbClr val="FFFF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29" name="Rectangle 236"/>
              <p:cNvSpPr>
                <a:spLocks noChangeArrowheads="1"/>
              </p:cNvSpPr>
              <p:nvPr/>
            </p:nvSpPr>
            <p:spPr bwMode="auto">
              <a:xfrm>
                <a:off x="3358" y="921"/>
                <a:ext cx="17" cy="1708"/>
              </a:xfrm>
              <a:prstGeom prst="rect">
                <a:avLst/>
              </a:prstGeom>
              <a:solidFill>
                <a:srgbClr val="FFFF9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0" name="Rectangle 237"/>
              <p:cNvSpPr>
                <a:spLocks noChangeArrowheads="1"/>
              </p:cNvSpPr>
              <p:nvPr/>
            </p:nvSpPr>
            <p:spPr bwMode="auto">
              <a:xfrm>
                <a:off x="3375" y="921"/>
                <a:ext cx="18" cy="1708"/>
              </a:xfrm>
              <a:prstGeom prst="rect">
                <a:avLst/>
              </a:prstGeom>
              <a:solidFill>
                <a:srgbClr val="FFFF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1" name="Rectangle 238"/>
              <p:cNvSpPr>
                <a:spLocks noChangeArrowheads="1"/>
              </p:cNvSpPr>
              <p:nvPr/>
            </p:nvSpPr>
            <p:spPr bwMode="auto">
              <a:xfrm>
                <a:off x="3393" y="921"/>
                <a:ext cx="17" cy="1708"/>
              </a:xfrm>
              <a:prstGeom prst="rect">
                <a:avLst/>
              </a:prstGeom>
              <a:solidFill>
                <a:srgbClr val="FFFF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2" name="Rectangle 239"/>
              <p:cNvSpPr>
                <a:spLocks noChangeArrowheads="1"/>
              </p:cNvSpPr>
              <p:nvPr/>
            </p:nvSpPr>
            <p:spPr bwMode="auto">
              <a:xfrm>
                <a:off x="3410" y="921"/>
                <a:ext cx="17" cy="1708"/>
              </a:xfrm>
              <a:prstGeom prst="rect">
                <a:avLst/>
              </a:prstGeom>
              <a:solidFill>
                <a:srgbClr val="FFFF9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3" name="Rectangle 240"/>
              <p:cNvSpPr>
                <a:spLocks noChangeArrowheads="1"/>
              </p:cNvSpPr>
              <p:nvPr/>
            </p:nvSpPr>
            <p:spPr bwMode="auto">
              <a:xfrm>
                <a:off x="3427" y="921"/>
                <a:ext cx="17" cy="170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4" name="Rectangle 241"/>
              <p:cNvSpPr>
                <a:spLocks noChangeArrowheads="1"/>
              </p:cNvSpPr>
              <p:nvPr/>
            </p:nvSpPr>
            <p:spPr bwMode="auto">
              <a:xfrm>
                <a:off x="3444" y="921"/>
                <a:ext cx="17" cy="170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5" name="Rectangle 242"/>
              <p:cNvSpPr>
                <a:spLocks noChangeArrowheads="1"/>
              </p:cNvSpPr>
              <p:nvPr/>
            </p:nvSpPr>
            <p:spPr bwMode="auto">
              <a:xfrm>
                <a:off x="3461" y="921"/>
                <a:ext cx="17" cy="170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6" name="Rectangle 243"/>
              <p:cNvSpPr>
                <a:spLocks noChangeArrowheads="1"/>
              </p:cNvSpPr>
              <p:nvPr/>
            </p:nvSpPr>
            <p:spPr bwMode="auto">
              <a:xfrm>
                <a:off x="3478" y="921"/>
                <a:ext cx="17" cy="170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7" name="Rectangle 244"/>
              <p:cNvSpPr>
                <a:spLocks noChangeArrowheads="1"/>
              </p:cNvSpPr>
              <p:nvPr/>
            </p:nvSpPr>
            <p:spPr bwMode="auto">
              <a:xfrm>
                <a:off x="3495" y="921"/>
                <a:ext cx="17" cy="1708"/>
              </a:xfrm>
              <a:prstGeom prst="rect">
                <a:avLst/>
              </a:prstGeom>
              <a:solidFill>
                <a:srgbClr val="FFFF9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8" name="Rectangle 245"/>
              <p:cNvSpPr>
                <a:spLocks noChangeArrowheads="1"/>
              </p:cNvSpPr>
              <p:nvPr/>
            </p:nvSpPr>
            <p:spPr bwMode="auto">
              <a:xfrm>
                <a:off x="3512" y="921"/>
                <a:ext cx="17" cy="1708"/>
              </a:xfrm>
              <a:prstGeom prst="rect">
                <a:avLst/>
              </a:prstGeom>
              <a:solidFill>
                <a:srgbClr val="FFFF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39" name="Rectangle 246"/>
              <p:cNvSpPr>
                <a:spLocks noChangeArrowheads="1"/>
              </p:cNvSpPr>
              <p:nvPr/>
            </p:nvSpPr>
            <p:spPr bwMode="auto">
              <a:xfrm>
                <a:off x="3529" y="921"/>
                <a:ext cx="18" cy="1708"/>
              </a:xfrm>
              <a:prstGeom prst="rect">
                <a:avLst/>
              </a:prstGeom>
              <a:solidFill>
                <a:srgbClr val="FFFF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0" name="Rectangle 247"/>
              <p:cNvSpPr>
                <a:spLocks noChangeArrowheads="1"/>
              </p:cNvSpPr>
              <p:nvPr/>
            </p:nvSpPr>
            <p:spPr bwMode="auto">
              <a:xfrm>
                <a:off x="3547" y="921"/>
                <a:ext cx="17" cy="1708"/>
              </a:xfrm>
              <a:prstGeom prst="rect">
                <a:avLst/>
              </a:prstGeom>
              <a:solidFill>
                <a:srgbClr val="FFFF9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1" name="Rectangle 248"/>
              <p:cNvSpPr>
                <a:spLocks noChangeArrowheads="1"/>
              </p:cNvSpPr>
              <p:nvPr/>
            </p:nvSpPr>
            <p:spPr bwMode="auto">
              <a:xfrm>
                <a:off x="3564" y="921"/>
                <a:ext cx="17" cy="1708"/>
              </a:xfrm>
              <a:prstGeom prst="rect">
                <a:avLst/>
              </a:prstGeom>
              <a:solidFill>
                <a:srgbClr val="FFFF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2" name="Rectangle 249"/>
              <p:cNvSpPr>
                <a:spLocks noChangeArrowheads="1"/>
              </p:cNvSpPr>
              <p:nvPr/>
            </p:nvSpPr>
            <p:spPr bwMode="auto">
              <a:xfrm>
                <a:off x="3581" y="921"/>
                <a:ext cx="16" cy="1708"/>
              </a:xfrm>
              <a:prstGeom prst="rect">
                <a:avLst/>
              </a:prstGeom>
              <a:solidFill>
                <a:srgbClr val="FFFF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3" name="Rectangle 250"/>
              <p:cNvSpPr>
                <a:spLocks noChangeArrowheads="1"/>
              </p:cNvSpPr>
              <p:nvPr/>
            </p:nvSpPr>
            <p:spPr bwMode="auto">
              <a:xfrm>
                <a:off x="3597" y="921"/>
                <a:ext cx="17" cy="1708"/>
              </a:xfrm>
              <a:prstGeom prst="rect">
                <a:avLst/>
              </a:prstGeom>
              <a:solidFill>
                <a:srgbClr val="FFFF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4" name="Rectangle 251"/>
              <p:cNvSpPr>
                <a:spLocks noChangeArrowheads="1"/>
              </p:cNvSpPr>
              <p:nvPr/>
            </p:nvSpPr>
            <p:spPr bwMode="auto">
              <a:xfrm>
                <a:off x="3614" y="921"/>
                <a:ext cx="18" cy="1708"/>
              </a:xfrm>
              <a:prstGeom prst="rect">
                <a:avLst/>
              </a:prstGeom>
              <a:solidFill>
                <a:srgbClr val="FFFF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5" name="Rectangle 252"/>
              <p:cNvSpPr>
                <a:spLocks noChangeArrowheads="1"/>
              </p:cNvSpPr>
              <p:nvPr/>
            </p:nvSpPr>
            <p:spPr bwMode="auto">
              <a:xfrm>
                <a:off x="3632" y="921"/>
                <a:ext cx="17" cy="1708"/>
              </a:xfrm>
              <a:prstGeom prst="rect">
                <a:avLst/>
              </a:prstGeom>
              <a:solidFill>
                <a:srgbClr val="FFFF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6" name="Rectangle 253"/>
              <p:cNvSpPr>
                <a:spLocks noChangeArrowheads="1"/>
              </p:cNvSpPr>
              <p:nvPr/>
            </p:nvSpPr>
            <p:spPr bwMode="auto">
              <a:xfrm>
                <a:off x="3649" y="921"/>
                <a:ext cx="17" cy="1708"/>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7" name="Rectangle 254"/>
              <p:cNvSpPr>
                <a:spLocks noChangeArrowheads="1"/>
              </p:cNvSpPr>
              <p:nvPr/>
            </p:nvSpPr>
            <p:spPr bwMode="auto">
              <a:xfrm>
                <a:off x="3666" y="921"/>
                <a:ext cx="17" cy="1708"/>
              </a:xfrm>
              <a:prstGeom prst="rect">
                <a:avLst/>
              </a:prstGeom>
              <a:solidFill>
                <a:srgbClr val="FFFFA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8" name="Rectangle 255"/>
              <p:cNvSpPr>
                <a:spLocks noChangeArrowheads="1"/>
              </p:cNvSpPr>
              <p:nvPr/>
            </p:nvSpPr>
            <p:spPr bwMode="auto">
              <a:xfrm>
                <a:off x="3683" y="921"/>
                <a:ext cx="18" cy="1708"/>
              </a:xfrm>
              <a:prstGeom prst="rect">
                <a:avLst/>
              </a:prstGeom>
              <a:solidFill>
                <a:srgbClr val="FFFF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49" name="Rectangle 256"/>
              <p:cNvSpPr>
                <a:spLocks noChangeArrowheads="1"/>
              </p:cNvSpPr>
              <p:nvPr/>
            </p:nvSpPr>
            <p:spPr bwMode="auto">
              <a:xfrm>
                <a:off x="3701" y="921"/>
                <a:ext cx="16" cy="1708"/>
              </a:xfrm>
              <a:prstGeom prst="rect">
                <a:avLst/>
              </a:prstGeom>
              <a:solidFill>
                <a:srgbClr val="FFFF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50" name="Rectangle 257"/>
              <p:cNvSpPr>
                <a:spLocks noChangeArrowheads="1"/>
              </p:cNvSpPr>
              <p:nvPr/>
            </p:nvSpPr>
            <p:spPr bwMode="auto">
              <a:xfrm>
                <a:off x="3717" y="921"/>
                <a:ext cx="17" cy="1708"/>
              </a:xfrm>
              <a:prstGeom prst="rect">
                <a:avLst/>
              </a:prstGeom>
              <a:solidFill>
                <a:srgbClr val="FFFF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grpSp>
        <p:sp>
          <p:nvSpPr>
            <p:cNvPr id="359" name="Rectangle 258"/>
            <p:cNvSpPr>
              <a:spLocks noChangeArrowheads="1"/>
            </p:cNvSpPr>
            <p:nvPr/>
          </p:nvSpPr>
          <p:spPr bwMode="auto">
            <a:xfrm>
              <a:off x="5101651" y="1468653"/>
              <a:ext cx="118202"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S</a:t>
              </a:r>
              <a:endParaRPr lang="en-US" sz="2000"/>
            </a:p>
          </p:txBody>
        </p:sp>
        <p:grpSp>
          <p:nvGrpSpPr>
            <p:cNvPr id="360" name="Group 8"/>
            <p:cNvGrpSpPr>
              <a:grpSpLocks/>
            </p:cNvGrpSpPr>
            <p:nvPr/>
          </p:nvGrpSpPr>
          <p:grpSpPr bwMode="auto">
            <a:xfrm>
              <a:off x="3123551" y="1409378"/>
              <a:ext cx="1516662" cy="3106576"/>
              <a:chOff x="2338" y="921"/>
              <a:chExt cx="850" cy="1709"/>
            </a:xfrm>
          </p:grpSpPr>
          <p:sp>
            <p:nvSpPr>
              <p:cNvPr id="373" name="Rectangle 11"/>
              <p:cNvSpPr>
                <a:spLocks noChangeArrowheads="1"/>
              </p:cNvSpPr>
              <p:nvPr/>
            </p:nvSpPr>
            <p:spPr bwMode="auto">
              <a:xfrm>
                <a:off x="2338" y="921"/>
                <a:ext cx="18" cy="1709"/>
              </a:xfrm>
              <a:prstGeom prst="rect">
                <a:avLst/>
              </a:prstGeom>
              <a:solidFill>
                <a:srgbClr val="BF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74" name="Rectangle 12"/>
              <p:cNvSpPr>
                <a:spLocks noChangeArrowheads="1"/>
              </p:cNvSpPr>
              <p:nvPr/>
            </p:nvSpPr>
            <p:spPr bwMode="auto">
              <a:xfrm>
                <a:off x="2356" y="921"/>
                <a:ext cx="19" cy="1709"/>
              </a:xfrm>
              <a:prstGeom prst="rect">
                <a:avLst/>
              </a:prstGeom>
              <a:solidFill>
                <a:srgbClr val="BEFF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75" name="Rectangle 13"/>
              <p:cNvSpPr>
                <a:spLocks noChangeArrowheads="1"/>
              </p:cNvSpPr>
              <p:nvPr/>
            </p:nvSpPr>
            <p:spPr bwMode="auto">
              <a:xfrm>
                <a:off x="2375" y="921"/>
                <a:ext cx="18" cy="1709"/>
              </a:xfrm>
              <a:prstGeom prst="rect">
                <a:avLst/>
              </a:prstGeom>
              <a:solidFill>
                <a:srgbClr val="BDFF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76" name="Rectangle 14"/>
              <p:cNvSpPr>
                <a:spLocks noChangeArrowheads="1"/>
              </p:cNvSpPr>
              <p:nvPr/>
            </p:nvSpPr>
            <p:spPr bwMode="auto">
              <a:xfrm>
                <a:off x="2393" y="921"/>
                <a:ext cx="19" cy="1709"/>
              </a:xfrm>
              <a:prstGeom prst="rect">
                <a:avLst/>
              </a:prstGeom>
              <a:solidFill>
                <a:srgbClr val="BCFF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77" name="Rectangle 15"/>
              <p:cNvSpPr>
                <a:spLocks noChangeArrowheads="1"/>
              </p:cNvSpPr>
              <p:nvPr/>
            </p:nvSpPr>
            <p:spPr bwMode="auto">
              <a:xfrm>
                <a:off x="2412" y="921"/>
                <a:ext cx="18" cy="1709"/>
              </a:xfrm>
              <a:prstGeom prst="rect">
                <a:avLst/>
              </a:prstGeom>
              <a:solidFill>
                <a:srgbClr val="BBFF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78" name="Rectangle 16"/>
              <p:cNvSpPr>
                <a:spLocks noChangeArrowheads="1"/>
              </p:cNvSpPr>
              <p:nvPr/>
            </p:nvSpPr>
            <p:spPr bwMode="auto">
              <a:xfrm>
                <a:off x="2430" y="921"/>
                <a:ext cx="19" cy="1709"/>
              </a:xfrm>
              <a:prstGeom prst="rect">
                <a:avLst/>
              </a:prstGeom>
              <a:solidFill>
                <a:srgbClr val="B9FF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79" name="Rectangle 17"/>
              <p:cNvSpPr>
                <a:spLocks noChangeArrowheads="1"/>
              </p:cNvSpPr>
              <p:nvPr/>
            </p:nvSpPr>
            <p:spPr bwMode="auto">
              <a:xfrm>
                <a:off x="2449" y="921"/>
                <a:ext cx="18" cy="1709"/>
              </a:xfrm>
              <a:prstGeom prst="rect">
                <a:avLst/>
              </a:prstGeom>
              <a:solidFill>
                <a:srgbClr val="B7FF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0" name="Rectangle 18"/>
              <p:cNvSpPr>
                <a:spLocks noChangeArrowheads="1"/>
              </p:cNvSpPr>
              <p:nvPr/>
            </p:nvSpPr>
            <p:spPr bwMode="auto">
              <a:xfrm>
                <a:off x="2467" y="921"/>
                <a:ext cx="19" cy="1709"/>
              </a:xfrm>
              <a:prstGeom prst="rect">
                <a:avLst/>
              </a:prstGeom>
              <a:solidFill>
                <a:srgbClr val="B4FF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1" name="Rectangle 19"/>
              <p:cNvSpPr>
                <a:spLocks noChangeArrowheads="1"/>
              </p:cNvSpPr>
              <p:nvPr/>
            </p:nvSpPr>
            <p:spPr bwMode="auto">
              <a:xfrm>
                <a:off x="2486" y="921"/>
                <a:ext cx="18" cy="1709"/>
              </a:xfrm>
              <a:prstGeom prst="rect">
                <a:avLst/>
              </a:prstGeom>
              <a:solidFill>
                <a:srgbClr val="B2FFD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2" name="Rectangle 20"/>
              <p:cNvSpPr>
                <a:spLocks noChangeArrowheads="1"/>
              </p:cNvSpPr>
              <p:nvPr/>
            </p:nvSpPr>
            <p:spPr bwMode="auto">
              <a:xfrm>
                <a:off x="2504" y="921"/>
                <a:ext cx="18" cy="1709"/>
              </a:xfrm>
              <a:prstGeom prst="rect">
                <a:avLst/>
              </a:prstGeom>
              <a:solidFill>
                <a:srgbClr val="AFFF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3" name="Rectangle 21"/>
              <p:cNvSpPr>
                <a:spLocks noChangeArrowheads="1"/>
              </p:cNvSpPr>
              <p:nvPr/>
            </p:nvSpPr>
            <p:spPr bwMode="auto">
              <a:xfrm>
                <a:off x="2522" y="921"/>
                <a:ext cx="19" cy="1709"/>
              </a:xfrm>
              <a:prstGeom prst="rect">
                <a:avLst/>
              </a:prstGeom>
              <a:solidFill>
                <a:srgbClr val="ACFF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4" name="Rectangle 22"/>
              <p:cNvSpPr>
                <a:spLocks noChangeArrowheads="1"/>
              </p:cNvSpPr>
              <p:nvPr/>
            </p:nvSpPr>
            <p:spPr bwMode="auto">
              <a:xfrm>
                <a:off x="2541" y="921"/>
                <a:ext cx="19" cy="1709"/>
              </a:xfrm>
              <a:prstGeom prst="rect">
                <a:avLst/>
              </a:prstGeom>
              <a:solidFill>
                <a:srgbClr val="A9FFD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5" name="Rectangle 23"/>
              <p:cNvSpPr>
                <a:spLocks noChangeArrowheads="1"/>
              </p:cNvSpPr>
              <p:nvPr/>
            </p:nvSpPr>
            <p:spPr bwMode="auto">
              <a:xfrm>
                <a:off x="2560" y="921"/>
                <a:ext cx="18" cy="1709"/>
              </a:xfrm>
              <a:prstGeom prst="rect">
                <a:avLst/>
              </a:prstGeom>
              <a:solidFill>
                <a:srgbClr val="A7FFD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6" name="Rectangle 24"/>
              <p:cNvSpPr>
                <a:spLocks noChangeArrowheads="1"/>
              </p:cNvSpPr>
              <p:nvPr/>
            </p:nvSpPr>
            <p:spPr bwMode="auto">
              <a:xfrm>
                <a:off x="2578" y="921"/>
                <a:ext cx="18" cy="1709"/>
              </a:xfrm>
              <a:prstGeom prst="rect">
                <a:avLst/>
              </a:prstGeom>
              <a:solidFill>
                <a:srgbClr val="A4FF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7" name="Rectangle 25"/>
              <p:cNvSpPr>
                <a:spLocks noChangeArrowheads="1"/>
              </p:cNvSpPr>
              <p:nvPr/>
            </p:nvSpPr>
            <p:spPr bwMode="auto">
              <a:xfrm>
                <a:off x="2596" y="921"/>
                <a:ext cx="19" cy="1709"/>
              </a:xfrm>
              <a:prstGeom prst="rect">
                <a:avLst/>
              </a:prstGeom>
              <a:solidFill>
                <a:srgbClr val="A2FFD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8" name="Rectangle 26"/>
              <p:cNvSpPr>
                <a:spLocks noChangeArrowheads="1"/>
              </p:cNvSpPr>
              <p:nvPr/>
            </p:nvSpPr>
            <p:spPr bwMode="auto">
              <a:xfrm>
                <a:off x="2615" y="921"/>
                <a:ext cx="19" cy="1709"/>
              </a:xfrm>
              <a:prstGeom prst="rect">
                <a:avLst/>
              </a:prstGeom>
              <a:solidFill>
                <a:srgbClr val="A0FFC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89" name="Rectangle 27"/>
              <p:cNvSpPr>
                <a:spLocks noChangeArrowheads="1"/>
              </p:cNvSpPr>
              <p:nvPr/>
            </p:nvSpPr>
            <p:spPr bwMode="auto">
              <a:xfrm>
                <a:off x="2634" y="921"/>
                <a:ext cx="18" cy="1709"/>
              </a:xfrm>
              <a:prstGeom prst="rect">
                <a:avLst/>
              </a:prstGeom>
              <a:solidFill>
                <a:srgbClr val="9EFF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0" name="Rectangle 28"/>
              <p:cNvSpPr>
                <a:spLocks noChangeArrowheads="1"/>
              </p:cNvSpPr>
              <p:nvPr/>
            </p:nvSpPr>
            <p:spPr bwMode="auto">
              <a:xfrm>
                <a:off x="2652" y="921"/>
                <a:ext cx="18" cy="1709"/>
              </a:xfrm>
              <a:prstGeom prst="rect">
                <a:avLst/>
              </a:prstGeom>
              <a:solidFill>
                <a:srgbClr val="9CFFC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1" name="Rectangle 29"/>
              <p:cNvSpPr>
                <a:spLocks noChangeArrowheads="1"/>
              </p:cNvSpPr>
              <p:nvPr/>
            </p:nvSpPr>
            <p:spPr bwMode="auto">
              <a:xfrm>
                <a:off x="2670" y="921"/>
                <a:ext cx="19" cy="1709"/>
              </a:xfrm>
              <a:prstGeom prst="rect">
                <a:avLst/>
              </a:prstGeom>
              <a:solidFill>
                <a:srgbClr val="9BFFC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2" name="Rectangle 30"/>
              <p:cNvSpPr>
                <a:spLocks noChangeArrowheads="1"/>
              </p:cNvSpPr>
              <p:nvPr/>
            </p:nvSpPr>
            <p:spPr bwMode="auto">
              <a:xfrm>
                <a:off x="2689" y="921"/>
                <a:ext cx="18" cy="1709"/>
              </a:xfrm>
              <a:prstGeom prst="rect">
                <a:avLst/>
              </a:prstGeom>
              <a:solidFill>
                <a:srgbClr val="9A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3" name="Rectangle 31"/>
              <p:cNvSpPr>
                <a:spLocks noChangeArrowheads="1"/>
              </p:cNvSpPr>
              <p:nvPr/>
            </p:nvSpPr>
            <p:spPr bwMode="auto">
              <a:xfrm>
                <a:off x="2707" y="921"/>
                <a:ext cx="19" cy="1709"/>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4" name="Rectangle 32"/>
              <p:cNvSpPr>
                <a:spLocks noChangeArrowheads="1"/>
              </p:cNvSpPr>
              <p:nvPr/>
            </p:nvSpPr>
            <p:spPr bwMode="auto">
              <a:xfrm>
                <a:off x="2726" y="921"/>
                <a:ext cx="18" cy="1709"/>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5" name="Rectangle 33"/>
              <p:cNvSpPr>
                <a:spLocks noChangeArrowheads="1"/>
              </p:cNvSpPr>
              <p:nvPr/>
            </p:nvSpPr>
            <p:spPr bwMode="auto">
              <a:xfrm>
                <a:off x="2744" y="921"/>
                <a:ext cx="18" cy="1709"/>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6" name="Rectangle 34"/>
              <p:cNvSpPr>
                <a:spLocks noChangeArrowheads="1"/>
              </p:cNvSpPr>
              <p:nvPr/>
            </p:nvSpPr>
            <p:spPr bwMode="auto">
              <a:xfrm>
                <a:off x="2762" y="921"/>
                <a:ext cx="19" cy="1709"/>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7" name="Rectangle 35"/>
              <p:cNvSpPr>
                <a:spLocks noChangeArrowheads="1"/>
              </p:cNvSpPr>
              <p:nvPr/>
            </p:nvSpPr>
            <p:spPr bwMode="auto">
              <a:xfrm>
                <a:off x="2781" y="921"/>
                <a:ext cx="19" cy="1709"/>
              </a:xfrm>
              <a:prstGeom prst="rect">
                <a:avLst/>
              </a:prstGeom>
              <a:solidFill>
                <a:srgbClr val="9A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8" name="Rectangle 36"/>
              <p:cNvSpPr>
                <a:spLocks noChangeArrowheads="1"/>
              </p:cNvSpPr>
              <p:nvPr/>
            </p:nvSpPr>
            <p:spPr bwMode="auto">
              <a:xfrm>
                <a:off x="2800" y="921"/>
                <a:ext cx="18" cy="1709"/>
              </a:xfrm>
              <a:prstGeom prst="rect">
                <a:avLst/>
              </a:prstGeom>
              <a:solidFill>
                <a:srgbClr val="9BFFC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399" name="Rectangle 37"/>
              <p:cNvSpPr>
                <a:spLocks noChangeArrowheads="1"/>
              </p:cNvSpPr>
              <p:nvPr/>
            </p:nvSpPr>
            <p:spPr bwMode="auto">
              <a:xfrm>
                <a:off x="2818" y="921"/>
                <a:ext cx="18" cy="1709"/>
              </a:xfrm>
              <a:prstGeom prst="rect">
                <a:avLst/>
              </a:prstGeom>
              <a:solidFill>
                <a:srgbClr val="9CFFC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0" name="Rectangle 38"/>
              <p:cNvSpPr>
                <a:spLocks noChangeArrowheads="1"/>
              </p:cNvSpPr>
              <p:nvPr/>
            </p:nvSpPr>
            <p:spPr bwMode="auto">
              <a:xfrm>
                <a:off x="2836" y="921"/>
                <a:ext cx="19" cy="1709"/>
              </a:xfrm>
              <a:prstGeom prst="rect">
                <a:avLst/>
              </a:prstGeom>
              <a:solidFill>
                <a:srgbClr val="9EFF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1" name="Rectangle 39"/>
              <p:cNvSpPr>
                <a:spLocks noChangeArrowheads="1"/>
              </p:cNvSpPr>
              <p:nvPr/>
            </p:nvSpPr>
            <p:spPr bwMode="auto">
              <a:xfrm>
                <a:off x="2855" y="921"/>
                <a:ext cx="19" cy="1709"/>
              </a:xfrm>
              <a:prstGeom prst="rect">
                <a:avLst/>
              </a:prstGeom>
              <a:solidFill>
                <a:srgbClr val="A0FFC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2" name="Rectangle 40"/>
              <p:cNvSpPr>
                <a:spLocks noChangeArrowheads="1"/>
              </p:cNvSpPr>
              <p:nvPr/>
            </p:nvSpPr>
            <p:spPr bwMode="auto">
              <a:xfrm>
                <a:off x="2874" y="921"/>
                <a:ext cx="18" cy="1709"/>
              </a:xfrm>
              <a:prstGeom prst="rect">
                <a:avLst/>
              </a:prstGeom>
              <a:solidFill>
                <a:srgbClr val="A2FFD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3" name="Rectangle 41"/>
              <p:cNvSpPr>
                <a:spLocks noChangeArrowheads="1"/>
              </p:cNvSpPr>
              <p:nvPr/>
            </p:nvSpPr>
            <p:spPr bwMode="auto">
              <a:xfrm>
                <a:off x="2892" y="921"/>
                <a:ext cx="18" cy="1709"/>
              </a:xfrm>
              <a:prstGeom prst="rect">
                <a:avLst/>
              </a:prstGeom>
              <a:solidFill>
                <a:srgbClr val="A4FF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4" name="Rectangle 42"/>
              <p:cNvSpPr>
                <a:spLocks noChangeArrowheads="1"/>
              </p:cNvSpPr>
              <p:nvPr/>
            </p:nvSpPr>
            <p:spPr bwMode="auto">
              <a:xfrm>
                <a:off x="2910" y="921"/>
                <a:ext cx="19" cy="1709"/>
              </a:xfrm>
              <a:prstGeom prst="rect">
                <a:avLst/>
              </a:prstGeom>
              <a:solidFill>
                <a:srgbClr val="A7FFD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5" name="Rectangle 43"/>
              <p:cNvSpPr>
                <a:spLocks noChangeArrowheads="1"/>
              </p:cNvSpPr>
              <p:nvPr/>
            </p:nvSpPr>
            <p:spPr bwMode="auto">
              <a:xfrm>
                <a:off x="2929" y="921"/>
                <a:ext cx="18" cy="1709"/>
              </a:xfrm>
              <a:prstGeom prst="rect">
                <a:avLst/>
              </a:prstGeom>
              <a:solidFill>
                <a:srgbClr val="A9FFD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6" name="Rectangle 44"/>
              <p:cNvSpPr>
                <a:spLocks noChangeArrowheads="1"/>
              </p:cNvSpPr>
              <p:nvPr/>
            </p:nvSpPr>
            <p:spPr bwMode="auto">
              <a:xfrm>
                <a:off x="2947" y="921"/>
                <a:ext cx="19" cy="1709"/>
              </a:xfrm>
              <a:prstGeom prst="rect">
                <a:avLst/>
              </a:prstGeom>
              <a:solidFill>
                <a:srgbClr val="ACFF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7" name="Rectangle 45"/>
              <p:cNvSpPr>
                <a:spLocks noChangeArrowheads="1"/>
              </p:cNvSpPr>
              <p:nvPr/>
            </p:nvSpPr>
            <p:spPr bwMode="auto">
              <a:xfrm>
                <a:off x="2966" y="921"/>
                <a:ext cx="19" cy="1709"/>
              </a:xfrm>
              <a:prstGeom prst="rect">
                <a:avLst/>
              </a:prstGeom>
              <a:solidFill>
                <a:srgbClr val="AFFF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8" name="Rectangle 46"/>
              <p:cNvSpPr>
                <a:spLocks noChangeArrowheads="1"/>
              </p:cNvSpPr>
              <p:nvPr/>
            </p:nvSpPr>
            <p:spPr bwMode="auto">
              <a:xfrm>
                <a:off x="2985" y="921"/>
                <a:ext cx="18" cy="1709"/>
              </a:xfrm>
              <a:prstGeom prst="rect">
                <a:avLst/>
              </a:prstGeom>
              <a:solidFill>
                <a:srgbClr val="B2FFD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09" name="Rectangle 47"/>
              <p:cNvSpPr>
                <a:spLocks noChangeArrowheads="1"/>
              </p:cNvSpPr>
              <p:nvPr/>
            </p:nvSpPr>
            <p:spPr bwMode="auto">
              <a:xfrm>
                <a:off x="3003" y="921"/>
                <a:ext cx="18" cy="1709"/>
              </a:xfrm>
              <a:prstGeom prst="rect">
                <a:avLst/>
              </a:prstGeom>
              <a:solidFill>
                <a:srgbClr val="B4FF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0" name="Rectangle 48"/>
              <p:cNvSpPr>
                <a:spLocks noChangeArrowheads="1"/>
              </p:cNvSpPr>
              <p:nvPr/>
            </p:nvSpPr>
            <p:spPr bwMode="auto">
              <a:xfrm>
                <a:off x="3021" y="921"/>
                <a:ext cx="19" cy="1709"/>
              </a:xfrm>
              <a:prstGeom prst="rect">
                <a:avLst/>
              </a:prstGeom>
              <a:solidFill>
                <a:srgbClr val="B7FF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1" name="Rectangle 49"/>
              <p:cNvSpPr>
                <a:spLocks noChangeArrowheads="1"/>
              </p:cNvSpPr>
              <p:nvPr/>
            </p:nvSpPr>
            <p:spPr bwMode="auto">
              <a:xfrm>
                <a:off x="3040" y="921"/>
                <a:ext cx="19" cy="1709"/>
              </a:xfrm>
              <a:prstGeom prst="rect">
                <a:avLst/>
              </a:prstGeom>
              <a:solidFill>
                <a:srgbClr val="B9FF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2" name="Rectangle 50"/>
              <p:cNvSpPr>
                <a:spLocks noChangeArrowheads="1"/>
              </p:cNvSpPr>
              <p:nvPr/>
            </p:nvSpPr>
            <p:spPr bwMode="auto">
              <a:xfrm>
                <a:off x="3059" y="921"/>
                <a:ext cx="17" cy="1709"/>
              </a:xfrm>
              <a:prstGeom prst="rect">
                <a:avLst/>
              </a:prstGeom>
              <a:solidFill>
                <a:srgbClr val="BBFF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3" name="Rectangle 51"/>
              <p:cNvSpPr>
                <a:spLocks noChangeArrowheads="1"/>
              </p:cNvSpPr>
              <p:nvPr/>
            </p:nvSpPr>
            <p:spPr bwMode="auto">
              <a:xfrm>
                <a:off x="3076" y="921"/>
                <a:ext cx="19" cy="1709"/>
              </a:xfrm>
              <a:prstGeom prst="rect">
                <a:avLst/>
              </a:prstGeom>
              <a:solidFill>
                <a:srgbClr val="BCFF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4" name="Rectangle 52"/>
              <p:cNvSpPr>
                <a:spLocks noChangeArrowheads="1"/>
              </p:cNvSpPr>
              <p:nvPr/>
            </p:nvSpPr>
            <p:spPr bwMode="auto">
              <a:xfrm>
                <a:off x="3095" y="921"/>
                <a:ext cx="19" cy="1709"/>
              </a:xfrm>
              <a:prstGeom prst="rect">
                <a:avLst/>
              </a:prstGeom>
              <a:solidFill>
                <a:srgbClr val="BDFF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5" name="Rectangle 53"/>
              <p:cNvSpPr>
                <a:spLocks noChangeArrowheads="1"/>
              </p:cNvSpPr>
              <p:nvPr/>
            </p:nvSpPr>
            <p:spPr bwMode="auto">
              <a:xfrm>
                <a:off x="3114" y="921"/>
                <a:ext cx="18" cy="1709"/>
              </a:xfrm>
              <a:prstGeom prst="rect">
                <a:avLst/>
              </a:prstGeom>
              <a:solidFill>
                <a:srgbClr val="BEFF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6" name="Rectangle 54"/>
              <p:cNvSpPr>
                <a:spLocks noChangeArrowheads="1"/>
              </p:cNvSpPr>
              <p:nvPr/>
            </p:nvSpPr>
            <p:spPr bwMode="auto">
              <a:xfrm>
                <a:off x="3132" y="921"/>
                <a:ext cx="18" cy="1709"/>
              </a:xfrm>
              <a:prstGeom prst="rect">
                <a:avLst/>
              </a:prstGeom>
              <a:solidFill>
                <a:srgbClr val="BF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7" name="Rectangle 55"/>
              <p:cNvSpPr>
                <a:spLocks noChangeArrowheads="1"/>
              </p:cNvSpPr>
              <p:nvPr/>
            </p:nvSpPr>
            <p:spPr bwMode="auto">
              <a:xfrm>
                <a:off x="3150" y="921"/>
                <a:ext cx="19" cy="1709"/>
              </a:xfrm>
              <a:prstGeom prst="rect">
                <a:avLst/>
              </a:prstGeom>
              <a:solidFill>
                <a:srgbClr val="C0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418" name="Rectangle 56"/>
              <p:cNvSpPr>
                <a:spLocks noChangeArrowheads="1"/>
              </p:cNvSpPr>
              <p:nvPr/>
            </p:nvSpPr>
            <p:spPr bwMode="auto">
              <a:xfrm>
                <a:off x="3169" y="921"/>
                <a:ext cx="19" cy="1709"/>
              </a:xfrm>
              <a:prstGeom prst="rect">
                <a:avLst/>
              </a:prstGeom>
              <a:solidFill>
                <a:srgbClr val="C0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grpSp>
        <p:sp>
          <p:nvSpPr>
            <p:cNvPr id="361" name="Line 267"/>
            <p:cNvSpPr>
              <a:spLocks noChangeShapeType="1"/>
            </p:cNvSpPr>
            <p:nvPr/>
          </p:nvSpPr>
          <p:spPr bwMode="auto">
            <a:xfrm>
              <a:off x="7780719" y="1512236"/>
              <a:ext cx="2051" cy="296537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62" name="Line 268"/>
            <p:cNvSpPr>
              <a:spLocks noChangeShapeType="1"/>
            </p:cNvSpPr>
            <p:nvPr/>
          </p:nvSpPr>
          <p:spPr bwMode="auto">
            <a:xfrm>
              <a:off x="7717165" y="4477606"/>
              <a:ext cx="129159" cy="174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63" name="Line 269"/>
            <p:cNvSpPr>
              <a:spLocks noChangeShapeType="1"/>
            </p:cNvSpPr>
            <p:nvPr/>
          </p:nvSpPr>
          <p:spPr bwMode="auto">
            <a:xfrm>
              <a:off x="7717165" y="3626871"/>
              <a:ext cx="12915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64" name="Line 270"/>
            <p:cNvSpPr>
              <a:spLocks noChangeShapeType="1"/>
            </p:cNvSpPr>
            <p:nvPr/>
          </p:nvSpPr>
          <p:spPr bwMode="auto">
            <a:xfrm>
              <a:off x="7717165" y="2783109"/>
              <a:ext cx="129159" cy="174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65" name="Line 271"/>
            <p:cNvSpPr>
              <a:spLocks noChangeShapeType="1"/>
            </p:cNvSpPr>
            <p:nvPr/>
          </p:nvSpPr>
          <p:spPr bwMode="auto">
            <a:xfrm>
              <a:off x="7717165" y="1934117"/>
              <a:ext cx="129159" cy="17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sz="1600"/>
            </a:p>
          </p:txBody>
        </p:sp>
        <p:sp>
          <p:nvSpPr>
            <p:cNvPr id="366" name="Rectangle 57"/>
            <p:cNvSpPr>
              <a:spLocks noChangeArrowheads="1"/>
            </p:cNvSpPr>
            <p:nvPr/>
          </p:nvSpPr>
          <p:spPr bwMode="auto">
            <a:xfrm>
              <a:off x="4096581" y="1468653"/>
              <a:ext cx="114305"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E</a:t>
              </a:r>
              <a:endParaRPr lang="en-US" sz="2000"/>
            </a:p>
          </p:txBody>
        </p:sp>
        <p:sp>
          <p:nvSpPr>
            <p:cNvPr id="367" name="Line 65"/>
            <p:cNvSpPr>
              <a:spLocks noChangeShapeType="1"/>
            </p:cNvSpPr>
            <p:nvPr/>
          </p:nvSpPr>
          <p:spPr bwMode="auto">
            <a:xfrm flipV="1">
              <a:off x="3157607" y="4482837"/>
              <a:ext cx="4100" cy="679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68" name="Line 66"/>
            <p:cNvSpPr>
              <a:spLocks noChangeShapeType="1"/>
            </p:cNvSpPr>
            <p:nvPr/>
          </p:nvSpPr>
          <p:spPr bwMode="auto">
            <a:xfrm flipV="1">
              <a:off x="4006374" y="4482837"/>
              <a:ext cx="2049" cy="679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69" name="Rectangle 84"/>
            <p:cNvSpPr>
              <a:spLocks noChangeArrowheads="1"/>
            </p:cNvSpPr>
            <p:nvPr/>
          </p:nvSpPr>
          <p:spPr bwMode="auto">
            <a:xfrm>
              <a:off x="3735752" y="4615328"/>
              <a:ext cx="481691"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t>1400</a:t>
              </a:r>
            </a:p>
          </p:txBody>
        </p:sp>
        <p:sp>
          <p:nvSpPr>
            <p:cNvPr id="370" name="Line 266"/>
            <p:cNvSpPr>
              <a:spLocks noChangeShapeType="1"/>
            </p:cNvSpPr>
            <p:nvPr/>
          </p:nvSpPr>
          <p:spPr bwMode="auto">
            <a:xfrm flipH="1">
              <a:off x="1542080" y="3623385"/>
              <a:ext cx="6203788" cy="0"/>
            </a:xfrm>
            <a:prstGeom prst="line">
              <a:avLst/>
            </a:prstGeom>
            <a:noFill/>
            <a:ln w="12700">
              <a:solidFill>
                <a:schemeClr val="accent2"/>
              </a:solidFill>
              <a:prstDash val="dash"/>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71" name="Line 259"/>
            <p:cNvSpPr>
              <a:spLocks noChangeShapeType="1"/>
            </p:cNvSpPr>
            <p:nvPr/>
          </p:nvSpPr>
          <p:spPr bwMode="auto">
            <a:xfrm flipV="1">
              <a:off x="1587184" y="4481093"/>
              <a:ext cx="6269392" cy="174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72" name="Rectangle 190"/>
            <p:cNvSpPr>
              <a:spLocks noChangeArrowheads="1"/>
            </p:cNvSpPr>
            <p:nvPr/>
          </p:nvSpPr>
          <p:spPr bwMode="auto">
            <a:xfrm>
              <a:off x="7403173" y="1468653"/>
              <a:ext cx="125996" cy="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U</a:t>
              </a:r>
              <a:endParaRPr lang="en-US" sz="2000"/>
            </a:p>
          </p:txBody>
        </p:sp>
      </p:grpSp>
      <p:grpSp>
        <p:nvGrpSpPr>
          <p:cNvPr id="611" name="Group 610"/>
          <p:cNvGrpSpPr/>
          <p:nvPr/>
        </p:nvGrpSpPr>
        <p:grpSpPr>
          <a:xfrm>
            <a:off x="3235071" y="3943631"/>
            <a:ext cx="7537795" cy="750241"/>
            <a:chOff x="2053382" y="3476773"/>
            <a:chExt cx="5988521" cy="750241"/>
          </a:xfrm>
        </p:grpSpPr>
        <p:sp>
          <p:nvSpPr>
            <p:cNvPr id="612" name="Freeform 272"/>
            <p:cNvSpPr>
              <a:spLocks/>
            </p:cNvSpPr>
            <p:nvPr/>
          </p:nvSpPr>
          <p:spPr bwMode="auto">
            <a:xfrm rot="120000">
              <a:off x="2053382" y="3801646"/>
              <a:ext cx="5988521" cy="425368"/>
            </a:xfrm>
            <a:custGeom>
              <a:avLst/>
              <a:gdLst>
                <a:gd name="T0" fmla="*/ 2147483647 w 3931"/>
                <a:gd name="T1" fmla="*/ 2147483647 h 320"/>
                <a:gd name="T2" fmla="*/ 2147483647 w 3931"/>
                <a:gd name="T3" fmla="*/ 2147483647 h 320"/>
                <a:gd name="T4" fmla="*/ 2147483647 w 3931"/>
                <a:gd name="T5" fmla="*/ 2147483647 h 320"/>
                <a:gd name="T6" fmla="*/ 2147483647 w 3931"/>
                <a:gd name="T7" fmla="*/ 2147483647 h 320"/>
                <a:gd name="T8" fmla="*/ 2147483647 w 3931"/>
                <a:gd name="T9" fmla="*/ 2147483647 h 320"/>
                <a:gd name="T10" fmla="*/ 2147483647 w 3931"/>
                <a:gd name="T11" fmla="*/ 2147483647 h 320"/>
                <a:gd name="T12" fmla="*/ 2147483647 w 3931"/>
                <a:gd name="T13" fmla="*/ 2147483647 h 320"/>
                <a:gd name="T14" fmla="*/ 2147483647 w 3931"/>
                <a:gd name="T15" fmla="*/ 2147483647 h 320"/>
                <a:gd name="T16" fmla="*/ 0 w 3931"/>
                <a:gd name="T17" fmla="*/ 0 h 3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31"/>
                <a:gd name="T28" fmla="*/ 0 h 320"/>
                <a:gd name="T29" fmla="*/ 3931 w 3931"/>
                <a:gd name="T30" fmla="*/ 320 h 3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31" h="320">
                  <a:moveTo>
                    <a:pt x="3931" y="286"/>
                  </a:moveTo>
                  <a:cubicBezTo>
                    <a:pt x="3385" y="320"/>
                    <a:pt x="2829" y="320"/>
                    <a:pt x="2478" y="286"/>
                  </a:cubicBezTo>
                  <a:cubicBezTo>
                    <a:pt x="2127" y="252"/>
                    <a:pt x="1989" y="122"/>
                    <a:pt x="1824" y="84"/>
                  </a:cubicBezTo>
                  <a:cubicBezTo>
                    <a:pt x="1659" y="46"/>
                    <a:pt x="1573" y="55"/>
                    <a:pt x="1486" y="56"/>
                  </a:cubicBezTo>
                  <a:cubicBezTo>
                    <a:pt x="1399" y="57"/>
                    <a:pt x="1362" y="82"/>
                    <a:pt x="1303" y="93"/>
                  </a:cubicBezTo>
                  <a:cubicBezTo>
                    <a:pt x="1244" y="104"/>
                    <a:pt x="1198" y="112"/>
                    <a:pt x="1130" y="120"/>
                  </a:cubicBezTo>
                  <a:cubicBezTo>
                    <a:pt x="1062" y="128"/>
                    <a:pt x="999" y="144"/>
                    <a:pt x="892" y="139"/>
                  </a:cubicBezTo>
                  <a:cubicBezTo>
                    <a:pt x="785" y="134"/>
                    <a:pt x="639" y="115"/>
                    <a:pt x="490" y="92"/>
                  </a:cubicBezTo>
                  <a:cubicBezTo>
                    <a:pt x="341" y="69"/>
                    <a:pt x="102" y="19"/>
                    <a:pt x="0" y="0"/>
                  </a:cubicBezTo>
                </a:path>
              </a:pathLst>
            </a:custGeom>
            <a:noFill/>
            <a:ln w="57150" cmpd="sng">
              <a:solidFill>
                <a:srgbClr val="0070C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en-US"/>
            </a:p>
          </p:txBody>
        </p:sp>
        <p:sp>
          <p:nvSpPr>
            <p:cNvPr id="613" name="Text Box 273"/>
            <p:cNvSpPr txBox="1">
              <a:spLocks noChangeArrowheads="1"/>
            </p:cNvSpPr>
            <p:nvPr/>
          </p:nvSpPr>
          <p:spPr bwMode="auto">
            <a:xfrm>
              <a:off x="3657273" y="3476773"/>
              <a:ext cx="10818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dirty="0">
                  <a:solidFill>
                    <a:srgbClr val="0070C0"/>
                  </a:solidFill>
                </a:rPr>
                <a:t>LWP fiber</a:t>
              </a:r>
            </a:p>
          </p:txBody>
        </p:sp>
      </p:grpSp>
      <p:grpSp>
        <p:nvGrpSpPr>
          <p:cNvPr id="614" name="Group 613"/>
          <p:cNvGrpSpPr/>
          <p:nvPr/>
        </p:nvGrpSpPr>
        <p:grpSpPr>
          <a:xfrm>
            <a:off x="3369905" y="2171019"/>
            <a:ext cx="7464270" cy="2465041"/>
            <a:chOff x="2113445" y="1840711"/>
            <a:chExt cx="6019273" cy="2465041"/>
          </a:xfrm>
        </p:grpSpPr>
        <p:sp>
          <p:nvSpPr>
            <p:cNvPr id="615" name="Freeform 261"/>
            <p:cNvSpPr>
              <a:spLocks/>
            </p:cNvSpPr>
            <p:nvPr/>
          </p:nvSpPr>
          <p:spPr bwMode="auto">
            <a:xfrm rot="120000">
              <a:off x="2113445" y="1840711"/>
              <a:ext cx="6019273" cy="2465041"/>
            </a:xfrm>
            <a:custGeom>
              <a:avLst/>
              <a:gdLst>
                <a:gd name="T0" fmla="*/ 2147483647 w 3082"/>
                <a:gd name="T1" fmla="*/ 2147483647 h 1275"/>
                <a:gd name="T2" fmla="*/ 2147483647 w 3082"/>
                <a:gd name="T3" fmla="*/ 2147483647 h 1275"/>
                <a:gd name="T4" fmla="*/ 2147483647 w 3082"/>
                <a:gd name="T5" fmla="*/ 2147483647 h 1275"/>
                <a:gd name="T6" fmla="*/ 2147483647 w 3082"/>
                <a:gd name="T7" fmla="*/ 2147483647 h 1275"/>
                <a:gd name="T8" fmla="*/ 2147483647 w 3082"/>
                <a:gd name="T9" fmla="*/ 2147483647 h 1275"/>
                <a:gd name="T10" fmla="*/ 2147483647 w 3082"/>
                <a:gd name="T11" fmla="*/ 2147483647 h 1275"/>
                <a:gd name="T12" fmla="*/ 2147483647 w 3082"/>
                <a:gd name="T13" fmla="*/ 2147483647 h 1275"/>
                <a:gd name="T14" fmla="*/ 2147483647 w 3082"/>
                <a:gd name="T15" fmla="*/ 2147483647 h 1275"/>
                <a:gd name="T16" fmla="*/ 2147483647 w 3082"/>
                <a:gd name="T17" fmla="*/ 2147483647 h 1275"/>
                <a:gd name="T18" fmla="*/ 0 w 3082"/>
                <a:gd name="T19" fmla="*/ 2147483647 h 1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82"/>
                <a:gd name="T31" fmla="*/ 0 h 1275"/>
                <a:gd name="T32" fmla="*/ 3082 w 3082"/>
                <a:gd name="T33" fmla="*/ 1275 h 1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82" h="1275">
                  <a:moveTo>
                    <a:pt x="3082" y="1225"/>
                  </a:moveTo>
                  <a:cubicBezTo>
                    <a:pt x="2654" y="1250"/>
                    <a:pt x="2225" y="1275"/>
                    <a:pt x="1943" y="1225"/>
                  </a:cubicBezTo>
                  <a:cubicBezTo>
                    <a:pt x="1662" y="1175"/>
                    <a:pt x="1521" y="1104"/>
                    <a:pt x="1393" y="926"/>
                  </a:cubicBezTo>
                  <a:cubicBezTo>
                    <a:pt x="1264" y="748"/>
                    <a:pt x="1227" y="306"/>
                    <a:pt x="1172" y="157"/>
                  </a:cubicBezTo>
                  <a:cubicBezTo>
                    <a:pt x="1117" y="7"/>
                    <a:pt x="1093" y="0"/>
                    <a:pt x="1062" y="28"/>
                  </a:cubicBezTo>
                  <a:cubicBezTo>
                    <a:pt x="1031" y="57"/>
                    <a:pt x="1017" y="205"/>
                    <a:pt x="989" y="328"/>
                  </a:cubicBezTo>
                  <a:cubicBezTo>
                    <a:pt x="961" y="451"/>
                    <a:pt x="943" y="650"/>
                    <a:pt x="896" y="769"/>
                  </a:cubicBezTo>
                  <a:cubicBezTo>
                    <a:pt x="849" y="888"/>
                    <a:pt x="793" y="993"/>
                    <a:pt x="708" y="1045"/>
                  </a:cubicBezTo>
                  <a:cubicBezTo>
                    <a:pt x="623" y="1097"/>
                    <a:pt x="502" y="1086"/>
                    <a:pt x="384" y="1081"/>
                  </a:cubicBezTo>
                  <a:cubicBezTo>
                    <a:pt x="266" y="1076"/>
                    <a:pt x="80" y="1027"/>
                    <a:pt x="0" y="1013"/>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en-US"/>
            </a:p>
          </p:txBody>
        </p:sp>
        <p:sp>
          <p:nvSpPr>
            <p:cNvPr id="842" name="Rectangle 260"/>
            <p:cNvSpPr>
              <a:spLocks noChangeArrowheads="1"/>
            </p:cNvSpPr>
            <p:nvPr/>
          </p:nvSpPr>
          <p:spPr bwMode="auto">
            <a:xfrm>
              <a:off x="2561175" y="2155673"/>
              <a:ext cx="13018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sz="2000" b="1" dirty="0">
                  <a:solidFill>
                    <a:srgbClr val="000000"/>
                  </a:solidFill>
                </a:rPr>
                <a:t>Conventional SM Fiber</a:t>
              </a:r>
            </a:p>
            <a:p>
              <a:pPr algn="r"/>
              <a:r>
                <a:rPr lang="en-US" sz="2000" b="1" dirty="0">
                  <a:solidFill>
                    <a:srgbClr val="000000"/>
                  </a:solidFill>
                </a:rPr>
                <a:t>G.652A/B</a:t>
              </a:r>
              <a:endParaRPr lang="en-US" sz="2000" dirty="0"/>
            </a:p>
          </p:txBody>
        </p:sp>
      </p:grpSp>
      <p:grpSp>
        <p:nvGrpSpPr>
          <p:cNvPr id="843" name="Group 842"/>
          <p:cNvGrpSpPr/>
          <p:nvPr/>
        </p:nvGrpSpPr>
        <p:grpSpPr>
          <a:xfrm>
            <a:off x="3269447" y="4195345"/>
            <a:ext cx="7461320" cy="895032"/>
            <a:chOff x="2060946" y="3785611"/>
            <a:chExt cx="6012596" cy="895032"/>
          </a:xfrm>
        </p:grpSpPr>
        <p:sp>
          <p:nvSpPr>
            <p:cNvPr id="908" name="Rectangle 262"/>
            <p:cNvSpPr>
              <a:spLocks noChangeArrowheads="1"/>
            </p:cNvSpPr>
            <p:nvPr/>
          </p:nvSpPr>
          <p:spPr bwMode="auto">
            <a:xfrm>
              <a:off x="3197729" y="4372866"/>
              <a:ext cx="2987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solidFill>
                    <a:srgbClr val="CC0000"/>
                  </a:solidFill>
                </a:rPr>
                <a:t>Zero Water Peak fiber - lowest loss</a:t>
              </a:r>
              <a:endParaRPr lang="en-US" sz="2000" dirty="0">
                <a:solidFill>
                  <a:srgbClr val="CC0000"/>
                </a:solidFill>
              </a:endParaRPr>
            </a:p>
          </p:txBody>
        </p:sp>
        <p:sp>
          <p:nvSpPr>
            <p:cNvPr id="909" name="Freeform 263"/>
            <p:cNvSpPr>
              <a:spLocks/>
            </p:cNvSpPr>
            <p:nvPr/>
          </p:nvSpPr>
          <p:spPr bwMode="auto">
            <a:xfrm rot="60000">
              <a:off x="2060946" y="3785611"/>
              <a:ext cx="6012596" cy="534828"/>
            </a:xfrm>
            <a:custGeom>
              <a:avLst/>
              <a:gdLst>
                <a:gd name="T0" fmla="*/ 0 w 4032"/>
                <a:gd name="T1" fmla="*/ 0 h 432"/>
                <a:gd name="T2" fmla="*/ 2147483647 w 4032"/>
                <a:gd name="T3" fmla="*/ 2147483647 h 432"/>
                <a:gd name="T4" fmla="*/ 2147483647 w 4032"/>
                <a:gd name="T5" fmla="*/ 2147483647 h 432"/>
                <a:gd name="T6" fmla="*/ 2147483647 w 4032"/>
                <a:gd name="T7" fmla="*/ 2147483647 h 432"/>
                <a:gd name="T8" fmla="*/ 2147483647 w 4032"/>
                <a:gd name="T9" fmla="*/ 2147483647 h 432"/>
                <a:gd name="T10" fmla="*/ 0 60000 65536"/>
                <a:gd name="T11" fmla="*/ 0 60000 65536"/>
                <a:gd name="T12" fmla="*/ 0 60000 65536"/>
                <a:gd name="T13" fmla="*/ 0 60000 65536"/>
                <a:gd name="T14" fmla="*/ 0 60000 65536"/>
                <a:gd name="T15" fmla="*/ 0 w 4032"/>
                <a:gd name="T16" fmla="*/ 0 h 432"/>
                <a:gd name="T17" fmla="*/ 4032 w 4032"/>
                <a:gd name="T18" fmla="*/ 432 h 432"/>
              </a:gdLst>
              <a:ahLst/>
              <a:cxnLst>
                <a:cxn ang="T10">
                  <a:pos x="T0" y="T1"/>
                </a:cxn>
                <a:cxn ang="T11">
                  <a:pos x="T2" y="T3"/>
                </a:cxn>
                <a:cxn ang="T12">
                  <a:pos x="T4" y="T5"/>
                </a:cxn>
                <a:cxn ang="T13">
                  <a:pos x="T6" y="T7"/>
                </a:cxn>
                <a:cxn ang="T14">
                  <a:pos x="T8" y="T9"/>
                </a:cxn>
              </a:cxnLst>
              <a:rect l="T15" t="T16" r="T17" b="T18"/>
              <a:pathLst>
                <a:path w="4032" h="432">
                  <a:moveTo>
                    <a:pt x="0" y="0"/>
                  </a:moveTo>
                  <a:cubicBezTo>
                    <a:pt x="320" y="88"/>
                    <a:pt x="640" y="176"/>
                    <a:pt x="1056" y="240"/>
                  </a:cubicBezTo>
                  <a:cubicBezTo>
                    <a:pt x="1472" y="304"/>
                    <a:pt x="2120" y="352"/>
                    <a:pt x="2496" y="384"/>
                  </a:cubicBezTo>
                  <a:cubicBezTo>
                    <a:pt x="2872" y="416"/>
                    <a:pt x="3056" y="432"/>
                    <a:pt x="3312" y="432"/>
                  </a:cubicBezTo>
                  <a:cubicBezTo>
                    <a:pt x="3568" y="432"/>
                    <a:pt x="3800" y="408"/>
                    <a:pt x="4032" y="384"/>
                  </a:cubicBezTo>
                </a:path>
              </a:pathLst>
            </a:custGeom>
            <a:noFill/>
            <a:ln w="571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endParaRPr lang="en-US"/>
            </a:p>
          </p:txBody>
        </p:sp>
      </p:grpSp>
    </p:spTree>
    <p:extLst>
      <p:ext uri="{BB962C8B-B14F-4D97-AF65-F5344CB8AC3E}">
        <p14:creationId xmlns:p14="http://schemas.microsoft.com/office/powerpoint/2010/main" val="39395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500"/>
                                        <p:tgtEl>
                                          <p:spTgt spid="6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3"/>
                                        </p:tgtEl>
                                        <p:attrNameLst>
                                          <p:attrName>style.visibility</p:attrName>
                                        </p:attrNameLst>
                                      </p:cBhvr>
                                      <p:to>
                                        <p:strVal val="visible"/>
                                      </p:to>
                                    </p:set>
                                    <p:animEffect transition="in" filter="fade">
                                      <p:cBhvr>
                                        <p:cTn id="12" dur="5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2078356" y="1870710"/>
            <a:ext cx="5402580" cy="4640580"/>
          </a:xfrm>
          <a:prstGeom prst="rect">
            <a:avLst/>
          </a:prstGeom>
          <a:noFill/>
          <a:ln w="3175">
            <a:noFill/>
            <a:miter lim="800000"/>
            <a:headEnd/>
            <a:tailEnd/>
          </a:ln>
        </p:spPr>
      </p:pic>
      <p:sp>
        <p:nvSpPr>
          <p:cNvPr id="27651" name="Rectangle 3"/>
          <p:cNvSpPr>
            <a:spLocks noGrp="1" noChangeArrowheads="1"/>
          </p:cNvSpPr>
          <p:nvPr>
            <p:ph type="title"/>
          </p:nvPr>
        </p:nvSpPr>
        <p:spPr>
          <a:xfrm>
            <a:off x="2078356" y="505306"/>
            <a:ext cx="9144000" cy="457200"/>
          </a:xfrm>
        </p:spPr>
        <p:txBody>
          <a:bodyPr>
            <a:noAutofit/>
          </a:bodyPr>
          <a:lstStyle/>
          <a:p>
            <a:r>
              <a:rPr lang="en-US" sz="3200" dirty="0">
                <a:cs typeface="Times New Roman" pitchFamily="18" charset="0"/>
              </a:rPr>
              <a:t>High Purity Synthetic Silica VS. Natural Quartz</a:t>
            </a:r>
            <a:endParaRPr lang="en-US" sz="3200" i="1" dirty="0">
              <a:solidFill>
                <a:srgbClr val="0070C0"/>
              </a:solidFill>
              <a:cs typeface="Times New Roman" pitchFamily="18" charset="0"/>
            </a:endParaRPr>
          </a:p>
        </p:txBody>
      </p:sp>
      <p:pic>
        <p:nvPicPr>
          <p:cNvPr id="27653" name="Picture 5"/>
          <p:cNvPicPr>
            <a:picLocks noGrp="1" noChangeAspect="1" noChangeArrowheads="1"/>
          </p:cNvPicPr>
          <p:nvPr>
            <p:ph type="body" sz="half" idx="2"/>
          </p:nvPr>
        </p:nvPicPr>
        <p:blipFill>
          <a:blip r:embed="rId4" cstate="email">
            <a:extLst>
              <a:ext uri="{28A0092B-C50C-407E-A947-70E740481C1C}">
                <a14:useLocalDpi xmlns:a14="http://schemas.microsoft.com/office/drawing/2010/main"/>
              </a:ext>
            </a:extLst>
          </a:blip>
          <a:srcRect/>
          <a:stretch>
            <a:fillRect/>
          </a:stretch>
        </p:blipFill>
        <p:spPr>
          <a:xfrm>
            <a:off x="7589520" y="1870710"/>
            <a:ext cx="4937760" cy="3962400"/>
          </a:xfrm>
        </p:spPr>
      </p:pic>
      <p:sp>
        <p:nvSpPr>
          <p:cNvPr id="27654" name="Text Box 6"/>
          <p:cNvSpPr txBox="1">
            <a:spLocks noChangeArrowheads="1"/>
          </p:cNvSpPr>
          <p:nvPr/>
        </p:nvSpPr>
        <p:spPr bwMode="auto">
          <a:xfrm>
            <a:off x="2194560" y="6309361"/>
            <a:ext cx="5029200" cy="369320"/>
          </a:xfrm>
          <a:prstGeom prst="rect">
            <a:avLst/>
          </a:prstGeom>
          <a:noFill/>
          <a:ln w="3175">
            <a:noFill/>
            <a:miter lim="800000"/>
            <a:headEnd/>
            <a:tailEnd/>
          </a:ln>
        </p:spPr>
        <p:txBody>
          <a:bodyPr lIns="109717" tIns="54858" rIns="109717" bIns="54858">
            <a:spAutoFit/>
          </a:bodyPr>
          <a:lstStyle/>
          <a:p>
            <a:pPr eaLnBrk="0" hangingPunct="0"/>
            <a:r>
              <a:rPr lang="en-US" sz="1680" b="1" dirty="0">
                <a:cs typeface="Times New Roman" pitchFamily="18" charset="0"/>
              </a:rPr>
              <a:t>Figure 1.</a:t>
            </a:r>
            <a:r>
              <a:rPr lang="en-US" sz="1680" dirty="0">
                <a:cs typeface="Times New Roman" pitchFamily="18" charset="0"/>
              </a:rPr>
              <a:t>  </a:t>
            </a:r>
            <a:r>
              <a:rPr lang="en-US" sz="1680" b="1" dirty="0">
                <a:cs typeface="Times New Roman" pitchFamily="18" charset="0"/>
              </a:rPr>
              <a:t>High purity synthetic silica fiber</a:t>
            </a:r>
          </a:p>
        </p:txBody>
      </p:sp>
      <p:sp>
        <p:nvSpPr>
          <p:cNvPr id="27655" name="Text Box 7"/>
          <p:cNvSpPr txBox="1">
            <a:spLocks noChangeArrowheads="1"/>
          </p:cNvSpPr>
          <p:nvPr/>
        </p:nvSpPr>
        <p:spPr bwMode="auto">
          <a:xfrm>
            <a:off x="7655735" y="5833111"/>
            <a:ext cx="5212080" cy="1532715"/>
          </a:xfrm>
          <a:prstGeom prst="rect">
            <a:avLst/>
          </a:prstGeom>
          <a:noFill/>
          <a:ln w="3175">
            <a:noFill/>
            <a:miter lim="800000"/>
            <a:headEnd/>
            <a:tailEnd/>
          </a:ln>
        </p:spPr>
        <p:txBody>
          <a:bodyPr lIns="109717" tIns="54858" rIns="109717" bIns="54858">
            <a:spAutoFit/>
          </a:bodyPr>
          <a:lstStyle/>
          <a:p>
            <a:pPr eaLnBrk="0" hangingPunct="0">
              <a:spcBef>
                <a:spcPct val="50000"/>
              </a:spcBef>
            </a:pPr>
            <a:r>
              <a:rPr lang="en-US" sz="1680" b="1" dirty="0">
                <a:cs typeface="Times New Roman" pitchFamily="18" charset="0"/>
              </a:rPr>
              <a:t>Figure  2</a:t>
            </a:r>
            <a:r>
              <a:rPr lang="en-US" sz="1680" dirty="0">
                <a:cs typeface="Times New Roman" pitchFamily="18" charset="0"/>
              </a:rPr>
              <a:t>. </a:t>
            </a:r>
            <a:r>
              <a:rPr lang="en-US" sz="1680" b="1" dirty="0">
                <a:cs typeface="Times New Roman" pitchFamily="18" charset="0"/>
              </a:rPr>
              <a:t>Cheap natural quartz raw material</a:t>
            </a:r>
            <a:r>
              <a:rPr lang="en-US" sz="1680" dirty="0">
                <a:cs typeface="Times New Roman" pitchFamily="18" charset="0"/>
              </a:rPr>
              <a:t> fiber  clearly shows many pits and imperfections .</a:t>
            </a:r>
          </a:p>
          <a:p>
            <a:pPr eaLnBrk="0" hangingPunct="0">
              <a:spcBef>
                <a:spcPct val="50000"/>
              </a:spcBef>
            </a:pPr>
            <a:r>
              <a:rPr lang="en-US" sz="1680" b="1" dirty="0">
                <a:solidFill>
                  <a:schemeClr val="tx2"/>
                </a:solidFill>
                <a:cs typeface="Times New Roman" pitchFamily="18" charset="0"/>
              </a:rPr>
              <a:t>“Acne like”</a:t>
            </a:r>
            <a:r>
              <a:rPr lang="en-US" sz="1680" b="1" dirty="0">
                <a:cs typeface="Times New Roman" pitchFamily="18" charset="0"/>
              </a:rPr>
              <a:t>  condition shows difference between pure and clean synthetic quartz vs natural quartz with its impurities and inclusions. </a:t>
            </a:r>
          </a:p>
        </p:txBody>
      </p:sp>
      <p:sp>
        <p:nvSpPr>
          <p:cNvPr id="27656" name="Text Box 8"/>
          <p:cNvSpPr txBox="1">
            <a:spLocks noChangeArrowheads="1"/>
          </p:cNvSpPr>
          <p:nvPr/>
        </p:nvSpPr>
        <p:spPr bwMode="auto">
          <a:xfrm>
            <a:off x="2493646" y="6645101"/>
            <a:ext cx="3952874" cy="941784"/>
          </a:xfrm>
          <a:prstGeom prst="rect">
            <a:avLst/>
          </a:prstGeom>
          <a:noFill/>
          <a:ln w="3175">
            <a:noFill/>
            <a:miter lim="800000"/>
            <a:headEnd/>
            <a:tailEnd/>
          </a:ln>
        </p:spPr>
        <p:txBody>
          <a:bodyPr lIns="109717" tIns="54858" rIns="109717" bIns="54858">
            <a:spAutoFit/>
          </a:bodyPr>
          <a:lstStyle/>
          <a:p>
            <a:pPr eaLnBrk="0" hangingPunct="0"/>
            <a:r>
              <a:rPr lang="en-US" sz="1200" dirty="0"/>
              <a:t>Figures 1 and 2 show SEM micrographs of fiber end-faces.  In both cases  the cleaved fiber surface was briefly etched in acid (48% HF for  3 minutes).</a:t>
            </a:r>
          </a:p>
          <a:p>
            <a:pPr eaLnBrk="0" hangingPunct="0">
              <a:spcBef>
                <a:spcPct val="50000"/>
              </a:spcBef>
            </a:pPr>
            <a:endParaRPr lang="en-US" sz="1200" dirty="0"/>
          </a:p>
        </p:txBody>
      </p:sp>
      <p:sp>
        <p:nvSpPr>
          <p:cNvPr id="9" name="Slide Number Placeholder 3"/>
          <p:cNvSpPr>
            <a:spLocks noGrp="1"/>
          </p:cNvSpPr>
          <p:nvPr>
            <p:ph type="sldNum" sz="quarter" idx="4294967295"/>
          </p:nvPr>
        </p:nvSpPr>
        <p:spPr>
          <a:xfrm>
            <a:off x="8305800" y="6356350"/>
            <a:ext cx="3810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B93ED8-0A28-144B-8090-401152FB9154}" type="slidenum">
              <a:rPr lang="en-US" smtClean="0"/>
              <a:pPr/>
              <a:t>18</a:t>
            </a:fld>
            <a:endParaRPr lang="en-US" sz="120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798519104"/>
              </p:ext>
            </p:extLst>
          </p:nvPr>
        </p:nvGraphicFramePr>
        <p:xfrm>
          <a:off x="2078356" y="5112800"/>
          <a:ext cx="10448924" cy="720311"/>
        </p:xfrm>
        <a:graphic>
          <a:graphicData uri="http://schemas.openxmlformats.org/drawingml/2006/table">
            <a:tbl>
              <a:tblPr firstRow="1" bandRow="1">
                <a:tableStyleId>{5C22544A-7EE6-4342-B048-85BDC9FD1C3A}</a:tableStyleId>
              </a:tblPr>
              <a:tblGrid>
                <a:gridCol w="2485861">
                  <a:extLst>
                    <a:ext uri="{9D8B030D-6E8A-4147-A177-3AD203B41FA5}">
                      <a16:colId xmlns:a16="http://schemas.microsoft.com/office/drawing/2014/main" val="20000"/>
                    </a:ext>
                  </a:extLst>
                </a:gridCol>
                <a:gridCol w="4737451">
                  <a:extLst>
                    <a:ext uri="{9D8B030D-6E8A-4147-A177-3AD203B41FA5}">
                      <a16:colId xmlns:a16="http://schemas.microsoft.com/office/drawing/2014/main" val="20001"/>
                    </a:ext>
                  </a:extLst>
                </a:gridCol>
                <a:gridCol w="3225612">
                  <a:extLst>
                    <a:ext uri="{9D8B030D-6E8A-4147-A177-3AD203B41FA5}">
                      <a16:colId xmlns:a16="http://schemas.microsoft.com/office/drawing/2014/main" val="20002"/>
                    </a:ext>
                  </a:extLst>
                </a:gridCol>
              </a:tblGrid>
              <a:tr h="720311">
                <a:tc>
                  <a:txBody>
                    <a:bodyPr/>
                    <a:lstStyle/>
                    <a:p>
                      <a:r>
                        <a:rPr lang="en-US" sz="1900" dirty="0">
                          <a:solidFill>
                            <a:srgbClr val="C00000"/>
                          </a:solidFill>
                        </a:rPr>
                        <a:t>Glass Material</a:t>
                      </a:r>
                    </a:p>
                  </a:txBody>
                  <a:tcPr marL="109728" marR="109728" marT="54872" marB="5487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C00000"/>
                          </a:solidFill>
                        </a:rPr>
                        <a:t>100% pure synthetic silica</a:t>
                      </a:r>
                    </a:p>
                  </a:txBody>
                  <a:tcPr marL="109728" marR="109728" marT="54872" marB="5487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400" dirty="0">
                          <a:solidFill>
                            <a:schemeClr val="bg1"/>
                          </a:solidFill>
                          <a:sym typeface="Wingdings"/>
                        </a:rPr>
                        <a:t></a:t>
                      </a:r>
                      <a:endParaRPr lang="en-US" sz="3400" dirty="0">
                        <a:solidFill>
                          <a:schemeClr val="bg1"/>
                        </a:solidFill>
                      </a:endParaRPr>
                    </a:p>
                  </a:txBody>
                  <a:tcPr marL="109728" marR="109728" marT="54872" marB="54872">
                    <a:solidFill>
                      <a:srgbClr val="00B050"/>
                    </a:solidFill>
                  </a:tcPr>
                </a:tc>
                <a:extLst>
                  <a:ext uri="{0D108BD9-81ED-4DB2-BD59-A6C34878D82A}">
                    <a16:rowId xmlns:a16="http://schemas.microsoft.com/office/drawing/2014/main" val="10000"/>
                  </a:ext>
                </a:extLst>
              </a:tr>
            </a:tbl>
          </a:graphicData>
        </a:graphic>
      </p:graphicFrame>
      <p:sp>
        <p:nvSpPr>
          <p:cNvPr id="3" name="TextBox 2"/>
          <p:cNvSpPr txBox="1"/>
          <p:nvPr/>
        </p:nvSpPr>
        <p:spPr>
          <a:xfrm>
            <a:off x="2493646" y="4657061"/>
            <a:ext cx="2390270" cy="491225"/>
          </a:xfrm>
          <a:prstGeom prst="rect">
            <a:avLst/>
          </a:prstGeom>
          <a:noFill/>
        </p:spPr>
        <p:txBody>
          <a:bodyPr wrap="none" rtlCol="0">
            <a:spAutoFit/>
          </a:bodyPr>
          <a:lstStyle/>
          <a:p>
            <a:r>
              <a:rPr lang="en-US" sz="2592" dirty="0">
                <a:solidFill>
                  <a:schemeClr val="bg1"/>
                </a:solidFill>
              </a:rPr>
              <a:t>OFS Advantage:</a:t>
            </a:r>
          </a:p>
        </p:txBody>
      </p:sp>
    </p:spTree>
    <p:extLst>
      <p:ext uri="{BB962C8B-B14F-4D97-AF65-F5344CB8AC3E}">
        <p14:creationId xmlns:p14="http://schemas.microsoft.com/office/powerpoint/2010/main" val="361791329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12218" y="333956"/>
            <a:ext cx="184731" cy="491225"/>
          </a:xfrm>
          <a:prstGeom prst="rect">
            <a:avLst/>
          </a:prstGeom>
          <a:noFill/>
        </p:spPr>
        <p:txBody>
          <a:bodyPr wrap="none" rtlCol="0">
            <a:spAutoFit/>
          </a:bodyPr>
          <a:lstStyle/>
          <a:p>
            <a:endParaRPr lang="en-US" sz="2592" dirty="0"/>
          </a:p>
        </p:txBody>
      </p:sp>
      <p:sp>
        <p:nvSpPr>
          <p:cNvPr id="10" name="Title 9"/>
          <p:cNvSpPr>
            <a:spLocks noGrp="1"/>
          </p:cNvSpPr>
          <p:nvPr>
            <p:ph type="title"/>
          </p:nvPr>
        </p:nvSpPr>
        <p:spPr>
          <a:xfrm>
            <a:off x="2060601" y="201974"/>
            <a:ext cx="10041394" cy="1022898"/>
          </a:xfrm>
        </p:spPr>
        <p:txBody>
          <a:bodyPr>
            <a:noAutofit/>
          </a:bodyPr>
          <a:lstStyle/>
          <a:p>
            <a:r>
              <a:rPr lang="en-US" sz="2400" dirty="0" err="1"/>
              <a:t>AllWave</a:t>
            </a:r>
            <a:r>
              <a:rPr lang="en-US" sz="2400" dirty="0"/>
              <a:t>®+ and </a:t>
            </a:r>
            <a:r>
              <a:rPr lang="en-US" sz="2400" dirty="0" err="1"/>
              <a:t>AllWave</a:t>
            </a:r>
            <a:r>
              <a:rPr lang="en-US" sz="2400" dirty="0"/>
              <a:t> One Fibers</a:t>
            </a:r>
            <a:br>
              <a:rPr lang="en-US" sz="2400" dirty="0"/>
            </a:br>
            <a:r>
              <a:rPr lang="en-US" sz="2400" i="1" dirty="0"/>
              <a:t>The next generations of single mode fiber</a:t>
            </a:r>
            <a:br>
              <a:rPr lang="en-US" sz="2400" dirty="0"/>
            </a:br>
            <a:endParaRPr lang="en-US" sz="2400" i="1" dirty="0"/>
          </a:p>
        </p:txBody>
      </p:sp>
      <p:pic>
        <p:nvPicPr>
          <p:cNvPr id="6" name="Picture 2" descr="C:\Users\johngeorge\AppData\Local\Microsoft\Windows\Temporary Internet Files\Content.Outlook\TWR1L7IX\AllWave Fib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33895" y="5497138"/>
            <a:ext cx="2263766" cy="6106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7417" y="3243693"/>
            <a:ext cx="2575140" cy="73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426677" y="3139222"/>
            <a:ext cx="2402688" cy="634812"/>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0" b="1" dirty="0"/>
              <a:t>G.657.A1bend loss</a:t>
            </a:r>
          </a:p>
        </p:txBody>
      </p:sp>
      <p:sp>
        <p:nvSpPr>
          <p:cNvPr id="22" name="Rectangle 21"/>
          <p:cNvSpPr/>
          <p:nvPr/>
        </p:nvSpPr>
        <p:spPr>
          <a:xfrm>
            <a:off x="2426677" y="6918520"/>
            <a:ext cx="2399486" cy="378989"/>
          </a:xfrm>
          <a:prstGeom prst="rect">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t>G.652.D</a:t>
            </a:r>
          </a:p>
        </p:txBody>
      </p:sp>
      <p:sp>
        <p:nvSpPr>
          <p:cNvPr id="23" name="Rectangle 22"/>
          <p:cNvSpPr/>
          <p:nvPr/>
        </p:nvSpPr>
        <p:spPr>
          <a:xfrm>
            <a:off x="2426677" y="6216468"/>
            <a:ext cx="2399486" cy="691324"/>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0" b="1" dirty="0"/>
              <a:t>13% -33% lower loss than G.652.D</a:t>
            </a:r>
          </a:p>
        </p:txBody>
      </p:sp>
      <p:sp>
        <p:nvSpPr>
          <p:cNvPr id="24" name="Rectangle 23"/>
          <p:cNvSpPr/>
          <p:nvPr/>
        </p:nvSpPr>
        <p:spPr>
          <a:xfrm>
            <a:off x="2426677" y="4199773"/>
            <a:ext cx="2399486" cy="656590"/>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w="12700" algn="ctr">
            <a:solidFill>
              <a:schemeClr val="bg1"/>
            </a:solidFill>
            <a:miter lim="800000"/>
            <a:headEnd/>
            <a:tailEnd/>
          </a:ln>
        </p:spPr>
        <p:txBody>
          <a:bodyPr wrap="square" anchor="ctr">
            <a:spAutoFit/>
          </a:bodyPr>
          <a:lstStyle/>
          <a:p>
            <a:pPr algn="ctr" eaLnBrk="0" hangingPunct="0">
              <a:lnSpc>
                <a:spcPts val="2160"/>
              </a:lnSpc>
            </a:pPr>
            <a:r>
              <a:rPr lang="en-US" sz="1920" b="1" dirty="0">
                <a:solidFill>
                  <a:schemeClr val="bg1"/>
                </a:solidFill>
              </a:rPr>
              <a:t>Full Spectrum </a:t>
            </a:r>
          </a:p>
          <a:p>
            <a:pPr algn="ctr" eaLnBrk="0" hangingPunct="0">
              <a:lnSpc>
                <a:spcPts val="2160"/>
              </a:lnSpc>
            </a:pPr>
            <a:r>
              <a:rPr lang="en-US" sz="1920" b="1" dirty="0">
                <a:solidFill>
                  <a:schemeClr val="bg1"/>
                </a:solidFill>
              </a:rPr>
              <a:t>Zero Water Peak</a:t>
            </a:r>
          </a:p>
        </p:txBody>
      </p:sp>
      <p:sp>
        <p:nvSpPr>
          <p:cNvPr id="25" name="Rectangle 24"/>
          <p:cNvSpPr/>
          <p:nvPr/>
        </p:nvSpPr>
        <p:spPr>
          <a:xfrm>
            <a:off x="2426677" y="4841144"/>
            <a:ext cx="2399486" cy="691324"/>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0" b="1" dirty="0"/>
              <a:t>9.2 MFD for seamless splicing and testing</a:t>
            </a:r>
          </a:p>
        </p:txBody>
      </p:sp>
      <p:sp>
        <p:nvSpPr>
          <p:cNvPr id="26" name="Rectangle 25"/>
          <p:cNvSpPr/>
          <p:nvPr/>
        </p:nvSpPr>
        <p:spPr>
          <a:xfrm>
            <a:off x="2426677" y="5521648"/>
            <a:ext cx="2399486" cy="691324"/>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0" b="1" dirty="0"/>
              <a:t>100% Synthetic Silica </a:t>
            </a:r>
          </a:p>
          <a:p>
            <a:pPr algn="ctr"/>
            <a:r>
              <a:rPr lang="en-US" sz="1680" b="1" dirty="0"/>
              <a:t>Pure Reliable Glass</a:t>
            </a:r>
          </a:p>
        </p:txBody>
      </p:sp>
      <p:sp>
        <p:nvSpPr>
          <p:cNvPr id="41" name="Rectangle 40"/>
          <p:cNvSpPr/>
          <p:nvPr/>
        </p:nvSpPr>
        <p:spPr>
          <a:xfrm>
            <a:off x="2411383" y="3735976"/>
            <a:ext cx="2402688" cy="486401"/>
          </a:xfrm>
          <a:prstGeom prst="rect">
            <a:avLst/>
          </a:prstGeom>
          <a:solidFill>
            <a:srgbClr val="80008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40" b="1" dirty="0"/>
              <a:t>33% better PMD LDV (0.04)</a:t>
            </a:r>
            <a:endParaRPr lang="en-US" sz="1320" b="1" dirty="0"/>
          </a:p>
        </p:txBody>
      </p:sp>
      <p:sp>
        <p:nvSpPr>
          <p:cNvPr id="45" name="TextBox 44"/>
          <p:cNvSpPr txBox="1"/>
          <p:nvPr/>
        </p:nvSpPr>
        <p:spPr>
          <a:xfrm>
            <a:off x="10129907" y="5645709"/>
            <a:ext cx="1345739" cy="443198"/>
          </a:xfrm>
          <a:prstGeom prst="rect">
            <a:avLst/>
          </a:prstGeom>
          <a:solidFill>
            <a:schemeClr val="bg1"/>
          </a:solidFill>
        </p:spPr>
        <p:txBody>
          <a:bodyPr wrap="square" lIns="0" tIns="0" rIns="0" bIns="0" rtlCol="0">
            <a:spAutoFit/>
          </a:bodyPr>
          <a:lstStyle/>
          <a:p>
            <a:pPr algn="ctr"/>
            <a:r>
              <a:rPr lang="en-US" sz="1440" dirty="0"/>
              <a:t>16 mm min bend radius</a:t>
            </a:r>
          </a:p>
        </p:txBody>
      </p:sp>
      <p:sp>
        <p:nvSpPr>
          <p:cNvPr id="47" name="TextBox 46"/>
          <p:cNvSpPr txBox="1"/>
          <p:nvPr/>
        </p:nvSpPr>
        <p:spPr>
          <a:xfrm>
            <a:off x="10391304" y="3572799"/>
            <a:ext cx="1154530" cy="443198"/>
          </a:xfrm>
          <a:prstGeom prst="rect">
            <a:avLst/>
          </a:prstGeom>
          <a:solidFill>
            <a:schemeClr val="bg1"/>
          </a:solidFill>
        </p:spPr>
        <p:txBody>
          <a:bodyPr wrap="square" lIns="0" tIns="0" rIns="0" bIns="0" rtlCol="0">
            <a:spAutoFit/>
          </a:bodyPr>
          <a:lstStyle/>
          <a:p>
            <a:pPr algn="ctr"/>
            <a:r>
              <a:rPr lang="en-US" sz="1440" dirty="0"/>
              <a:t>10 mm min bend radius</a:t>
            </a:r>
          </a:p>
        </p:txBody>
      </p:sp>
      <p:sp>
        <p:nvSpPr>
          <p:cNvPr id="49" name="Oval 48"/>
          <p:cNvSpPr/>
          <p:nvPr/>
        </p:nvSpPr>
        <p:spPr>
          <a:xfrm>
            <a:off x="9118626" y="3392926"/>
            <a:ext cx="644441" cy="653509"/>
          </a:xfrm>
          <a:prstGeom prst="ellipse">
            <a:avLst/>
          </a:prstGeom>
          <a:noFill/>
          <a:ln w="28575">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dirty="0"/>
          </a:p>
        </p:txBody>
      </p:sp>
      <p:sp>
        <p:nvSpPr>
          <p:cNvPr id="27" name="Rectangle 26"/>
          <p:cNvSpPr/>
          <p:nvPr/>
        </p:nvSpPr>
        <p:spPr>
          <a:xfrm>
            <a:off x="2411383" y="2212549"/>
            <a:ext cx="2402688" cy="942293"/>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0" b="1" dirty="0"/>
              <a:t>Even lower bend loss</a:t>
            </a:r>
          </a:p>
          <a:p>
            <a:pPr algn="ctr"/>
            <a:r>
              <a:rPr lang="en-US" sz="1680" b="1" dirty="0"/>
              <a:t>(30% lower than </a:t>
            </a:r>
            <a:r>
              <a:rPr lang="en-US" sz="1680" b="1" dirty="0" err="1"/>
              <a:t>AllWave</a:t>
            </a:r>
            <a:r>
              <a:rPr lang="en-US" sz="1680" b="1" dirty="0"/>
              <a:t> + fiber)</a:t>
            </a:r>
          </a:p>
        </p:txBody>
      </p:sp>
      <p:sp>
        <p:nvSpPr>
          <p:cNvPr id="37" name="Rectangle 36"/>
          <p:cNvSpPr/>
          <p:nvPr/>
        </p:nvSpPr>
        <p:spPr>
          <a:xfrm>
            <a:off x="2411383" y="1543055"/>
            <a:ext cx="2390995" cy="659062"/>
          </a:xfrm>
          <a:prstGeom prst="rect">
            <a:avLst/>
          </a:prstGeom>
          <a:solidFill>
            <a:srgbClr val="00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54864" rIns="54864" rtlCol="0" anchor="ctr"/>
          <a:lstStyle/>
          <a:p>
            <a:pPr algn="ctr"/>
            <a:r>
              <a:rPr lang="en-US" sz="1440" b="1" dirty="0"/>
              <a:t>15% lower loss for up to 15% longer reach</a:t>
            </a:r>
          </a:p>
        </p:txBody>
      </p:sp>
      <p:pic>
        <p:nvPicPr>
          <p:cNvPr id="4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77417" y="2176210"/>
            <a:ext cx="2691698" cy="77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Oval 38"/>
          <p:cNvSpPr/>
          <p:nvPr/>
        </p:nvSpPr>
        <p:spPr>
          <a:xfrm>
            <a:off x="9063549" y="5381754"/>
            <a:ext cx="978187" cy="971110"/>
          </a:xfrm>
          <a:prstGeom prst="ellipse">
            <a:avLst/>
          </a:prstGeom>
          <a:noFill/>
          <a:ln w="28575">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dirty="0"/>
          </a:p>
        </p:txBody>
      </p:sp>
      <p:sp>
        <p:nvSpPr>
          <p:cNvPr id="2" name="Right Brace 1"/>
          <p:cNvSpPr/>
          <p:nvPr/>
        </p:nvSpPr>
        <p:spPr>
          <a:xfrm>
            <a:off x="5081067" y="4222376"/>
            <a:ext cx="631151" cy="307513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592"/>
          </a:p>
        </p:txBody>
      </p:sp>
      <p:sp>
        <p:nvSpPr>
          <p:cNvPr id="3" name="Right Brace 2"/>
          <p:cNvSpPr/>
          <p:nvPr/>
        </p:nvSpPr>
        <p:spPr>
          <a:xfrm>
            <a:off x="5081067" y="3243694"/>
            <a:ext cx="631151" cy="95197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592"/>
          </a:p>
        </p:txBody>
      </p:sp>
      <p:sp>
        <p:nvSpPr>
          <p:cNvPr id="48" name="Right Brace 47"/>
          <p:cNvSpPr/>
          <p:nvPr/>
        </p:nvSpPr>
        <p:spPr>
          <a:xfrm>
            <a:off x="5081066" y="1543056"/>
            <a:ext cx="631151" cy="1700638"/>
          </a:xfrm>
          <a:prstGeom prst="righ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592"/>
          </a:p>
        </p:txBody>
      </p:sp>
      <p:sp>
        <p:nvSpPr>
          <p:cNvPr id="28" name="Slide Number Placeholder 2"/>
          <p:cNvSpPr>
            <a:spLocks noGrp="1"/>
          </p:cNvSpPr>
          <p:nvPr>
            <p:ph type="sldNum" sz="quarter" idx="4294967295"/>
          </p:nvPr>
        </p:nvSpPr>
        <p:spPr>
          <a:xfrm>
            <a:off x="8305800" y="6356350"/>
            <a:ext cx="3810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B93ED8-0A28-144B-8090-401152FB9154}" type="slidenum">
              <a:rPr lang="en-US" smtClean="0"/>
              <a:pPr/>
              <a:t>19</a:t>
            </a:fld>
            <a:endParaRPr lang="en-US" sz="1440" dirty="0">
              <a:solidFill>
                <a:schemeClr val="bg1"/>
              </a:solidFill>
            </a:endParaRPr>
          </a:p>
        </p:txBody>
      </p:sp>
      <p:sp>
        <p:nvSpPr>
          <p:cNvPr id="4" name="Oval 3"/>
          <p:cNvSpPr/>
          <p:nvPr/>
        </p:nvSpPr>
        <p:spPr>
          <a:xfrm>
            <a:off x="1828801" y="4841143"/>
            <a:ext cx="3567841" cy="804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9" name="Oval 28"/>
          <p:cNvSpPr/>
          <p:nvPr/>
        </p:nvSpPr>
        <p:spPr>
          <a:xfrm>
            <a:off x="2011680" y="3154842"/>
            <a:ext cx="3567841" cy="6395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50219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47" grpId="0" animBg="1"/>
      <p:bldP spid="49" grpId="0" animBg="1"/>
      <p:bldP spid="27" grpId="0" animBg="1"/>
      <p:bldP spid="37" grpId="0" animBg="1"/>
      <p:bldP spid="3" grpId="0" animBg="1"/>
      <p:bldP spid="48" grpId="0" animBg="1"/>
      <p:bldP spid="4"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464633" y="324044"/>
            <a:ext cx="11176416" cy="1068388"/>
          </a:xfrm>
          <a:prstGeom prst="rect">
            <a:avLst/>
          </a:prstGeom>
        </p:spPr>
        <p:txBody>
          <a:bodyP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a:t>OFS – Stable, Reliable, Customer Focused </a:t>
            </a:r>
            <a:br>
              <a:rPr lang="en-US" sz="3200" dirty="0"/>
            </a:br>
            <a:r>
              <a:rPr lang="en-US" sz="3200" dirty="0"/>
              <a:t>Worldwide Resources</a:t>
            </a:r>
          </a:p>
        </p:txBody>
      </p:sp>
      <p:pic>
        <p:nvPicPr>
          <p:cNvPr id="3" name="Picture 6" descr="OFS time-l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3563" y="2347269"/>
            <a:ext cx="2855827" cy="445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2"/>
          <p:cNvCxnSpPr>
            <a:cxnSpLocks noChangeShapeType="1"/>
          </p:cNvCxnSpPr>
          <p:nvPr/>
        </p:nvCxnSpPr>
        <p:spPr bwMode="auto">
          <a:xfrm>
            <a:off x="3149390" y="2509911"/>
            <a:ext cx="0" cy="4602163"/>
          </a:xfrm>
          <a:prstGeom prst="line">
            <a:avLst/>
          </a:prstGeom>
          <a:noFill/>
          <a:ln w="31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3"/>
          <p:cNvSpPr txBox="1">
            <a:spLocks noChangeArrowheads="1"/>
          </p:cNvSpPr>
          <p:nvPr/>
        </p:nvSpPr>
        <p:spPr bwMode="auto">
          <a:xfrm>
            <a:off x="8097213" y="6577880"/>
            <a:ext cx="42672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119" tIns="41559" rIns="83119" bIns="41559" anchor="ctr"/>
          <a:lstStyle>
            <a:lvl1pPr>
              <a:defRPr sz="2600">
                <a:solidFill>
                  <a:schemeClr val="tx1"/>
                </a:solidFill>
                <a:latin typeface="Arial" pitchFamily="34" charset="0"/>
              </a:defRPr>
            </a:lvl1pPr>
            <a:lvl2pPr marL="742950" indent="-285750">
              <a:defRPr sz="2600">
                <a:solidFill>
                  <a:schemeClr val="tx1"/>
                </a:solidFill>
                <a:latin typeface="Arial" pitchFamily="34" charset="0"/>
              </a:defRPr>
            </a:lvl2pPr>
            <a:lvl3pPr marL="1143000" indent="-228600">
              <a:defRPr sz="2600">
                <a:solidFill>
                  <a:schemeClr val="tx1"/>
                </a:solidFill>
                <a:latin typeface="Arial" pitchFamily="34" charset="0"/>
              </a:defRPr>
            </a:lvl3pPr>
            <a:lvl4pPr marL="1600200" indent="-228600">
              <a:defRPr sz="2600">
                <a:solidFill>
                  <a:schemeClr val="tx1"/>
                </a:solidFill>
                <a:latin typeface="Arial" pitchFamily="34" charset="0"/>
              </a:defRPr>
            </a:lvl4pPr>
            <a:lvl5pPr marL="2057400" indent="-228600">
              <a:defRPr sz="2600">
                <a:solidFill>
                  <a:schemeClr val="tx1"/>
                </a:solidFill>
                <a:latin typeface="Arial" pitchFamily="34" charset="0"/>
              </a:defRPr>
            </a:lvl5pPr>
            <a:lvl6pPr marL="2514600" indent="-228600" eaLnBrk="0" fontAlgn="base" hangingPunct="0">
              <a:spcBef>
                <a:spcPct val="50000"/>
              </a:spcBef>
              <a:spcAft>
                <a:spcPct val="0"/>
              </a:spcAft>
              <a:defRPr sz="2600">
                <a:solidFill>
                  <a:schemeClr val="tx1"/>
                </a:solidFill>
                <a:latin typeface="Arial" pitchFamily="34" charset="0"/>
              </a:defRPr>
            </a:lvl6pPr>
            <a:lvl7pPr marL="2971800" indent="-228600" eaLnBrk="0" fontAlgn="base" hangingPunct="0">
              <a:spcBef>
                <a:spcPct val="50000"/>
              </a:spcBef>
              <a:spcAft>
                <a:spcPct val="0"/>
              </a:spcAft>
              <a:defRPr sz="2600">
                <a:solidFill>
                  <a:schemeClr val="tx1"/>
                </a:solidFill>
                <a:latin typeface="Arial" pitchFamily="34" charset="0"/>
              </a:defRPr>
            </a:lvl7pPr>
            <a:lvl8pPr marL="3429000" indent="-228600" eaLnBrk="0" fontAlgn="base" hangingPunct="0">
              <a:spcBef>
                <a:spcPct val="50000"/>
              </a:spcBef>
              <a:spcAft>
                <a:spcPct val="0"/>
              </a:spcAft>
              <a:defRPr sz="2600">
                <a:solidFill>
                  <a:schemeClr val="tx1"/>
                </a:solidFill>
                <a:latin typeface="Arial" pitchFamily="34" charset="0"/>
              </a:defRPr>
            </a:lvl8pPr>
            <a:lvl9pPr marL="3886200" indent="-228600" eaLnBrk="0" fontAlgn="base" hangingPunct="0">
              <a:spcBef>
                <a:spcPct val="50000"/>
              </a:spcBef>
              <a:spcAft>
                <a:spcPct val="0"/>
              </a:spcAft>
              <a:defRPr sz="2600">
                <a:solidFill>
                  <a:schemeClr val="tx1"/>
                </a:solidFill>
                <a:latin typeface="Arial" pitchFamily="34" charset="0"/>
              </a:defRPr>
            </a:lvl9pPr>
          </a:lstStyle>
          <a:p>
            <a:pPr>
              <a:lnSpc>
                <a:spcPct val="120000"/>
              </a:lnSpc>
              <a:spcBef>
                <a:spcPct val="0"/>
              </a:spcBef>
            </a:pPr>
            <a:r>
              <a:rPr lang="en-US" sz="2000" b="1" dirty="0">
                <a:solidFill>
                  <a:schemeClr val="tx2"/>
                </a:solidFill>
              </a:rPr>
              <a:t>OFS and Furukawa Global Reach</a:t>
            </a:r>
          </a:p>
        </p:txBody>
      </p:sp>
      <p:sp>
        <p:nvSpPr>
          <p:cNvPr id="6" name="Rectangle 5"/>
          <p:cNvSpPr/>
          <p:nvPr/>
        </p:nvSpPr>
        <p:spPr>
          <a:xfrm>
            <a:off x="8287867" y="4602633"/>
            <a:ext cx="45719" cy="4571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C:\Users\johngeorge\AppData\Local\Microsoft\Windows\Temporary Internet Files\Content.Outlook\T60WC63J\OFS - FEC Manufacturing - Sales Locations - w Silac Gray.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73287" y="2018084"/>
            <a:ext cx="8869276" cy="521481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05578" y="2226443"/>
            <a:ext cx="10555376" cy="4885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4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350594" y="495190"/>
            <a:ext cx="10551624" cy="577214"/>
          </a:xfrm>
        </p:spPr>
        <p:txBody>
          <a:bodyPr>
            <a:noAutofit/>
          </a:bodyPr>
          <a:lstStyle/>
          <a:p>
            <a:r>
              <a:rPr lang="en-US" sz="3200" dirty="0"/>
              <a:t>AllWave</a:t>
            </a:r>
            <a:r>
              <a:rPr lang="en-US" sz="3200" baseline="30000" dirty="0"/>
              <a:t>®</a:t>
            </a:r>
            <a:r>
              <a:rPr lang="en-US" sz="3200" dirty="0"/>
              <a:t>+ Fiber value</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12583810"/>
              </p:ext>
            </p:extLst>
          </p:nvPr>
        </p:nvGraphicFramePr>
        <p:xfrm>
          <a:off x="306218" y="1516249"/>
          <a:ext cx="13711748" cy="5953012"/>
        </p:xfrm>
        <a:graphic>
          <a:graphicData uri="http://schemas.openxmlformats.org/drawingml/2006/table">
            <a:tbl>
              <a:tblPr firstRow="1" bandRow="1">
                <a:tableStyleId>{5C22544A-7EE6-4342-B048-85BDC9FD1C3A}</a:tableStyleId>
              </a:tblPr>
              <a:tblGrid>
                <a:gridCol w="2449741">
                  <a:extLst>
                    <a:ext uri="{9D8B030D-6E8A-4147-A177-3AD203B41FA5}">
                      <a16:colId xmlns:a16="http://schemas.microsoft.com/office/drawing/2014/main" val="20000"/>
                    </a:ext>
                  </a:extLst>
                </a:gridCol>
                <a:gridCol w="4967531">
                  <a:extLst>
                    <a:ext uri="{9D8B030D-6E8A-4147-A177-3AD203B41FA5}">
                      <a16:colId xmlns:a16="http://schemas.microsoft.com/office/drawing/2014/main" val="20001"/>
                    </a:ext>
                  </a:extLst>
                </a:gridCol>
                <a:gridCol w="3060086">
                  <a:extLst>
                    <a:ext uri="{9D8B030D-6E8A-4147-A177-3AD203B41FA5}">
                      <a16:colId xmlns:a16="http://schemas.microsoft.com/office/drawing/2014/main" val="20002"/>
                    </a:ext>
                  </a:extLst>
                </a:gridCol>
                <a:gridCol w="3234390">
                  <a:extLst>
                    <a:ext uri="{9D8B030D-6E8A-4147-A177-3AD203B41FA5}">
                      <a16:colId xmlns:a16="http://schemas.microsoft.com/office/drawing/2014/main" val="20003"/>
                    </a:ext>
                  </a:extLst>
                </a:gridCol>
              </a:tblGrid>
              <a:tr h="1199352">
                <a:tc>
                  <a:txBody>
                    <a:bodyPr/>
                    <a:lstStyle/>
                    <a:p>
                      <a:pPr algn="ctr"/>
                      <a:r>
                        <a:rPr lang="en-US" sz="2200" dirty="0"/>
                        <a:t>Parameter</a:t>
                      </a:r>
                    </a:p>
                  </a:txBody>
                  <a:tcPr marL="146304" marR="146304" marT="54872" marB="54872" anchor="ctr">
                    <a:solidFill>
                      <a:schemeClr val="tx1">
                        <a:lumMod val="85000"/>
                        <a:lumOff val="15000"/>
                      </a:schemeClr>
                    </a:solidFill>
                  </a:tcPr>
                </a:tc>
                <a:tc>
                  <a:txBody>
                    <a:bodyPr/>
                    <a:lstStyle/>
                    <a:p>
                      <a:pPr algn="ctr"/>
                      <a:r>
                        <a:rPr lang="en-US" sz="2200" dirty="0"/>
                        <a:t>Desired</a:t>
                      </a:r>
                    </a:p>
                  </a:txBody>
                  <a:tcPr marL="146304" marR="146304" marT="54872" marB="54872" anchor="ctr">
                    <a:solidFill>
                      <a:schemeClr val="tx1">
                        <a:lumMod val="85000"/>
                        <a:lumOff val="15000"/>
                      </a:schemeClr>
                    </a:solidFill>
                  </a:tcPr>
                </a:tc>
                <a:tc>
                  <a:txBody>
                    <a:bodyPr/>
                    <a:lstStyle/>
                    <a:p>
                      <a:pPr algn="ctr"/>
                      <a:endParaRPr lang="en-US" sz="2200" dirty="0"/>
                    </a:p>
                  </a:txBody>
                  <a:tcPr marL="146304" marR="146304" marT="54872" marB="54872" anchor="ctr">
                    <a:solidFill>
                      <a:schemeClr val="tx1">
                        <a:lumMod val="85000"/>
                        <a:lumOff val="15000"/>
                      </a:schemeClr>
                    </a:solidFill>
                  </a:tcPr>
                </a:tc>
                <a:tc>
                  <a:txBody>
                    <a:bodyPr/>
                    <a:lstStyle/>
                    <a:p>
                      <a:pPr algn="ctr"/>
                      <a:r>
                        <a:rPr lang="en-US" sz="2200" dirty="0"/>
                        <a:t>Value</a:t>
                      </a:r>
                    </a:p>
                  </a:txBody>
                  <a:tcPr marL="146304" marR="146304" marT="54872" marB="54872" anchor="ctr">
                    <a:solidFill>
                      <a:schemeClr val="tx1">
                        <a:lumMod val="85000"/>
                        <a:lumOff val="15000"/>
                      </a:schemeClr>
                    </a:solidFill>
                  </a:tcPr>
                </a:tc>
                <a:extLst>
                  <a:ext uri="{0D108BD9-81ED-4DB2-BD59-A6C34878D82A}">
                    <a16:rowId xmlns:a16="http://schemas.microsoft.com/office/drawing/2014/main" val="10000"/>
                  </a:ext>
                </a:extLst>
              </a:tr>
              <a:tr h="829435">
                <a:tc>
                  <a:txBody>
                    <a:bodyPr/>
                    <a:lstStyle/>
                    <a:p>
                      <a:r>
                        <a:rPr lang="en-US" sz="2400"/>
                        <a:t>Optical</a:t>
                      </a:r>
                      <a:r>
                        <a:rPr lang="en-US" sz="2400" baseline="0"/>
                        <a:t> Spectrum</a:t>
                      </a:r>
                      <a:endParaRPr lang="en-US" sz="2400" dirty="0"/>
                    </a:p>
                  </a:txBody>
                  <a:tcPr marL="146304" marR="146304" marT="54872" marB="54872"/>
                </a:tc>
                <a:tc>
                  <a:txBody>
                    <a:bodyPr/>
                    <a:lstStyle/>
                    <a:p>
                      <a:r>
                        <a:rPr lang="en-US" sz="2400" dirty="0"/>
                        <a:t>100% ZWP, </a:t>
                      </a:r>
                    </a:p>
                    <a:p>
                      <a:r>
                        <a:rPr lang="en-US" sz="2400" dirty="0"/>
                        <a:t>5 wavelengths </a:t>
                      </a:r>
                      <a:r>
                        <a:rPr lang="en-US" sz="2400"/>
                        <a:t>specified </a:t>
                      </a:r>
                      <a:r>
                        <a:rPr lang="en-US" sz="2400" baseline="0"/>
                        <a:t> </a:t>
                      </a:r>
                      <a:r>
                        <a:rPr lang="en-US" sz="2400" b="1">
                          <a:solidFill>
                            <a:schemeClr val="tx2"/>
                          </a:solidFill>
                        </a:rPr>
                        <a:t>In-cable</a:t>
                      </a:r>
                      <a:endParaRPr lang="en-US" sz="2400" b="1" dirty="0">
                        <a:solidFill>
                          <a:schemeClr val="tx2"/>
                        </a:solidFill>
                      </a:endParaRPr>
                    </a:p>
                  </a:txBody>
                  <a:tcPr marL="146304" marR="146304" marT="54872" marB="5487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400" dirty="0">
                          <a:solidFill>
                            <a:schemeClr val="bg1"/>
                          </a:solidFill>
                          <a:sym typeface="Wingdings"/>
                        </a:rPr>
                        <a:t></a:t>
                      </a:r>
                      <a:endParaRPr lang="en-US" sz="3400" dirty="0">
                        <a:solidFill>
                          <a:schemeClr val="bg1"/>
                        </a:solidFill>
                      </a:endParaRPr>
                    </a:p>
                  </a:txBody>
                  <a:tcPr marL="146304" marR="146304" marT="54872" marB="54872">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Longer reach</a:t>
                      </a:r>
                    </a:p>
                  </a:txBody>
                  <a:tcPr marL="146304" marR="146304" marT="54872" marB="54872">
                    <a:solidFill>
                      <a:srgbClr val="00B050"/>
                    </a:solidFill>
                  </a:tcPr>
                </a:tc>
                <a:extLst>
                  <a:ext uri="{0D108BD9-81ED-4DB2-BD59-A6C34878D82A}">
                    <a16:rowId xmlns:a16="http://schemas.microsoft.com/office/drawing/2014/main" val="10001"/>
                  </a:ext>
                </a:extLst>
              </a:tr>
              <a:tr h="1116149">
                <a:tc>
                  <a:txBody>
                    <a:bodyPr/>
                    <a:lstStyle/>
                    <a:p>
                      <a:r>
                        <a:rPr lang="en-US" sz="2400" dirty="0"/>
                        <a:t>Bending</a:t>
                      </a:r>
                      <a:r>
                        <a:rPr lang="en-US" sz="2400" baseline="0" dirty="0"/>
                        <a:t> Performance</a:t>
                      </a:r>
                      <a:endParaRPr lang="en-US" sz="2400" dirty="0"/>
                    </a:p>
                  </a:txBody>
                  <a:tcPr marL="146304" marR="146304" marT="54872" marB="54872"/>
                </a:tc>
                <a:tc>
                  <a:txBody>
                    <a:bodyPr/>
                    <a:lstStyle/>
                    <a:p>
                      <a:r>
                        <a:rPr lang="en-US" sz="2400" dirty="0" err="1"/>
                        <a:t>AllWave</a:t>
                      </a:r>
                      <a:r>
                        <a:rPr lang="en-US" sz="2400" dirty="0"/>
                        <a:t>+</a:t>
                      </a:r>
                      <a:r>
                        <a:rPr lang="en-US" sz="2400" baseline="0" dirty="0"/>
                        <a:t> Fiber </a:t>
                      </a:r>
                    </a:p>
                    <a:p>
                      <a:pPr marL="285750" indent="-285750">
                        <a:buFont typeface="Arial" panose="020B0604020202020204" pitchFamily="34" charset="0"/>
                        <a:buChar char="•"/>
                      </a:pPr>
                      <a:r>
                        <a:rPr lang="en-US" sz="2400" baseline="0" dirty="0"/>
                        <a:t>G.657A1</a:t>
                      </a:r>
                    </a:p>
                    <a:p>
                      <a:pPr marL="285750" indent="-285750">
                        <a:buFont typeface="Arial" panose="020B0604020202020204" pitchFamily="34" charset="0"/>
                        <a:buChar char="•"/>
                      </a:pPr>
                      <a:r>
                        <a:rPr lang="en-US" sz="2400" baseline="0" dirty="0"/>
                        <a:t>9.2 micron MFD</a:t>
                      </a:r>
                    </a:p>
                  </a:txBody>
                  <a:tcPr marL="146304" marR="146304" marT="54872" marB="5487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400" dirty="0">
                          <a:solidFill>
                            <a:schemeClr val="bg1"/>
                          </a:solidFill>
                          <a:sym typeface="Wingdings"/>
                        </a:rPr>
                        <a:t></a:t>
                      </a:r>
                      <a:endParaRPr lang="en-US" sz="3400" dirty="0">
                        <a:solidFill>
                          <a:schemeClr val="bg1"/>
                        </a:solidFill>
                      </a:endParaRPr>
                    </a:p>
                  </a:txBody>
                  <a:tcPr marL="146304" marR="146304" marT="54872" marB="54872">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Less</a:t>
                      </a:r>
                      <a:r>
                        <a:rPr lang="en-US" sz="2400" baseline="0" dirty="0">
                          <a:solidFill>
                            <a:schemeClr val="bg1"/>
                          </a:solidFill>
                        </a:rPr>
                        <a:t> bend sensitive</a:t>
                      </a:r>
                      <a:endParaRPr lang="en-US" sz="2400" dirty="0">
                        <a:solidFill>
                          <a:schemeClr val="bg1"/>
                        </a:solidFill>
                      </a:endParaRPr>
                    </a:p>
                  </a:txBody>
                  <a:tcPr marL="146304" marR="146304" marT="54872" marB="54872">
                    <a:solidFill>
                      <a:srgbClr val="00B050"/>
                    </a:solidFill>
                  </a:tcPr>
                </a:tc>
                <a:extLst>
                  <a:ext uri="{0D108BD9-81ED-4DB2-BD59-A6C34878D82A}">
                    <a16:rowId xmlns:a16="http://schemas.microsoft.com/office/drawing/2014/main" val="10002"/>
                  </a:ext>
                </a:extLst>
              </a:tr>
              <a:tr h="1116149">
                <a:tc>
                  <a:txBody>
                    <a:bodyPr/>
                    <a:lstStyle/>
                    <a:p>
                      <a:r>
                        <a:rPr lang="en-US" sz="2400" dirty="0"/>
                        <a:t>PMD</a:t>
                      </a:r>
                    </a:p>
                  </a:txBody>
                  <a:tcPr marL="146304" marR="146304" marT="54872" marB="54872"/>
                </a:tc>
                <a:tc>
                  <a:txBody>
                    <a:bodyPr/>
                    <a:lstStyle/>
                    <a:p>
                      <a:r>
                        <a:rPr lang="en-US" sz="2400" dirty="0"/>
                        <a:t>Extensive </a:t>
                      </a:r>
                    </a:p>
                    <a:p>
                      <a:r>
                        <a:rPr lang="en-US" sz="2400" b="1" dirty="0">
                          <a:solidFill>
                            <a:schemeClr val="tx2"/>
                          </a:solidFill>
                        </a:rPr>
                        <a:t>in-cable </a:t>
                      </a:r>
                      <a:r>
                        <a:rPr lang="en-US" sz="2400" dirty="0"/>
                        <a:t>performance and specification</a:t>
                      </a:r>
                    </a:p>
                  </a:txBody>
                  <a:tcPr marL="146304" marR="146304" marT="54872" marB="5487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400" dirty="0">
                          <a:solidFill>
                            <a:schemeClr val="bg1"/>
                          </a:solidFill>
                          <a:sym typeface="Wingdings"/>
                        </a:rPr>
                        <a:t></a:t>
                      </a:r>
                      <a:endParaRPr lang="en-US" sz="3400" dirty="0">
                        <a:solidFill>
                          <a:schemeClr val="bg1"/>
                        </a:solidFill>
                      </a:endParaRPr>
                    </a:p>
                  </a:txBody>
                  <a:tcPr marL="146304" marR="146304" marT="54872" marB="54872">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Higher data rates</a:t>
                      </a:r>
                    </a:p>
                  </a:txBody>
                  <a:tcPr marL="146304" marR="146304" marT="54872" marB="54872">
                    <a:solidFill>
                      <a:srgbClr val="00B050"/>
                    </a:solidFill>
                  </a:tcPr>
                </a:tc>
                <a:extLst>
                  <a:ext uri="{0D108BD9-81ED-4DB2-BD59-A6C34878D82A}">
                    <a16:rowId xmlns:a16="http://schemas.microsoft.com/office/drawing/2014/main" val="10003"/>
                  </a:ext>
                </a:extLst>
              </a:tr>
              <a:tr h="657084">
                <a:tc>
                  <a:txBody>
                    <a:bodyPr/>
                    <a:lstStyle/>
                    <a:p>
                      <a:r>
                        <a:rPr lang="en-US" sz="2400" dirty="0"/>
                        <a:t>Glass Material</a:t>
                      </a:r>
                    </a:p>
                  </a:txBody>
                  <a:tcPr marL="146304" marR="146304" marT="54872" marB="5487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100% pure synthetic silica</a:t>
                      </a:r>
                    </a:p>
                  </a:txBody>
                  <a:tcPr marL="146304" marR="146304" marT="54872" marB="5487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400" dirty="0">
                          <a:solidFill>
                            <a:schemeClr val="bg1"/>
                          </a:solidFill>
                          <a:sym typeface="Wingdings"/>
                        </a:rPr>
                        <a:t></a:t>
                      </a:r>
                      <a:endParaRPr lang="en-US" sz="3400" dirty="0">
                        <a:solidFill>
                          <a:schemeClr val="bg1"/>
                        </a:solidFill>
                      </a:endParaRPr>
                    </a:p>
                  </a:txBody>
                  <a:tcPr marL="146304" marR="146304" marT="54872" marB="54872">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Reliability</a:t>
                      </a:r>
                    </a:p>
                  </a:txBody>
                  <a:tcPr marL="146304" marR="146304" marT="54872" marB="54872">
                    <a:solidFill>
                      <a:srgbClr val="00B050"/>
                    </a:solidFill>
                  </a:tcPr>
                </a:tc>
                <a:extLst>
                  <a:ext uri="{0D108BD9-81ED-4DB2-BD59-A6C34878D82A}">
                    <a16:rowId xmlns:a16="http://schemas.microsoft.com/office/drawing/2014/main" val="10004"/>
                  </a:ext>
                </a:extLst>
              </a:tr>
              <a:tr h="694961">
                <a:tc>
                  <a:txBody>
                    <a:bodyPr/>
                    <a:lstStyle/>
                    <a:p>
                      <a:r>
                        <a:rPr lang="en-US" sz="2400" dirty="0"/>
                        <a:t>Mechanical Reliability</a:t>
                      </a:r>
                    </a:p>
                  </a:txBody>
                  <a:tcPr marL="146304" marR="146304" marT="54872" marB="54872"/>
                </a:tc>
                <a:tc>
                  <a:txBody>
                    <a:bodyPr/>
                    <a:lstStyle/>
                    <a:p>
                      <a:r>
                        <a:rPr lang="en-US" sz="2400" dirty="0"/>
                        <a:t>Dynamic</a:t>
                      </a:r>
                      <a:r>
                        <a:rPr lang="en-US" sz="2400" baseline="0" dirty="0"/>
                        <a:t> fatigue performance.  Excellent coating reliability </a:t>
                      </a:r>
                      <a:endParaRPr lang="en-US" sz="2400" dirty="0"/>
                    </a:p>
                  </a:txBody>
                  <a:tcPr marL="146304" marR="146304" marT="54872" marB="5487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400" dirty="0">
                          <a:solidFill>
                            <a:schemeClr val="bg1"/>
                          </a:solidFill>
                          <a:sym typeface="Wingdings"/>
                        </a:rPr>
                        <a:t></a:t>
                      </a:r>
                      <a:endParaRPr lang="en-US" sz="3400" dirty="0">
                        <a:solidFill>
                          <a:schemeClr val="bg1"/>
                        </a:solidFill>
                      </a:endParaRPr>
                    </a:p>
                  </a:txBody>
                  <a:tcPr marL="146304" marR="146304" marT="54872" marB="54872">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Reliability</a:t>
                      </a:r>
                    </a:p>
                  </a:txBody>
                  <a:tcPr marL="146304" marR="146304" marT="54872" marB="54872">
                    <a:solidFill>
                      <a:srgbClr val="00B050"/>
                    </a:solidFill>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46728" y="1688055"/>
            <a:ext cx="2671742" cy="830293"/>
          </a:xfrm>
          <a:prstGeom prst="rect">
            <a:avLst/>
          </a:prstGeom>
        </p:spPr>
      </p:pic>
    </p:spTree>
    <p:extLst>
      <p:ext uri="{BB962C8B-B14F-4D97-AF65-F5344CB8AC3E}">
        <p14:creationId xmlns:p14="http://schemas.microsoft.com/office/powerpoint/2010/main" val="284875594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118" y="385052"/>
            <a:ext cx="7502332" cy="920308"/>
          </a:xfrm>
        </p:spPr>
        <p:txBody>
          <a:bodyPr>
            <a:noAutofit/>
          </a:bodyPr>
          <a:lstStyle/>
          <a:p>
            <a:r>
              <a:rPr lang="en-US" sz="3200" dirty="0"/>
              <a:t>FTTH Network Macro View</a:t>
            </a:r>
          </a:p>
        </p:txBody>
      </p:sp>
      <p:grpSp>
        <p:nvGrpSpPr>
          <p:cNvPr id="3" name="Group 4"/>
          <p:cNvGrpSpPr>
            <a:grpSpLocks noChangeAspect="1"/>
          </p:cNvGrpSpPr>
          <p:nvPr/>
        </p:nvGrpSpPr>
        <p:grpSpPr bwMode="auto">
          <a:xfrm>
            <a:off x="1370443" y="1376681"/>
            <a:ext cx="12430762" cy="5750560"/>
            <a:chOff x="720" y="750"/>
            <a:chExt cx="4894" cy="2264"/>
          </a:xfrm>
        </p:grpSpPr>
        <p:sp>
          <p:nvSpPr>
            <p:cNvPr id="4" name="AutoShape 3"/>
            <p:cNvSpPr>
              <a:spLocks noChangeAspect="1" noChangeArrowheads="1" noTextEdit="1"/>
            </p:cNvSpPr>
            <p:nvPr/>
          </p:nvSpPr>
          <p:spPr bwMode="auto">
            <a:xfrm>
              <a:off x="720" y="750"/>
              <a:ext cx="4893" cy="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pic>
          <p:nvPicPr>
            <p:cNvPr id="10245"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1" y="750"/>
              <a:ext cx="4523" cy="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3757" y="2545"/>
              <a:ext cx="34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Aerial </a:t>
              </a:r>
              <a:endParaRPr lang="en-US" altLang="en-US" sz="2900"/>
            </a:p>
          </p:txBody>
        </p:sp>
        <p:sp>
          <p:nvSpPr>
            <p:cNvPr id="7" name="Rectangle 7"/>
            <p:cNvSpPr>
              <a:spLocks noChangeArrowheads="1"/>
            </p:cNvSpPr>
            <p:nvPr/>
          </p:nvSpPr>
          <p:spPr bwMode="auto">
            <a:xfrm>
              <a:off x="3754" y="2690"/>
              <a:ext cx="31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Cable</a:t>
              </a:r>
              <a:endParaRPr lang="en-US" altLang="en-US" sz="2900"/>
            </a:p>
          </p:txBody>
        </p:sp>
        <p:sp>
          <p:nvSpPr>
            <p:cNvPr id="8" name="Rectangle 8"/>
            <p:cNvSpPr>
              <a:spLocks noChangeArrowheads="1"/>
            </p:cNvSpPr>
            <p:nvPr/>
          </p:nvSpPr>
          <p:spPr bwMode="auto">
            <a:xfrm>
              <a:off x="1003" y="2545"/>
              <a:ext cx="74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Underground </a:t>
              </a:r>
              <a:endParaRPr lang="en-US" altLang="en-US" sz="2900"/>
            </a:p>
          </p:txBody>
        </p:sp>
        <p:sp>
          <p:nvSpPr>
            <p:cNvPr id="9" name="Rectangle 9"/>
            <p:cNvSpPr>
              <a:spLocks noChangeArrowheads="1"/>
            </p:cNvSpPr>
            <p:nvPr/>
          </p:nvSpPr>
          <p:spPr bwMode="auto">
            <a:xfrm>
              <a:off x="1219" y="2690"/>
              <a:ext cx="31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Cable</a:t>
              </a:r>
              <a:endParaRPr lang="en-US" altLang="en-US" sz="2900"/>
            </a:p>
          </p:txBody>
        </p:sp>
        <p:sp>
          <p:nvSpPr>
            <p:cNvPr id="10" name="Rectangle 10"/>
            <p:cNvSpPr>
              <a:spLocks noChangeArrowheads="1"/>
            </p:cNvSpPr>
            <p:nvPr/>
          </p:nvSpPr>
          <p:spPr bwMode="auto">
            <a:xfrm>
              <a:off x="807" y="839"/>
              <a:ext cx="87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Central Office /  </a:t>
              </a:r>
              <a:endParaRPr lang="en-US" altLang="en-US" sz="2900"/>
            </a:p>
          </p:txBody>
        </p:sp>
        <p:sp>
          <p:nvSpPr>
            <p:cNvPr id="11" name="Rectangle 11"/>
            <p:cNvSpPr>
              <a:spLocks noChangeArrowheads="1"/>
            </p:cNvSpPr>
            <p:nvPr/>
          </p:nvSpPr>
          <p:spPr bwMode="auto">
            <a:xfrm>
              <a:off x="983" y="983"/>
              <a:ext cx="49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Headend</a:t>
              </a:r>
              <a:endParaRPr lang="en-US" altLang="en-US" sz="2900"/>
            </a:p>
          </p:txBody>
        </p:sp>
        <p:sp>
          <p:nvSpPr>
            <p:cNvPr id="12" name="Rectangle 12"/>
            <p:cNvSpPr>
              <a:spLocks noChangeArrowheads="1"/>
            </p:cNvSpPr>
            <p:nvPr/>
          </p:nvSpPr>
          <p:spPr bwMode="auto">
            <a:xfrm>
              <a:off x="2138" y="803"/>
              <a:ext cx="29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Drop </a:t>
              </a:r>
              <a:endParaRPr lang="en-US" altLang="en-US" sz="2900"/>
            </a:p>
          </p:txBody>
        </p:sp>
        <p:sp>
          <p:nvSpPr>
            <p:cNvPr id="13" name="Rectangle 13"/>
            <p:cNvSpPr>
              <a:spLocks noChangeArrowheads="1"/>
            </p:cNvSpPr>
            <p:nvPr/>
          </p:nvSpPr>
          <p:spPr bwMode="auto">
            <a:xfrm>
              <a:off x="1940" y="948"/>
              <a:ext cx="65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Closures or </a:t>
              </a:r>
              <a:endParaRPr lang="en-US" altLang="en-US" sz="2900"/>
            </a:p>
          </p:txBody>
        </p:sp>
        <p:sp>
          <p:nvSpPr>
            <p:cNvPr id="14" name="Rectangle 14"/>
            <p:cNvSpPr>
              <a:spLocks noChangeArrowheads="1"/>
            </p:cNvSpPr>
            <p:nvPr/>
          </p:nvSpPr>
          <p:spPr bwMode="auto">
            <a:xfrm>
              <a:off x="1996" y="1093"/>
              <a:ext cx="52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Terminals</a:t>
              </a:r>
              <a:endParaRPr lang="en-US" altLang="en-US" sz="2900"/>
            </a:p>
          </p:txBody>
        </p:sp>
        <p:sp>
          <p:nvSpPr>
            <p:cNvPr id="15" name="Rectangle 15"/>
            <p:cNvSpPr>
              <a:spLocks noChangeArrowheads="1"/>
            </p:cNvSpPr>
            <p:nvPr/>
          </p:nvSpPr>
          <p:spPr bwMode="auto">
            <a:xfrm>
              <a:off x="981" y="2111"/>
              <a:ext cx="37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Splitter</a:t>
              </a:r>
              <a:endParaRPr lang="en-US" altLang="en-US" sz="2900"/>
            </a:p>
          </p:txBody>
        </p:sp>
        <p:sp>
          <p:nvSpPr>
            <p:cNvPr id="16" name="Rectangle 16"/>
            <p:cNvSpPr>
              <a:spLocks noChangeArrowheads="1"/>
            </p:cNvSpPr>
            <p:nvPr/>
          </p:nvSpPr>
          <p:spPr bwMode="auto">
            <a:xfrm>
              <a:off x="959" y="2256"/>
              <a:ext cx="4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Cabinet</a:t>
              </a:r>
              <a:endParaRPr lang="en-US" altLang="en-US" sz="2900"/>
            </a:p>
          </p:txBody>
        </p:sp>
        <p:sp>
          <p:nvSpPr>
            <p:cNvPr id="17" name="Rectangle 17"/>
            <p:cNvSpPr>
              <a:spLocks noChangeArrowheads="1"/>
            </p:cNvSpPr>
            <p:nvPr/>
          </p:nvSpPr>
          <p:spPr bwMode="auto">
            <a:xfrm>
              <a:off x="3055" y="836"/>
              <a:ext cx="29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Drop </a:t>
              </a:r>
              <a:endParaRPr lang="en-US" altLang="en-US" sz="2900"/>
            </a:p>
          </p:txBody>
        </p:sp>
        <p:sp>
          <p:nvSpPr>
            <p:cNvPr id="18" name="Rectangle 18"/>
            <p:cNvSpPr>
              <a:spLocks noChangeArrowheads="1"/>
            </p:cNvSpPr>
            <p:nvPr/>
          </p:nvSpPr>
          <p:spPr bwMode="auto">
            <a:xfrm>
              <a:off x="3026" y="981"/>
              <a:ext cx="31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Cable</a:t>
              </a:r>
              <a:endParaRPr lang="en-US" altLang="en-US" sz="2900"/>
            </a:p>
          </p:txBody>
        </p:sp>
        <p:sp>
          <p:nvSpPr>
            <p:cNvPr id="19" name="Freeform 19"/>
            <p:cNvSpPr>
              <a:spLocks noEditPoints="1"/>
            </p:cNvSpPr>
            <p:nvPr/>
          </p:nvSpPr>
          <p:spPr bwMode="auto">
            <a:xfrm>
              <a:off x="2853" y="1142"/>
              <a:ext cx="354" cy="536"/>
            </a:xfrm>
            <a:custGeom>
              <a:avLst/>
              <a:gdLst>
                <a:gd name="T0" fmla="*/ 341 w 354"/>
                <a:gd name="T1" fmla="*/ 0 h 536"/>
                <a:gd name="T2" fmla="*/ 13 w 354"/>
                <a:gd name="T3" fmla="*/ 503 h 536"/>
                <a:gd name="T4" fmla="*/ 26 w 354"/>
                <a:gd name="T5" fmla="*/ 510 h 536"/>
                <a:gd name="T6" fmla="*/ 354 w 354"/>
                <a:gd name="T7" fmla="*/ 7 h 536"/>
                <a:gd name="T8" fmla="*/ 341 w 354"/>
                <a:gd name="T9" fmla="*/ 0 h 536"/>
                <a:gd name="T10" fmla="*/ 4 w 354"/>
                <a:gd name="T11" fmla="*/ 490 h 536"/>
                <a:gd name="T12" fmla="*/ 0 w 354"/>
                <a:gd name="T13" fmla="*/ 536 h 536"/>
                <a:gd name="T14" fmla="*/ 43 w 354"/>
                <a:gd name="T15" fmla="*/ 511 h 536"/>
                <a:gd name="T16" fmla="*/ 4 w 354"/>
                <a:gd name="T17" fmla="*/ 49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536">
                  <a:moveTo>
                    <a:pt x="341" y="0"/>
                  </a:moveTo>
                  <a:lnTo>
                    <a:pt x="13" y="503"/>
                  </a:lnTo>
                  <a:lnTo>
                    <a:pt x="26" y="510"/>
                  </a:lnTo>
                  <a:lnTo>
                    <a:pt x="354" y="7"/>
                  </a:lnTo>
                  <a:lnTo>
                    <a:pt x="341" y="0"/>
                  </a:lnTo>
                  <a:close/>
                  <a:moveTo>
                    <a:pt x="4" y="490"/>
                  </a:moveTo>
                  <a:lnTo>
                    <a:pt x="0" y="536"/>
                  </a:lnTo>
                  <a:lnTo>
                    <a:pt x="43" y="511"/>
                  </a:lnTo>
                  <a:lnTo>
                    <a:pt x="4" y="49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20"/>
            <p:cNvSpPr>
              <a:spLocks noEditPoints="1"/>
            </p:cNvSpPr>
            <p:nvPr/>
          </p:nvSpPr>
          <p:spPr bwMode="auto">
            <a:xfrm>
              <a:off x="2277" y="1254"/>
              <a:ext cx="322" cy="403"/>
            </a:xfrm>
            <a:custGeom>
              <a:avLst/>
              <a:gdLst>
                <a:gd name="T0" fmla="*/ 13 w 322"/>
                <a:gd name="T1" fmla="*/ 0 h 403"/>
                <a:gd name="T2" fmla="*/ 306 w 322"/>
                <a:gd name="T3" fmla="*/ 371 h 403"/>
                <a:gd name="T4" fmla="*/ 294 w 322"/>
                <a:gd name="T5" fmla="*/ 379 h 403"/>
                <a:gd name="T6" fmla="*/ 0 w 322"/>
                <a:gd name="T7" fmla="*/ 8 h 403"/>
                <a:gd name="T8" fmla="*/ 13 w 322"/>
                <a:gd name="T9" fmla="*/ 0 h 403"/>
                <a:gd name="T10" fmla="*/ 314 w 322"/>
                <a:gd name="T11" fmla="*/ 358 h 403"/>
                <a:gd name="T12" fmla="*/ 322 w 322"/>
                <a:gd name="T13" fmla="*/ 403 h 403"/>
                <a:gd name="T14" fmla="*/ 277 w 322"/>
                <a:gd name="T15" fmla="*/ 381 h 403"/>
                <a:gd name="T16" fmla="*/ 314 w 322"/>
                <a:gd name="T17" fmla="*/ 35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403">
                  <a:moveTo>
                    <a:pt x="13" y="0"/>
                  </a:moveTo>
                  <a:lnTo>
                    <a:pt x="306" y="371"/>
                  </a:lnTo>
                  <a:lnTo>
                    <a:pt x="294" y="379"/>
                  </a:lnTo>
                  <a:lnTo>
                    <a:pt x="0" y="8"/>
                  </a:lnTo>
                  <a:lnTo>
                    <a:pt x="13" y="0"/>
                  </a:lnTo>
                  <a:close/>
                  <a:moveTo>
                    <a:pt x="314" y="358"/>
                  </a:moveTo>
                  <a:lnTo>
                    <a:pt x="322" y="403"/>
                  </a:lnTo>
                  <a:lnTo>
                    <a:pt x="277" y="381"/>
                  </a:lnTo>
                  <a:lnTo>
                    <a:pt x="314" y="35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21"/>
            <p:cNvSpPr>
              <a:spLocks noEditPoints="1"/>
            </p:cNvSpPr>
            <p:nvPr/>
          </p:nvSpPr>
          <p:spPr bwMode="auto">
            <a:xfrm>
              <a:off x="1249" y="1142"/>
              <a:ext cx="179" cy="147"/>
            </a:xfrm>
            <a:custGeom>
              <a:avLst/>
              <a:gdLst>
                <a:gd name="T0" fmla="*/ 10 w 179"/>
                <a:gd name="T1" fmla="*/ 0 h 147"/>
                <a:gd name="T2" fmla="*/ 156 w 179"/>
                <a:gd name="T3" fmla="*/ 119 h 147"/>
                <a:gd name="T4" fmla="*/ 146 w 179"/>
                <a:gd name="T5" fmla="*/ 129 h 147"/>
                <a:gd name="T6" fmla="*/ 0 w 179"/>
                <a:gd name="T7" fmla="*/ 10 h 147"/>
                <a:gd name="T8" fmla="*/ 10 w 179"/>
                <a:gd name="T9" fmla="*/ 0 h 147"/>
                <a:gd name="T10" fmla="*/ 161 w 179"/>
                <a:gd name="T11" fmla="*/ 104 h 147"/>
                <a:gd name="T12" fmla="*/ 179 w 179"/>
                <a:gd name="T13" fmla="*/ 147 h 147"/>
                <a:gd name="T14" fmla="*/ 130 w 179"/>
                <a:gd name="T15" fmla="*/ 134 h 147"/>
                <a:gd name="T16" fmla="*/ 161 w 179"/>
                <a:gd name="T17" fmla="*/ 10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47">
                  <a:moveTo>
                    <a:pt x="10" y="0"/>
                  </a:moveTo>
                  <a:lnTo>
                    <a:pt x="156" y="119"/>
                  </a:lnTo>
                  <a:lnTo>
                    <a:pt x="146" y="129"/>
                  </a:lnTo>
                  <a:lnTo>
                    <a:pt x="0" y="10"/>
                  </a:lnTo>
                  <a:lnTo>
                    <a:pt x="10" y="0"/>
                  </a:lnTo>
                  <a:close/>
                  <a:moveTo>
                    <a:pt x="161" y="104"/>
                  </a:moveTo>
                  <a:lnTo>
                    <a:pt x="179" y="147"/>
                  </a:lnTo>
                  <a:lnTo>
                    <a:pt x="130" y="134"/>
                  </a:lnTo>
                  <a:lnTo>
                    <a:pt x="161" y="10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22"/>
            <p:cNvSpPr>
              <a:spLocks noEditPoints="1"/>
            </p:cNvSpPr>
            <p:nvPr/>
          </p:nvSpPr>
          <p:spPr bwMode="auto">
            <a:xfrm>
              <a:off x="3593" y="1767"/>
              <a:ext cx="343" cy="748"/>
            </a:xfrm>
            <a:custGeom>
              <a:avLst/>
              <a:gdLst>
                <a:gd name="T0" fmla="*/ 328 w 343"/>
                <a:gd name="T1" fmla="*/ 748 h 748"/>
                <a:gd name="T2" fmla="*/ 11 w 343"/>
                <a:gd name="T3" fmla="*/ 35 h 748"/>
                <a:gd name="T4" fmla="*/ 25 w 343"/>
                <a:gd name="T5" fmla="*/ 30 h 748"/>
                <a:gd name="T6" fmla="*/ 343 w 343"/>
                <a:gd name="T7" fmla="*/ 743 h 748"/>
                <a:gd name="T8" fmla="*/ 328 w 343"/>
                <a:gd name="T9" fmla="*/ 748 h 748"/>
                <a:gd name="T10" fmla="*/ 0 w 343"/>
                <a:gd name="T11" fmla="*/ 46 h 748"/>
                <a:gd name="T12" fmla="*/ 4 w 343"/>
                <a:gd name="T13" fmla="*/ 0 h 748"/>
                <a:gd name="T14" fmla="*/ 42 w 343"/>
                <a:gd name="T15" fmla="*/ 31 h 748"/>
                <a:gd name="T16" fmla="*/ 0 w 343"/>
                <a:gd name="T17" fmla="*/ 4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748">
                  <a:moveTo>
                    <a:pt x="328" y="748"/>
                  </a:moveTo>
                  <a:lnTo>
                    <a:pt x="11" y="35"/>
                  </a:lnTo>
                  <a:lnTo>
                    <a:pt x="25" y="30"/>
                  </a:lnTo>
                  <a:lnTo>
                    <a:pt x="343" y="743"/>
                  </a:lnTo>
                  <a:lnTo>
                    <a:pt x="328" y="748"/>
                  </a:lnTo>
                  <a:close/>
                  <a:moveTo>
                    <a:pt x="0" y="46"/>
                  </a:moveTo>
                  <a:lnTo>
                    <a:pt x="4" y="0"/>
                  </a:lnTo>
                  <a:lnTo>
                    <a:pt x="42" y="31"/>
                  </a:lnTo>
                  <a:lnTo>
                    <a:pt x="0" y="4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23"/>
            <p:cNvSpPr>
              <a:spLocks noEditPoints="1"/>
            </p:cNvSpPr>
            <p:nvPr/>
          </p:nvSpPr>
          <p:spPr bwMode="auto">
            <a:xfrm>
              <a:off x="1521" y="1809"/>
              <a:ext cx="799" cy="469"/>
            </a:xfrm>
            <a:custGeom>
              <a:avLst/>
              <a:gdLst>
                <a:gd name="T0" fmla="*/ 9 w 799"/>
                <a:gd name="T1" fmla="*/ 469 h 469"/>
                <a:gd name="T2" fmla="*/ 771 w 799"/>
                <a:gd name="T3" fmla="*/ 25 h 469"/>
                <a:gd name="T4" fmla="*/ 762 w 799"/>
                <a:gd name="T5" fmla="*/ 13 h 469"/>
                <a:gd name="T6" fmla="*/ 0 w 799"/>
                <a:gd name="T7" fmla="*/ 458 h 469"/>
                <a:gd name="T8" fmla="*/ 9 w 799"/>
                <a:gd name="T9" fmla="*/ 469 h 469"/>
                <a:gd name="T10" fmla="*/ 773 w 799"/>
                <a:gd name="T11" fmla="*/ 40 h 469"/>
                <a:gd name="T12" fmla="*/ 799 w 799"/>
                <a:gd name="T13" fmla="*/ 0 h 469"/>
                <a:gd name="T14" fmla="*/ 748 w 799"/>
                <a:gd name="T15" fmla="*/ 5 h 469"/>
                <a:gd name="T16" fmla="*/ 773 w 799"/>
                <a:gd name="T17" fmla="*/ 4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9" h="469">
                  <a:moveTo>
                    <a:pt x="9" y="469"/>
                  </a:moveTo>
                  <a:lnTo>
                    <a:pt x="771" y="25"/>
                  </a:lnTo>
                  <a:lnTo>
                    <a:pt x="762" y="13"/>
                  </a:lnTo>
                  <a:lnTo>
                    <a:pt x="0" y="458"/>
                  </a:lnTo>
                  <a:lnTo>
                    <a:pt x="9" y="469"/>
                  </a:lnTo>
                  <a:close/>
                  <a:moveTo>
                    <a:pt x="773" y="40"/>
                  </a:moveTo>
                  <a:lnTo>
                    <a:pt x="799" y="0"/>
                  </a:lnTo>
                  <a:lnTo>
                    <a:pt x="748" y="5"/>
                  </a:lnTo>
                  <a:lnTo>
                    <a:pt x="773" y="4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24"/>
            <p:cNvSpPr>
              <a:spLocks noEditPoints="1"/>
            </p:cNvSpPr>
            <p:nvPr/>
          </p:nvSpPr>
          <p:spPr bwMode="auto">
            <a:xfrm>
              <a:off x="2269" y="2394"/>
              <a:ext cx="180" cy="238"/>
            </a:xfrm>
            <a:custGeom>
              <a:avLst/>
              <a:gdLst>
                <a:gd name="T0" fmla="*/ 13 w 180"/>
                <a:gd name="T1" fmla="*/ 238 h 238"/>
                <a:gd name="T2" fmla="*/ 165 w 180"/>
                <a:gd name="T3" fmla="*/ 32 h 238"/>
                <a:gd name="T4" fmla="*/ 152 w 180"/>
                <a:gd name="T5" fmla="*/ 24 h 238"/>
                <a:gd name="T6" fmla="*/ 0 w 180"/>
                <a:gd name="T7" fmla="*/ 231 h 238"/>
                <a:gd name="T8" fmla="*/ 13 w 180"/>
                <a:gd name="T9" fmla="*/ 238 h 238"/>
                <a:gd name="T10" fmla="*/ 173 w 180"/>
                <a:gd name="T11" fmla="*/ 45 h 238"/>
                <a:gd name="T12" fmla="*/ 180 w 180"/>
                <a:gd name="T13" fmla="*/ 0 h 238"/>
                <a:gd name="T14" fmla="*/ 135 w 180"/>
                <a:gd name="T15" fmla="*/ 22 h 238"/>
                <a:gd name="T16" fmla="*/ 173 w 180"/>
                <a:gd name="T17" fmla="*/ 4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238">
                  <a:moveTo>
                    <a:pt x="13" y="238"/>
                  </a:moveTo>
                  <a:lnTo>
                    <a:pt x="165" y="32"/>
                  </a:lnTo>
                  <a:lnTo>
                    <a:pt x="152" y="24"/>
                  </a:lnTo>
                  <a:lnTo>
                    <a:pt x="0" y="231"/>
                  </a:lnTo>
                  <a:lnTo>
                    <a:pt x="13" y="238"/>
                  </a:lnTo>
                  <a:close/>
                  <a:moveTo>
                    <a:pt x="173" y="45"/>
                  </a:moveTo>
                  <a:lnTo>
                    <a:pt x="180" y="0"/>
                  </a:lnTo>
                  <a:lnTo>
                    <a:pt x="135" y="22"/>
                  </a:lnTo>
                  <a:lnTo>
                    <a:pt x="173" y="4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25"/>
            <p:cNvSpPr>
              <a:spLocks noEditPoints="1"/>
            </p:cNvSpPr>
            <p:nvPr/>
          </p:nvSpPr>
          <p:spPr bwMode="auto">
            <a:xfrm>
              <a:off x="1782" y="2167"/>
              <a:ext cx="271" cy="348"/>
            </a:xfrm>
            <a:custGeom>
              <a:avLst/>
              <a:gdLst>
                <a:gd name="T0" fmla="*/ 13 w 271"/>
                <a:gd name="T1" fmla="*/ 348 h 348"/>
                <a:gd name="T2" fmla="*/ 255 w 271"/>
                <a:gd name="T3" fmla="*/ 32 h 348"/>
                <a:gd name="T4" fmla="*/ 243 w 271"/>
                <a:gd name="T5" fmla="*/ 24 h 348"/>
                <a:gd name="T6" fmla="*/ 0 w 271"/>
                <a:gd name="T7" fmla="*/ 340 h 348"/>
                <a:gd name="T8" fmla="*/ 13 w 271"/>
                <a:gd name="T9" fmla="*/ 348 h 348"/>
                <a:gd name="T10" fmla="*/ 264 w 271"/>
                <a:gd name="T11" fmla="*/ 45 h 348"/>
                <a:gd name="T12" fmla="*/ 271 w 271"/>
                <a:gd name="T13" fmla="*/ 0 h 348"/>
                <a:gd name="T14" fmla="*/ 226 w 271"/>
                <a:gd name="T15" fmla="*/ 22 h 348"/>
                <a:gd name="T16" fmla="*/ 264 w 271"/>
                <a:gd name="T17" fmla="*/ 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348">
                  <a:moveTo>
                    <a:pt x="13" y="348"/>
                  </a:moveTo>
                  <a:lnTo>
                    <a:pt x="255" y="32"/>
                  </a:lnTo>
                  <a:lnTo>
                    <a:pt x="243" y="24"/>
                  </a:lnTo>
                  <a:lnTo>
                    <a:pt x="0" y="340"/>
                  </a:lnTo>
                  <a:lnTo>
                    <a:pt x="13" y="348"/>
                  </a:lnTo>
                  <a:close/>
                  <a:moveTo>
                    <a:pt x="264" y="45"/>
                  </a:moveTo>
                  <a:lnTo>
                    <a:pt x="271" y="0"/>
                  </a:lnTo>
                  <a:lnTo>
                    <a:pt x="226" y="22"/>
                  </a:lnTo>
                  <a:lnTo>
                    <a:pt x="264" y="4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Rectangle 26"/>
            <p:cNvSpPr>
              <a:spLocks noChangeArrowheads="1"/>
            </p:cNvSpPr>
            <p:nvPr/>
          </p:nvSpPr>
          <p:spPr bwMode="auto">
            <a:xfrm>
              <a:off x="2092" y="2661"/>
              <a:ext cx="36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Splice </a:t>
              </a:r>
              <a:endParaRPr lang="en-US" altLang="en-US" sz="2900"/>
            </a:p>
          </p:txBody>
        </p:sp>
        <p:sp>
          <p:nvSpPr>
            <p:cNvPr id="27" name="Rectangle 27"/>
            <p:cNvSpPr>
              <a:spLocks noChangeArrowheads="1"/>
            </p:cNvSpPr>
            <p:nvPr/>
          </p:nvSpPr>
          <p:spPr bwMode="auto">
            <a:xfrm>
              <a:off x="2011" y="2805"/>
              <a:ext cx="48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Closures</a:t>
              </a:r>
              <a:endParaRPr lang="en-US" altLang="en-US" sz="2900"/>
            </a:p>
          </p:txBody>
        </p:sp>
        <p:sp>
          <p:nvSpPr>
            <p:cNvPr id="28" name="Rectangle 28"/>
            <p:cNvSpPr>
              <a:spLocks noChangeArrowheads="1"/>
            </p:cNvSpPr>
            <p:nvPr/>
          </p:nvSpPr>
          <p:spPr bwMode="auto">
            <a:xfrm>
              <a:off x="2814" y="2655"/>
              <a:ext cx="73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Direct Buried </a:t>
              </a:r>
              <a:endParaRPr lang="en-US" altLang="en-US" sz="2900"/>
            </a:p>
          </p:txBody>
        </p:sp>
        <p:sp>
          <p:nvSpPr>
            <p:cNvPr id="29" name="Rectangle 29"/>
            <p:cNvSpPr>
              <a:spLocks noChangeArrowheads="1"/>
            </p:cNvSpPr>
            <p:nvPr/>
          </p:nvSpPr>
          <p:spPr bwMode="auto">
            <a:xfrm>
              <a:off x="3026" y="2800"/>
              <a:ext cx="31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463004"/>
              <a:r>
                <a:rPr lang="en-US" altLang="en-US" sz="2400">
                  <a:solidFill>
                    <a:srgbClr val="000000"/>
                  </a:solidFill>
                </a:rPr>
                <a:t>Cable</a:t>
              </a:r>
              <a:endParaRPr lang="en-US" altLang="en-US" sz="2900"/>
            </a:p>
          </p:txBody>
        </p:sp>
        <p:sp>
          <p:nvSpPr>
            <p:cNvPr id="30" name="Freeform 30"/>
            <p:cNvSpPr>
              <a:spLocks noEditPoints="1"/>
            </p:cNvSpPr>
            <p:nvPr/>
          </p:nvSpPr>
          <p:spPr bwMode="auto">
            <a:xfrm>
              <a:off x="2945" y="2277"/>
              <a:ext cx="262" cy="350"/>
            </a:xfrm>
            <a:custGeom>
              <a:avLst/>
              <a:gdLst>
                <a:gd name="T0" fmla="*/ 249 w 262"/>
                <a:gd name="T1" fmla="*/ 350 h 350"/>
                <a:gd name="T2" fmla="*/ 14 w 262"/>
                <a:gd name="T3" fmla="*/ 32 h 350"/>
                <a:gd name="T4" fmla="*/ 27 w 262"/>
                <a:gd name="T5" fmla="*/ 25 h 350"/>
                <a:gd name="T6" fmla="*/ 262 w 262"/>
                <a:gd name="T7" fmla="*/ 342 h 350"/>
                <a:gd name="T8" fmla="*/ 249 w 262"/>
                <a:gd name="T9" fmla="*/ 350 h 350"/>
                <a:gd name="T10" fmla="*/ 6 w 262"/>
                <a:gd name="T11" fmla="*/ 46 h 350"/>
                <a:gd name="T12" fmla="*/ 0 w 262"/>
                <a:gd name="T13" fmla="*/ 0 h 350"/>
                <a:gd name="T14" fmla="*/ 44 w 262"/>
                <a:gd name="T15" fmla="*/ 23 h 350"/>
                <a:gd name="T16" fmla="*/ 6 w 262"/>
                <a:gd name="T17" fmla="*/ 4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350">
                  <a:moveTo>
                    <a:pt x="249" y="350"/>
                  </a:moveTo>
                  <a:lnTo>
                    <a:pt x="14" y="32"/>
                  </a:lnTo>
                  <a:lnTo>
                    <a:pt x="27" y="25"/>
                  </a:lnTo>
                  <a:lnTo>
                    <a:pt x="262" y="342"/>
                  </a:lnTo>
                  <a:lnTo>
                    <a:pt x="249" y="350"/>
                  </a:lnTo>
                  <a:close/>
                  <a:moveTo>
                    <a:pt x="6" y="46"/>
                  </a:moveTo>
                  <a:lnTo>
                    <a:pt x="0" y="0"/>
                  </a:lnTo>
                  <a:lnTo>
                    <a:pt x="44" y="23"/>
                  </a:lnTo>
                  <a:lnTo>
                    <a:pt x="6" y="4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47361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ChangeArrowheads="1"/>
          </p:cNvSpPr>
          <p:nvPr/>
        </p:nvSpPr>
        <p:spPr bwMode="auto">
          <a:xfrm>
            <a:off x="4998720" y="7498080"/>
            <a:ext cx="463296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0" tIns="73150" rIns="146300" bIns="73150" anchor="ctr"/>
          <a:lstStyle/>
          <a:p>
            <a:endParaRPr lang="en-US"/>
          </a:p>
        </p:txBody>
      </p:sp>
      <p:sp>
        <p:nvSpPr>
          <p:cNvPr id="7173" name="Rectangle 4"/>
          <p:cNvSpPr>
            <a:spLocks noGrp="1" noChangeArrowheads="1"/>
          </p:cNvSpPr>
          <p:nvPr>
            <p:ph type="title"/>
          </p:nvPr>
        </p:nvSpPr>
        <p:spPr>
          <a:xfrm>
            <a:off x="2158645" y="582144"/>
            <a:ext cx="7477022" cy="530402"/>
          </a:xfrm>
          <a:noFill/>
        </p:spPr>
        <p:txBody>
          <a:bodyPr wrap="square" lIns="132077" tIns="43180" rIns="132077" bIns="43180" anchor="b">
            <a:spAutoFit/>
          </a:bodyPr>
          <a:lstStyle/>
          <a:p>
            <a:pPr defTabSz="1843994"/>
            <a:r>
              <a:rPr lang="en-US" sz="3200" dirty="0"/>
              <a:t>Outside Plant Fiber Cable</a:t>
            </a:r>
          </a:p>
        </p:txBody>
      </p:sp>
      <p:sp>
        <p:nvSpPr>
          <p:cNvPr id="7174" name="Rectangle 5"/>
          <p:cNvSpPr>
            <a:spLocks noGrp="1" noChangeArrowheads="1"/>
          </p:cNvSpPr>
          <p:nvPr>
            <p:ph type="body" idx="4294967295"/>
          </p:nvPr>
        </p:nvSpPr>
        <p:spPr>
          <a:xfrm>
            <a:off x="92170" y="1763518"/>
            <a:ext cx="8532368" cy="5046671"/>
          </a:xfrm>
          <a:prstGeom prst="rect">
            <a:avLst/>
          </a:prstGeom>
          <a:noFill/>
        </p:spPr>
        <p:txBody>
          <a:bodyPr lIns="190494" tIns="88897" rIns="190494" bIns="88897" anchorCtr="1">
            <a:noAutofit/>
          </a:bodyPr>
          <a:lstStyle/>
          <a:p>
            <a:pPr defTabSz="1843994"/>
            <a:r>
              <a:rPr lang="en-US" sz="2900" dirty="0">
                <a:latin typeface="Arial" panose="020B0604020202020204" pitchFamily="34" charset="0"/>
                <a:cs typeface="Arial" panose="020B0604020202020204" pitchFamily="34" charset="0"/>
              </a:rPr>
              <a:t>Most often “loose tube” cable structure </a:t>
            </a:r>
          </a:p>
          <a:p>
            <a:pPr marL="914377" lvl="1" defTabSz="1843994"/>
            <a:r>
              <a:rPr lang="en-US" dirty="0">
                <a:latin typeface="Arial" panose="020B0604020202020204" pitchFamily="34" charset="0"/>
                <a:cs typeface="Arial" panose="020B0604020202020204" pitchFamily="34" charset="0"/>
              </a:rPr>
              <a:t>Fibers loose in buffer tubes</a:t>
            </a:r>
          </a:p>
          <a:p>
            <a:pPr marL="1554442" lvl="2" defTabSz="1843994"/>
            <a:r>
              <a:rPr lang="en-US" sz="2900" dirty="0">
                <a:latin typeface="Arial" panose="020B0604020202020204" pitchFamily="34" charset="0"/>
                <a:cs typeface="Arial" panose="020B0604020202020204" pitchFamily="34" charset="0"/>
              </a:rPr>
              <a:t>Handles stress/strain and temperature fluctuations and climatic extremes</a:t>
            </a:r>
          </a:p>
          <a:p>
            <a:pPr marL="914377" lvl="1" defTabSz="1843994"/>
            <a:r>
              <a:rPr lang="en-US" dirty="0">
                <a:latin typeface="Arial" panose="020B0604020202020204" pitchFamily="34" charset="0"/>
                <a:cs typeface="Arial" panose="020B0604020202020204" pitchFamily="34" charset="0"/>
              </a:rPr>
              <a:t>Also available in ribbons</a:t>
            </a:r>
          </a:p>
          <a:p>
            <a:pPr marL="914377" lvl="1" defTabSz="1843994"/>
            <a:r>
              <a:rPr lang="en-US" dirty="0">
                <a:latin typeface="Arial" panose="020B0604020202020204" pitchFamily="34" charset="0"/>
                <a:cs typeface="Arial" panose="020B0604020202020204" pitchFamily="34" charset="0"/>
              </a:rPr>
              <a:t>Fibers and buffers are color coded</a:t>
            </a:r>
          </a:p>
          <a:p>
            <a:pPr marL="182875" indent="-365750" defTabSz="1843994"/>
            <a:r>
              <a:rPr lang="en-US" sz="2900" dirty="0">
                <a:latin typeface="Arial" panose="020B0604020202020204" pitchFamily="34" charset="0"/>
                <a:cs typeface="Arial" panose="020B0604020202020204" pitchFamily="34" charset="0"/>
              </a:rPr>
              <a:t>Underground applications</a:t>
            </a:r>
          </a:p>
          <a:p>
            <a:pPr lvl="1" indent="-365750" defTabSz="1843994"/>
            <a:r>
              <a:rPr lang="en-US" dirty="0">
                <a:latin typeface="Arial" panose="020B0604020202020204" pitchFamily="34" charset="0"/>
                <a:cs typeface="Arial" panose="020B0604020202020204" pitchFamily="34" charset="0"/>
              </a:rPr>
              <a:t>Direct buried or in duct</a:t>
            </a:r>
          </a:p>
          <a:p>
            <a:pPr defTabSz="1843994"/>
            <a:r>
              <a:rPr lang="en-US" sz="2900" dirty="0">
                <a:latin typeface="Arial" panose="020B0604020202020204" pitchFamily="34" charset="0"/>
                <a:cs typeface="Arial" panose="020B0604020202020204" pitchFamily="34" charset="0"/>
              </a:rPr>
              <a:t>Aerial applications</a:t>
            </a:r>
          </a:p>
          <a:p>
            <a:pPr lvl="1" indent="-365750" defTabSz="1843994"/>
            <a:r>
              <a:rPr lang="en-US" dirty="0">
                <a:latin typeface="Arial" panose="020B0604020202020204" pitchFamily="34" charset="0"/>
                <a:cs typeface="Arial" panose="020B0604020202020204" pitchFamily="34" charset="0"/>
              </a:rPr>
              <a:t>Lashed or self-supporting (ADSS)</a:t>
            </a:r>
          </a:p>
        </p:txBody>
      </p:sp>
      <p:pic>
        <p:nvPicPr>
          <p:cNvPr id="7175"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flipV="1">
            <a:off x="5784046" y="3872322"/>
            <a:ext cx="5750432" cy="65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9635667" y="1606643"/>
            <a:ext cx="4511040" cy="2189137"/>
            <a:chOff x="9660360" y="1989825"/>
            <a:chExt cx="4511040" cy="2189137"/>
          </a:xfrm>
        </p:grpSpPr>
        <p:cxnSp>
          <p:nvCxnSpPr>
            <p:cNvPr id="4" name="Straight Connector 3"/>
            <p:cNvCxnSpPr/>
            <p:nvPr/>
          </p:nvCxnSpPr>
          <p:spPr>
            <a:xfrm>
              <a:off x="9782282" y="2517058"/>
              <a:ext cx="406908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904202" y="3282868"/>
              <a:ext cx="406908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6" name="Freeform 5"/>
            <p:cNvSpPr/>
            <p:nvPr/>
          </p:nvSpPr>
          <p:spPr>
            <a:xfrm>
              <a:off x="9660360" y="2734231"/>
              <a:ext cx="4511040" cy="240030"/>
            </a:xfrm>
            <a:custGeom>
              <a:avLst/>
              <a:gdLst>
                <a:gd name="connsiteX0" fmla="*/ 0 w 2819400"/>
                <a:gd name="connsiteY0" fmla="*/ 123825 h 200025"/>
                <a:gd name="connsiteX1" fmla="*/ 95250 w 2819400"/>
                <a:gd name="connsiteY1" fmla="*/ 114300 h 200025"/>
                <a:gd name="connsiteX2" fmla="*/ 123825 w 2819400"/>
                <a:gd name="connsiteY2" fmla="*/ 104775 h 200025"/>
                <a:gd name="connsiteX3" fmla="*/ 219075 w 2819400"/>
                <a:gd name="connsiteY3" fmla="*/ 85725 h 200025"/>
                <a:gd name="connsiteX4" fmla="*/ 304800 w 2819400"/>
                <a:gd name="connsiteY4" fmla="*/ 57150 h 200025"/>
                <a:gd name="connsiteX5" fmla="*/ 333375 w 2819400"/>
                <a:gd name="connsiteY5" fmla="*/ 47625 h 200025"/>
                <a:gd name="connsiteX6" fmla="*/ 361950 w 2819400"/>
                <a:gd name="connsiteY6" fmla="*/ 38100 h 200025"/>
                <a:gd name="connsiteX7" fmla="*/ 400050 w 2819400"/>
                <a:gd name="connsiteY7" fmla="*/ 19050 h 200025"/>
                <a:gd name="connsiteX8" fmla="*/ 447675 w 2819400"/>
                <a:gd name="connsiteY8" fmla="*/ 9525 h 200025"/>
                <a:gd name="connsiteX9" fmla="*/ 485775 w 2819400"/>
                <a:gd name="connsiteY9" fmla="*/ 0 h 200025"/>
                <a:gd name="connsiteX10" fmla="*/ 1000125 w 2819400"/>
                <a:gd name="connsiteY10" fmla="*/ 19050 h 200025"/>
                <a:gd name="connsiteX11" fmla="*/ 1095375 w 2819400"/>
                <a:gd name="connsiteY11" fmla="*/ 38100 h 200025"/>
                <a:gd name="connsiteX12" fmla="*/ 1162050 w 2819400"/>
                <a:gd name="connsiteY12" fmla="*/ 66675 h 200025"/>
                <a:gd name="connsiteX13" fmla="*/ 1219200 w 2819400"/>
                <a:gd name="connsiteY13" fmla="*/ 76200 h 200025"/>
                <a:gd name="connsiteX14" fmla="*/ 1276350 w 2819400"/>
                <a:gd name="connsiteY14" fmla="*/ 104775 h 200025"/>
                <a:gd name="connsiteX15" fmla="*/ 1362075 w 2819400"/>
                <a:gd name="connsiteY15" fmla="*/ 123825 h 200025"/>
                <a:gd name="connsiteX16" fmla="*/ 1476375 w 2819400"/>
                <a:gd name="connsiteY16" fmla="*/ 142875 h 200025"/>
                <a:gd name="connsiteX17" fmla="*/ 1533525 w 2819400"/>
                <a:gd name="connsiteY17" fmla="*/ 152400 h 200025"/>
                <a:gd name="connsiteX18" fmla="*/ 1571625 w 2819400"/>
                <a:gd name="connsiteY18" fmla="*/ 161925 h 200025"/>
                <a:gd name="connsiteX19" fmla="*/ 1685925 w 2819400"/>
                <a:gd name="connsiteY19" fmla="*/ 180975 h 200025"/>
                <a:gd name="connsiteX20" fmla="*/ 1933575 w 2819400"/>
                <a:gd name="connsiteY20" fmla="*/ 200025 h 200025"/>
                <a:gd name="connsiteX21" fmla="*/ 2600325 w 2819400"/>
                <a:gd name="connsiteY21" fmla="*/ 190500 h 200025"/>
                <a:gd name="connsiteX22" fmla="*/ 2724150 w 2819400"/>
                <a:gd name="connsiteY22" fmla="*/ 171450 h 200025"/>
                <a:gd name="connsiteX23" fmla="*/ 2781300 w 2819400"/>
                <a:gd name="connsiteY23" fmla="*/ 152400 h 200025"/>
                <a:gd name="connsiteX24" fmla="*/ 2819400 w 2819400"/>
                <a:gd name="connsiteY24" fmla="*/ 1428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19400" h="200025">
                  <a:moveTo>
                    <a:pt x="0" y="123825"/>
                  </a:moveTo>
                  <a:cubicBezTo>
                    <a:pt x="31750" y="120650"/>
                    <a:pt x="63713" y="119152"/>
                    <a:pt x="95250" y="114300"/>
                  </a:cubicBezTo>
                  <a:cubicBezTo>
                    <a:pt x="105173" y="112773"/>
                    <a:pt x="114171" y="107533"/>
                    <a:pt x="123825" y="104775"/>
                  </a:cubicBezTo>
                  <a:cubicBezTo>
                    <a:pt x="163610" y="93408"/>
                    <a:pt x="174167" y="93210"/>
                    <a:pt x="219075" y="85725"/>
                  </a:cubicBezTo>
                  <a:lnTo>
                    <a:pt x="304800" y="57150"/>
                  </a:lnTo>
                  <a:lnTo>
                    <a:pt x="333375" y="47625"/>
                  </a:lnTo>
                  <a:cubicBezTo>
                    <a:pt x="342900" y="44450"/>
                    <a:pt x="352970" y="42590"/>
                    <a:pt x="361950" y="38100"/>
                  </a:cubicBezTo>
                  <a:cubicBezTo>
                    <a:pt x="374650" y="31750"/>
                    <a:pt x="386580" y="23540"/>
                    <a:pt x="400050" y="19050"/>
                  </a:cubicBezTo>
                  <a:cubicBezTo>
                    <a:pt x="415409" y="13930"/>
                    <a:pt x="431871" y="13037"/>
                    <a:pt x="447675" y="9525"/>
                  </a:cubicBezTo>
                  <a:cubicBezTo>
                    <a:pt x="460454" y="6685"/>
                    <a:pt x="473075" y="3175"/>
                    <a:pt x="485775" y="0"/>
                  </a:cubicBezTo>
                  <a:cubicBezTo>
                    <a:pt x="517652" y="759"/>
                    <a:pt x="869380" y="1221"/>
                    <a:pt x="1000125" y="19050"/>
                  </a:cubicBezTo>
                  <a:cubicBezTo>
                    <a:pt x="1032207" y="23425"/>
                    <a:pt x="1063625" y="31750"/>
                    <a:pt x="1095375" y="38100"/>
                  </a:cubicBezTo>
                  <a:cubicBezTo>
                    <a:pt x="1147941" y="48613"/>
                    <a:pt x="1100091" y="48087"/>
                    <a:pt x="1162050" y="66675"/>
                  </a:cubicBezTo>
                  <a:cubicBezTo>
                    <a:pt x="1180548" y="72224"/>
                    <a:pt x="1200150" y="73025"/>
                    <a:pt x="1219200" y="76200"/>
                  </a:cubicBezTo>
                  <a:cubicBezTo>
                    <a:pt x="1238250" y="85725"/>
                    <a:pt x="1256575" y="96865"/>
                    <a:pt x="1276350" y="104775"/>
                  </a:cubicBezTo>
                  <a:cubicBezTo>
                    <a:pt x="1290868" y="110582"/>
                    <a:pt x="1350200" y="121186"/>
                    <a:pt x="1362075" y="123825"/>
                  </a:cubicBezTo>
                  <a:cubicBezTo>
                    <a:pt x="1457298" y="144986"/>
                    <a:pt x="1324047" y="121114"/>
                    <a:pt x="1476375" y="142875"/>
                  </a:cubicBezTo>
                  <a:cubicBezTo>
                    <a:pt x="1495494" y="145606"/>
                    <a:pt x="1514587" y="148612"/>
                    <a:pt x="1533525" y="152400"/>
                  </a:cubicBezTo>
                  <a:cubicBezTo>
                    <a:pt x="1546362" y="154967"/>
                    <a:pt x="1558846" y="159085"/>
                    <a:pt x="1571625" y="161925"/>
                  </a:cubicBezTo>
                  <a:cubicBezTo>
                    <a:pt x="1605887" y="169539"/>
                    <a:pt x="1652284" y="177917"/>
                    <a:pt x="1685925" y="180975"/>
                  </a:cubicBezTo>
                  <a:cubicBezTo>
                    <a:pt x="1768379" y="188471"/>
                    <a:pt x="1933575" y="200025"/>
                    <a:pt x="1933575" y="200025"/>
                  </a:cubicBezTo>
                  <a:lnTo>
                    <a:pt x="2600325" y="190500"/>
                  </a:lnTo>
                  <a:cubicBezTo>
                    <a:pt x="2641839" y="189449"/>
                    <a:pt x="2684212" y="183431"/>
                    <a:pt x="2724150" y="171450"/>
                  </a:cubicBezTo>
                  <a:cubicBezTo>
                    <a:pt x="2743384" y="165680"/>
                    <a:pt x="2762250" y="158750"/>
                    <a:pt x="2781300" y="152400"/>
                  </a:cubicBezTo>
                  <a:cubicBezTo>
                    <a:pt x="2812887" y="141871"/>
                    <a:pt x="2799835" y="142875"/>
                    <a:pt x="2819400" y="142875"/>
                  </a:cubicBezTo>
                </a:path>
              </a:pathLst>
            </a:custGeom>
            <a:noFill/>
            <a:ln w="19050"/>
          </p:spPr>
          <p:style>
            <a:lnRef idx="1">
              <a:schemeClr val="accent1"/>
            </a:lnRef>
            <a:fillRef idx="3">
              <a:schemeClr val="accent1"/>
            </a:fillRef>
            <a:effectRef idx="2">
              <a:schemeClr val="accent1"/>
            </a:effectRef>
            <a:fontRef idx="minor">
              <a:schemeClr val="lt1"/>
            </a:fontRef>
          </p:style>
          <p:txBody>
            <a:bodyPr lIns="146300" tIns="73150" rIns="146300" bIns="73150" rtlCol="0" anchor="ctr"/>
            <a:lstStyle/>
            <a:p>
              <a:pPr algn="ctr"/>
              <a:endParaRPr lang="en-US">
                <a:latin typeface="Arial" panose="020B0604020202020204" pitchFamily="34" charset="0"/>
                <a:cs typeface="Arial" panose="020B0604020202020204" pitchFamily="34" charset="0"/>
              </a:endParaRPr>
            </a:p>
          </p:txBody>
        </p:sp>
        <p:sp>
          <p:nvSpPr>
            <p:cNvPr id="13" name="Rectangle 4"/>
            <p:cNvSpPr txBox="1">
              <a:spLocks noChangeArrowheads="1"/>
            </p:cNvSpPr>
            <p:nvPr/>
          </p:nvSpPr>
          <p:spPr>
            <a:xfrm>
              <a:off x="9782281" y="1989825"/>
              <a:ext cx="1996440" cy="438068"/>
            </a:xfrm>
            <a:prstGeom prst="rect">
              <a:avLst/>
            </a:prstGeom>
            <a:noFill/>
          </p:spPr>
          <p:txBody>
            <a:bodyPr vert="horz" wrap="square" lIns="132077" tIns="43180" rIns="132077" bIns="43180" rtlCol="0" anchor="b">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843994"/>
              <a:r>
                <a:rPr lang="en-US" sz="2300" b="1" dirty="0">
                  <a:latin typeface="Arial" panose="020B0604020202020204" pitchFamily="34" charset="0"/>
                  <a:cs typeface="Arial" panose="020B0604020202020204" pitchFamily="34" charset="0"/>
                </a:rPr>
                <a:t>Buffer tube</a:t>
              </a:r>
            </a:p>
          </p:txBody>
        </p:sp>
        <p:sp>
          <p:nvSpPr>
            <p:cNvPr id="14" name="Rectangle 4"/>
            <p:cNvSpPr txBox="1">
              <a:spLocks noChangeArrowheads="1"/>
            </p:cNvSpPr>
            <p:nvPr/>
          </p:nvSpPr>
          <p:spPr>
            <a:xfrm>
              <a:off x="10384261" y="2644906"/>
              <a:ext cx="1394460" cy="438068"/>
            </a:xfrm>
            <a:prstGeom prst="rect">
              <a:avLst/>
            </a:prstGeom>
            <a:noFill/>
          </p:spPr>
          <p:txBody>
            <a:bodyPr vert="horz" wrap="square" lIns="132077" tIns="43180" rIns="132077" bIns="43180" rtlCol="0" anchor="b">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843994"/>
              <a:r>
                <a:rPr lang="en-US" sz="2300" b="1" dirty="0">
                  <a:latin typeface="Arial" panose="020B0604020202020204" pitchFamily="34" charset="0"/>
                  <a:cs typeface="Arial" panose="020B0604020202020204" pitchFamily="34" charset="0"/>
                </a:rPr>
                <a:t>Fiber</a:t>
              </a:r>
            </a:p>
          </p:txBody>
        </p:sp>
        <p:sp>
          <p:nvSpPr>
            <p:cNvPr id="15" name="Rectangle 4"/>
            <p:cNvSpPr txBox="1">
              <a:spLocks noChangeArrowheads="1"/>
            </p:cNvSpPr>
            <p:nvPr/>
          </p:nvSpPr>
          <p:spPr>
            <a:xfrm>
              <a:off x="11542498" y="3390029"/>
              <a:ext cx="2628902" cy="788933"/>
            </a:xfrm>
            <a:prstGeom prst="rect">
              <a:avLst/>
            </a:prstGeom>
            <a:noFill/>
          </p:spPr>
          <p:txBody>
            <a:bodyPr vert="horz" wrap="square" lIns="132077" tIns="43180" rIns="132077" bIns="43180" rtlCol="0" anchor="b">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843994"/>
              <a:r>
                <a:rPr lang="en-US" sz="2300" b="1" dirty="0">
                  <a:latin typeface="Arial" panose="020B0604020202020204" pitchFamily="34" charset="0"/>
                  <a:cs typeface="Arial" panose="020B0604020202020204" pitchFamily="34" charset="0"/>
                </a:rPr>
                <a:t>Loose buffer tube structure</a:t>
              </a:r>
            </a:p>
          </p:txBody>
        </p:sp>
        <p:cxnSp>
          <p:nvCxnSpPr>
            <p:cNvPr id="8" name="Straight Arrow Connector 7"/>
            <p:cNvCxnSpPr>
              <a:stCxn id="15" idx="1"/>
            </p:cNvCxnSpPr>
            <p:nvPr/>
          </p:nvCxnSpPr>
          <p:spPr>
            <a:xfrm flipH="1" flipV="1">
              <a:off x="11218649" y="3439502"/>
              <a:ext cx="323849" cy="3449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37295" y="4993395"/>
            <a:ext cx="4183142" cy="208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4"/>
          <p:cNvSpPr txBox="1">
            <a:spLocks noChangeArrowheads="1"/>
          </p:cNvSpPr>
          <p:nvPr/>
        </p:nvSpPr>
        <p:spPr>
          <a:xfrm>
            <a:off x="9939995" y="4204464"/>
            <a:ext cx="4191000" cy="788933"/>
          </a:xfrm>
          <a:prstGeom prst="rect">
            <a:avLst/>
          </a:prstGeom>
          <a:noFill/>
        </p:spPr>
        <p:txBody>
          <a:bodyPr vert="horz" wrap="square" lIns="132077" tIns="43180" rIns="132077" bIns="43180" rtlCol="0" anchor="b">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843994"/>
            <a:r>
              <a:rPr lang="en-US" sz="2300" b="1" dirty="0">
                <a:latin typeface="Arial" panose="020B0604020202020204" pitchFamily="34" charset="0"/>
                <a:cs typeface="Arial" panose="020B0604020202020204" pitchFamily="34" charset="0"/>
              </a:rPr>
              <a:t>Ribbon fiber and cable structure</a:t>
            </a:r>
          </a:p>
        </p:txBody>
      </p:sp>
      <p:pic>
        <p:nvPicPr>
          <p:cNvPr id="16"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61916" y="6306976"/>
            <a:ext cx="2541560" cy="74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3660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C1255-B1AB-4A69-808B-8604BD4B4531}"/>
              </a:ext>
            </a:extLst>
          </p:cNvPr>
          <p:cNvSpPr txBox="1">
            <a:spLocks/>
          </p:cNvSpPr>
          <p:nvPr/>
        </p:nvSpPr>
        <p:spPr>
          <a:xfrm>
            <a:off x="2485385" y="471146"/>
            <a:ext cx="3776225" cy="523220"/>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a:t>How to choose? </a:t>
            </a:r>
          </a:p>
        </p:txBody>
      </p:sp>
      <p:pic>
        <p:nvPicPr>
          <p:cNvPr id="3" name="Picture 4">
            <a:extLst>
              <a:ext uri="{FF2B5EF4-FFF2-40B4-BE49-F238E27FC236}">
                <a16:creationId xmlns:a16="http://schemas.microsoft.com/office/drawing/2014/main" id="{A97CA6CC-AE43-4B33-87AA-A49A2631B2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2927" y="1310170"/>
            <a:ext cx="2056636" cy="182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a:extLst>
              <a:ext uri="{FF2B5EF4-FFF2-40B4-BE49-F238E27FC236}">
                <a16:creationId xmlns:a16="http://schemas.microsoft.com/office/drawing/2014/main" id="{10CC3291-DB0C-4F5E-B589-3DDA29022C72}"/>
              </a:ext>
            </a:extLst>
          </p:cNvPr>
          <p:cNvGraphicFramePr>
            <a:graphicFrameLocks noChangeAspect="1"/>
          </p:cNvGraphicFramePr>
          <p:nvPr>
            <p:extLst>
              <p:ext uri="{D42A27DB-BD31-4B8C-83A1-F6EECF244321}">
                <p14:modId xmlns:p14="http://schemas.microsoft.com/office/powerpoint/2010/main" val="2684072878"/>
              </p:ext>
            </p:extLst>
          </p:nvPr>
        </p:nvGraphicFramePr>
        <p:xfrm>
          <a:off x="10623410" y="1709027"/>
          <a:ext cx="3413866" cy="1330735"/>
        </p:xfrm>
        <a:graphic>
          <a:graphicData uri="http://schemas.openxmlformats.org/presentationml/2006/ole">
            <mc:AlternateContent xmlns:mc="http://schemas.openxmlformats.org/markup-compatibility/2006">
              <mc:Choice xmlns:v="urn:schemas-microsoft-com:vml" Requires="v">
                <p:oleObj name="Bitmap Image" r:id="rId3" imgW="5772956" imgH="2247619" progId="PBrush">
                  <p:embed/>
                </p:oleObj>
              </mc:Choice>
              <mc:Fallback>
                <p:oleObj name="Bitmap Image" r:id="rId3" imgW="5772956" imgH="2247619" progId="PBrush">
                  <p:embed/>
                  <p:pic>
                    <p:nvPicPr>
                      <p:cNvPr id="4" name="Object 3">
                        <a:extLst>
                          <a:ext uri="{FF2B5EF4-FFF2-40B4-BE49-F238E27FC236}">
                            <a16:creationId xmlns:a16="http://schemas.microsoft.com/office/drawing/2014/main" id="{10CC3291-DB0C-4F5E-B589-3DDA29022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3410" y="1709027"/>
                        <a:ext cx="3413866" cy="1330735"/>
                      </a:xfrm>
                      <a:prstGeom prst="rect">
                        <a:avLst/>
                      </a:prstGeom>
                      <a:noFill/>
                      <a:ln>
                        <a:noFill/>
                      </a:ln>
                      <a:effectLst/>
                    </p:spPr>
                  </p:pic>
                </p:oleObj>
              </mc:Fallback>
            </mc:AlternateContent>
          </a:graphicData>
        </a:graphic>
      </p:graphicFrame>
      <p:pic>
        <p:nvPicPr>
          <p:cNvPr id="6" name="Picture 5" descr="A picture containing writing implement, stationary, pen&#10;&#10;Description automatically generated">
            <a:extLst>
              <a:ext uri="{FF2B5EF4-FFF2-40B4-BE49-F238E27FC236}">
                <a16:creationId xmlns:a16="http://schemas.microsoft.com/office/drawing/2014/main" id="{DEB88E03-0827-4B44-8749-DC8BC8D58F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2291" y="1557366"/>
            <a:ext cx="1681411" cy="1444912"/>
          </a:xfrm>
          <a:prstGeom prst="rect">
            <a:avLst/>
          </a:prstGeom>
        </p:spPr>
      </p:pic>
      <p:sp>
        <p:nvSpPr>
          <p:cNvPr id="7" name="TextBox 6">
            <a:extLst>
              <a:ext uri="{FF2B5EF4-FFF2-40B4-BE49-F238E27FC236}">
                <a16:creationId xmlns:a16="http://schemas.microsoft.com/office/drawing/2014/main" id="{791CBE88-56FA-43A2-86FE-EBC8585E3D7C}"/>
              </a:ext>
            </a:extLst>
          </p:cNvPr>
          <p:cNvSpPr txBox="1"/>
          <p:nvPr/>
        </p:nvSpPr>
        <p:spPr>
          <a:xfrm>
            <a:off x="7821614" y="3145654"/>
            <a:ext cx="2458365" cy="523220"/>
          </a:xfrm>
          <a:prstGeom prst="rect">
            <a:avLst/>
          </a:prstGeom>
          <a:noFill/>
        </p:spPr>
        <p:txBody>
          <a:bodyPr wrap="none" rtlCol="0">
            <a:spAutoFit/>
          </a:bodyPr>
          <a:lstStyle/>
          <a:p>
            <a:r>
              <a:rPr lang="en-US" sz="2800" dirty="0" err="1"/>
              <a:t>Rollable</a:t>
            </a:r>
            <a:r>
              <a:rPr lang="en-US" sz="2800" dirty="0"/>
              <a:t> ribbon</a:t>
            </a:r>
          </a:p>
        </p:txBody>
      </p:sp>
      <p:sp>
        <p:nvSpPr>
          <p:cNvPr id="8" name="TextBox 7">
            <a:extLst>
              <a:ext uri="{FF2B5EF4-FFF2-40B4-BE49-F238E27FC236}">
                <a16:creationId xmlns:a16="http://schemas.microsoft.com/office/drawing/2014/main" id="{7DB9FB19-897A-4BE3-9787-23B7DAA7ADC9}"/>
              </a:ext>
            </a:extLst>
          </p:cNvPr>
          <p:cNvSpPr txBox="1"/>
          <p:nvPr/>
        </p:nvSpPr>
        <p:spPr>
          <a:xfrm>
            <a:off x="11146399" y="3010429"/>
            <a:ext cx="1805302" cy="523220"/>
          </a:xfrm>
          <a:prstGeom prst="rect">
            <a:avLst/>
          </a:prstGeom>
          <a:noFill/>
        </p:spPr>
        <p:txBody>
          <a:bodyPr wrap="none" rtlCol="0">
            <a:spAutoFit/>
          </a:bodyPr>
          <a:lstStyle/>
          <a:p>
            <a:r>
              <a:rPr lang="en-US" sz="2800" dirty="0"/>
              <a:t>Flat ribbon</a:t>
            </a:r>
          </a:p>
        </p:txBody>
      </p:sp>
      <p:sp>
        <p:nvSpPr>
          <p:cNvPr id="9" name="TextBox 8">
            <a:extLst>
              <a:ext uri="{FF2B5EF4-FFF2-40B4-BE49-F238E27FC236}">
                <a16:creationId xmlns:a16="http://schemas.microsoft.com/office/drawing/2014/main" id="{60A914E4-D241-475F-9535-34F38F207490}"/>
              </a:ext>
            </a:extLst>
          </p:cNvPr>
          <p:cNvSpPr txBox="1"/>
          <p:nvPr/>
        </p:nvSpPr>
        <p:spPr>
          <a:xfrm>
            <a:off x="3727901" y="3010429"/>
            <a:ext cx="3456331" cy="523220"/>
          </a:xfrm>
          <a:prstGeom prst="rect">
            <a:avLst/>
          </a:prstGeom>
          <a:noFill/>
        </p:spPr>
        <p:txBody>
          <a:bodyPr wrap="none" rtlCol="0">
            <a:spAutoFit/>
          </a:bodyPr>
          <a:lstStyle/>
          <a:p>
            <a:r>
              <a:rPr lang="en-US" sz="2800" dirty="0"/>
              <a:t>Loose tube and micro</a:t>
            </a:r>
          </a:p>
        </p:txBody>
      </p:sp>
      <p:pic>
        <p:nvPicPr>
          <p:cNvPr id="13" name="Picture 12">
            <a:extLst>
              <a:ext uri="{FF2B5EF4-FFF2-40B4-BE49-F238E27FC236}">
                <a16:creationId xmlns:a16="http://schemas.microsoft.com/office/drawing/2014/main" id="{11C34A86-7B94-414D-BD0A-F146A47DBB28}"/>
              </a:ext>
            </a:extLst>
          </p:cNvPr>
          <p:cNvPicPr>
            <a:picLocks noChangeAspect="1"/>
          </p:cNvPicPr>
          <p:nvPr/>
        </p:nvPicPr>
        <p:blipFill>
          <a:blip r:embed="rId6"/>
          <a:stretch>
            <a:fillRect/>
          </a:stretch>
        </p:blipFill>
        <p:spPr>
          <a:xfrm>
            <a:off x="4998589" y="4560344"/>
            <a:ext cx="1953604" cy="1953604"/>
          </a:xfrm>
          <a:prstGeom prst="rect">
            <a:avLst/>
          </a:prstGeom>
        </p:spPr>
      </p:pic>
      <p:pic>
        <p:nvPicPr>
          <p:cNvPr id="17" name="Picture 16" descr="A close up of a logo&#10;&#10;Description automatically generated">
            <a:extLst>
              <a:ext uri="{FF2B5EF4-FFF2-40B4-BE49-F238E27FC236}">
                <a16:creationId xmlns:a16="http://schemas.microsoft.com/office/drawing/2014/main" id="{7856CBFE-84C3-43AC-BADB-504D268E55A7}"/>
              </a:ext>
            </a:extLst>
          </p:cNvPr>
          <p:cNvPicPr>
            <a:picLocks noChangeAspect="1"/>
          </p:cNvPicPr>
          <p:nvPr/>
        </p:nvPicPr>
        <p:blipFill>
          <a:blip r:embed="rId7"/>
          <a:stretch>
            <a:fillRect/>
          </a:stretch>
        </p:blipFill>
        <p:spPr>
          <a:xfrm>
            <a:off x="9336643" y="4558291"/>
            <a:ext cx="1953604" cy="1953604"/>
          </a:xfrm>
          <a:prstGeom prst="rect">
            <a:avLst/>
          </a:prstGeom>
        </p:spPr>
      </p:pic>
      <p:sp>
        <p:nvSpPr>
          <p:cNvPr id="18" name="TextBox 17">
            <a:extLst>
              <a:ext uri="{FF2B5EF4-FFF2-40B4-BE49-F238E27FC236}">
                <a16:creationId xmlns:a16="http://schemas.microsoft.com/office/drawing/2014/main" id="{A54B77FA-93F1-4CE6-9B13-45447FABE649}"/>
              </a:ext>
            </a:extLst>
          </p:cNvPr>
          <p:cNvSpPr txBox="1"/>
          <p:nvPr/>
        </p:nvSpPr>
        <p:spPr>
          <a:xfrm>
            <a:off x="587108" y="2154114"/>
            <a:ext cx="2404826" cy="523220"/>
          </a:xfrm>
          <a:prstGeom prst="rect">
            <a:avLst/>
          </a:prstGeom>
          <a:noFill/>
        </p:spPr>
        <p:txBody>
          <a:bodyPr wrap="none" rtlCol="0">
            <a:spAutoFit/>
          </a:bodyPr>
          <a:lstStyle/>
          <a:p>
            <a:r>
              <a:rPr lang="en-US" sz="2800" dirty="0"/>
              <a:t>Fiber structure</a:t>
            </a:r>
          </a:p>
        </p:txBody>
      </p:sp>
      <p:sp>
        <p:nvSpPr>
          <p:cNvPr id="19" name="TextBox 18">
            <a:extLst>
              <a:ext uri="{FF2B5EF4-FFF2-40B4-BE49-F238E27FC236}">
                <a16:creationId xmlns:a16="http://schemas.microsoft.com/office/drawing/2014/main" id="{1BC6750B-C9F4-49C3-A68C-DC3D20EFBD5E}"/>
              </a:ext>
            </a:extLst>
          </p:cNvPr>
          <p:cNvSpPr txBox="1"/>
          <p:nvPr/>
        </p:nvSpPr>
        <p:spPr>
          <a:xfrm>
            <a:off x="313110" y="5324780"/>
            <a:ext cx="2502608" cy="523220"/>
          </a:xfrm>
          <a:prstGeom prst="rect">
            <a:avLst/>
          </a:prstGeom>
          <a:noFill/>
        </p:spPr>
        <p:txBody>
          <a:bodyPr wrap="none" rtlCol="0">
            <a:spAutoFit/>
          </a:bodyPr>
          <a:lstStyle/>
          <a:p>
            <a:r>
              <a:rPr lang="en-US" sz="2800" dirty="0"/>
              <a:t>Cable structure</a:t>
            </a:r>
          </a:p>
        </p:txBody>
      </p:sp>
      <p:cxnSp>
        <p:nvCxnSpPr>
          <p:cNvPr id="21" name="Straight Connector 20">
            <a:extLst>
              <a:ext uri="{FF2B5EF4-FFF2-40B4-BE49-F238E27FC236}">
                <a16:creationId xmlns:a16="http://schemas.microsoft.com/office/drawing/2014/main" id="{38B883A8-7D69-43E9-B0A8-E1D951F33F12}"/>
              </a:ext>
            </a:extLst>
          </p:cNvPr>
          <p:cNvCxnSpPr/>
          <p:nvPr/>
        </p:nvCxnSpPr>
        <p:spPr>
          <a:xfrm>
            <a:off x="3135454" y="1878227"/>
            <a:ext cx="0" cy="5671752"/>
          </a:xfrm>
          <a:prstGeom prst="line">
            <a:avLst/>
          </a:prstGeom>
          <a:ln w="571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A1E80AB-ED3F-4C63-BE68-64FAF9855CFD}"/>
              </a:ext>
            </a:extLst>
          </p:cNvPr>
          <p:cNvCxnSpPr>
            <a:cxnSpLocks/>
          </p:cNvCxnSpPr>
          <p:nvPr/>
        </p:nvCxnSpPr>
        <p:spPr>
          <a:xfrm flipH="1">
            <a:off x="549193" y="4201297"/>
            <a:ext cx="13488083" cy="0"/>
          </a:xfrm>
          <a:prstGeom prst="line">
            <a:avLst/>
          </a:prstGeom>
          <a:ln w="57150"/>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3BB5FFDE-18C4-4C4A-B2AB-A11335F9F38C}"/>
              </a:ext>
            </a:extLst>
          </p:cNvPr>
          <p:cNvSpPr txBox="1"/>
          <p:nvPr/>
        </p:nvSpPr>
        <p:spPr>
          <a:xfrm>
            <a:off x="5119742" y="6549887"/>
            <a:ext cx="2050561" cy="523220"/>
          </a:xfrm>
          <a:prstGeom prst="rect">
            <a:avLst/>
          </a:prstGeom>
          <a:noFill/>
        </p:spPr>
        <p:txBody>
          <a:bodyPr wrap="none" rtlCol="0">
            <a:spAutoFit/>
          </a:bodyPr>
          <a:lstStyle/>
          <a:p>
            <a:r>
              <a:rPr lang="en-US" sz="2800" dirty="0"/>
              <a:t>Central tube</a:t>
            </a:r>
          </a:p>
        </p:txBody>
      </p:sp>
      <p:sp>
        <p:nvSpPr>
          <p:cNvPr id="27" name="TextBox 26">
            <a:extLst>
              <a:ext uri="{FF2B5EF4-FFF2-40B4-BE49-F238E27FC236}">
                <a16:creationId xmlns:a16="http://schemas.microsoft.com/office/drawing/2014/main" id="{6EAC677D-9E60-4DE0-AB0C-06EBC9576E66}"/>
              </a:ext>
            </a:extLst>
          </p:cNvPr>
          <p:cNvSpPr txBox="1"/>
          <p:nvPr/>
        </p:nvSpPr>
        <p:spPr>
          <a:xfrm>
            <a:off x="9568723" y="6549887"/>
            <a:ext cx="1577676" cy="523220"/>
          </a:xfrm>
          <a:prstGeom prst="rect">
            <a:avLst/>
          </a:prstGeom>
          <a:noFill/>
        </p:spPr>
        <p:txBody>
          <a:bodyPr wrap="none" rtlCol="0">
            <a:spAutoFit/>
          </a:bodyPr>
          <a:lstStyle/>
          <a:p>
            <a:r>
              <a:rPr lang="en-US" sz="2800" dirty="0"/>
              <a:t>Stranded</a:t>
            </a:r>
          </a:p>
        </p:txBody>
      </p:sp>
    </p:spTree>
    <p:extLst>
      <p:ext uri="{BB962C8B-B14F-4D97-AF65-F5344CB8AC3E}">
        <p14:creationId xmlns:p14="http://schemas.microsoft.com/office/powerpoint/2010/main" val="3683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8619A59-C071-4D95-BB5A-3467462DF3FD}"/>
              </a:ext>
            </a:extLst>
          </p:cNvPr>
          <p:cNvGrpSpPr/>
          <p:nvPr/>
        </p:nvGrpSpPr>
        <p:grpSpPr>
          <a:xfrm>
            <a:off x="617838" y="1604848"/>
            <a:ext cx="13160821" cy="4609876"/>
            <a:chOff x="617838" y="1617928"/>
            <a:chExt cx="13160821" cy="4609876"/>
          </a:xfrm>
        </p:grpSpPr>
        <p:sp>
          <p:nvSpPr>
            <p:cNvPr id="29" name="Rectangle 28">
              <a:extLst>
                <a:ext uri="{FF2B5EF4-FFF2-40B4-BE49-F238E27FC236}">
                  <a16:creationId xmlns:a16="http://schemas.microsoft.com/office/drawing/2014/main" id="{A2BA1906-17B3-4680-828E-6AB44904FDA3}"/>
                </a:ext>
              </a:extLst>
            </p:cNvPr>
            <p:cNvSpPr/>
            <p:nvPr/>
          </p:nvSpPr>
          <p:spPr>
            <a:xfrm>
              <a:off x="617838" y="1617928"/>
              <a:ext cx="4163708" cy="460987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F5687A-AE8F-4DE2-BE87-4CD3A5871D71}"/>
                </a:ext>
              </a:extLst>
            </p:cNvPr>
            <p:cNvSpPr/>
            <p:nvPr/>
          </p:nvSpPr>
          <p:spPr>
            <a:xfrm>
              <a:off x="4781546" y="1617928"/>
              <a:ext cx="8997113" cy="46098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81626804-79F3-4891-BB03-82B13A980127}"/>
              </a:ext>
            </a:extLst>
          </p:cNvPr>
          <p:cNvSpPr txBox="1">
            <a:spLocks/>
          </p:cNvSpPr>
          <p:nvPr/>
        </p:nvSpPr>
        <p:spPr>
          <a:xfrm>
            <a:off x="2248805" y="415925"/>
            <a:ext cx="9806322" cy="523220"/>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a:t>Choose by fiber count and application</a:t>
            </a:r>
          </a:p>
        </p:txBody>
      </p:sp>
      <p:sp>
        <p:nvSpPr>
          <p:cNvPr id="4" name="TextBox 3">
            <a:extLst>
              <a:ext uri="{FF2B5EF4-FFF2-40B4-BE49-F238E27FC236}">
                <a16:creationId xmlns:a16="http://schemas.microsoft.com/office/drawing/2014/main" id="{473ACF75-5F82-4A7B-B31F-560368AE9027}"/>
              </a:ext>
            </a:extLst>
          </p:cNvPr>
          <p:cNvSpPr txBox="1"/>
          <p:nvPr/>
        </p:nvSpPr>
        <p:spPr>
          <a:xfrm>
            <a:off x="6400799" y="6870357"/>
            <a:ext cx="1502334" cy="424732"/>
          </a:xfrm>
          <a:prstGeom prst="rect">
            <a:avLst/>
          </a:prstGeom>
          <a:noFill/>
        </p:spPr>
        <p:txBody>
          <a:bodyPr wrap="none" rtlCol="0">
            <a:spAutoFit/>
          </a:bodyPr>
          <a:lstStyle/>
          <a:p>
            <a:r>
              <a:rPr lang="en-US" dirty="0"/>
              <a:t>Fiber count</a:t>
            </a:r>
          </a:p>
        </p:txBody>
      </p:sp>
      <p:grpSp>
        <p:nvGrpSpPr>
          <p:cNvPr id="13" name="Group 12">
            <a:extLst>
              <a:ext uri="{FF2B5EF4-FFF2-40B4-BE49-F238E27FC236}">
                <a16:creationId xmlns:a16="http://schemas.microsoft.com/office/drawing/2014/main" id="{8CEC7648-02E4-4235-B8AD-DE0EE2C83CB4}"/>
              </a:ext>
            </a:extLst>
          </p:cNvPr>
          <p:cNvGrpSpPr/>
          <p:nvPr/>
        </p:nvGrpSpPr>
        <p:grpSpPr>
          <a:xfrm>
            <a:off x="617838" y="6433268"/>
            <a:ext cx="13507034" cy="437089"/>
            <a:chOff x="553275" y="5655644"/>
            <a:chExt cx="13507034" cy="437089"/>
          </a:xfrm>
        </p:grpSpPr>
        <p:cxnSp>
          <p:nvCxnSpPr>
            <p:cNvPr id="2" name="Straight Connector 1">
              <a:extLst>
                <a:ext uri="{FF2B5EF4-FFF2-40B4-BE49-F238E27FC236}">
                  <a16:creationId xmlns:a16="http://schemas.microsoft.com/office/drawing/2014/main" id="{9493139B-953B-4A2E-BA9E-05E5D2700F7A}"/>
                </a:ext>
              </a:extLst>
            </p:cNvPr>
            <p:cNvCxnSpPr>
              <a:cxnSpLocks/>
            </p:cNvCxnSpPr>
            <p:nvPr/>
          </p:nvCxnSpPr>
          <p:spPr>
            <a:xfrm flipH="1">
              <a:off x="553275" y="5655644"/>
              <a:ext cx="13507034"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9326AE3-C638-48A8-B6A5-CF6DEEF18F7E}"/>
                </a:ext>
              </a:extLst>
            </p:cNvPr>
            <p:cNvSpPr txBox="1"/>
            <p:nvPr/>
          </p:nvSpPr>
          <p:spPr>
            <a:xfrm>
              <a:off x="3328910" y="5668001"/>
              <a:ext cx="663387" cy="424732"/>
            </a:xfrm>
            <a:prstGeom prst="rect">
              <a:avLst/>
            </a:prstGeom>
            <a:noFill/>
          </p:spPr>
          <p:txBody>
            <a:bodyPr wrap="none" rtlCol="0">
              <a:spAutoFit/>
            </a:bodyPr>
            <a:lstStyle/>
            <a:p>
              <a:r>
                <a:rPr lang="en-US" dirty="0"/>
                <a:t>144</a:t>
              </a:r>
            </a:p>
          </p:txBody>
        </p:sp>
        <p:sp>
          <p:nvSpPr>
            <p:cNvPr id="9" name="TextBox 8">
              <a:extLst>
                <a:ext uri="{FF2B5EF4-FFF2-40B4-BE49-F238E27FC236}">
                  <a16:creationId xmlns:a16="http://schemas.microsoft.com/office/drawing/2014/main" id="{6C2E8337-14BD-437B-82B6-537AD8628D4D}"/>
                </a:ext>
              </a:extLst>
            </p:cNvPr>
            <p:cNvSpPr txBox="1"/>
            <p:nvPr/>
          </p:nvSpPr>
          <p:spPr>
            <a:xfrm>
              <a:off x="5542188" y="5668001"/>
              <a:ext cx="670376" cy="424732"/>
            </a:xfrm>
            <a:prstGeom prst="rect">
              <a:avLst/>
            </a:prstGeom>
            <a:noFill/>
          </p:spPr>
          <p:txBody>
            <a:bodyPr wrap="none" rtlCol="0">
              <a:spAutoFit/>
            </a:bodyPr>
            <a:lstStyle/>
            <a:p>
              <a:r>
                <a:rPr lang="en-US" dirty="0"/>
                <a:t>288</a:t>
              </a:r>
            </a:p>
          </p:txBody>
        </p:sp>
        <p:sp>
          <p:nvSpPr>
            <p:cNvPr id="10" name="TextBox 9">
              <a:extLst>
                <a:ext uri="{FF2B5EF4-FFF2-40B4-BE49-F238E27FC236}">
                  <a16:creationId xmlns:a16="http://schemas.microsoft.com/office/drawing/2014/main" id="{EAC6DFC9-A615-4E2B-A326-8DAB35C3A1FA}"/>
                </a:ext>
              </a:extLst>
            </p:cNvPr>
            <p:cNvSpPr txBox="1"/>
            <p:nvPr/>
          </p:nvSpPr>
          <p:spPr>
            <a:xfrm>
              <a:off x="8086899" y="5668001"/>
              <a:ext cx="670376" cy="424732"/>
            </a:xfrm>
            <a:prstGeom prst="rect">
              <a:avLst/>
            </a:prstGeom>
            <a:noFill/>
          </p:spPr>
          <p:txBody>
            <a:bodyPr wrap="none" rtlCol="0">
              <a:spAutoFit/>
            </a:bodyPr>
            <a:lstStyle/>
            <a:p>
              <a:r>
                <a:rPr lang="en-US" dirty="0"/>
                <a:t>432</a:t>
              </a:r>
            </a:p>
          </p:txBody>
        </p:sp>
        <p:sp>
          <p:nvSpPr>
            <p:cNvPr id="11" name="TextBox 10">
              <a:extLst>
                <a:ext uri="{FF2B5EF4-FFF2-40B4-BE49-F238E27FC236}">
                  <a16:creationId xmlns:a16="http://schemas.microsoft.com/office/drawing/2014/main" id="{B21F94F6-5C2D-487E-B787-A66E33A2A5DD}"/>
                </a:ext>
              </a:extLst>
            </p:cNvPr>
            <p:cNvSpPr txBox="1"/>
            <p:nvPr/>
          </p:nvSpPr>
          <p:spPr>
            <a:xfrm>
              <a:off x="10821861" y="5668001"/>
              <a:ext cx="671979" cy="424732"/>
            </a:xfrm>
            <a:prstGeom prst="rect">
              <a:avLst/>
            </a:prstGeom>
            <a:noFill/>
          </p:spPr>
          <p:txBody>
            <a:bodyPr wrap="none" rtlCol="0">
              <a:spAutoFit/>
            </a:bodyPr>
            <a:lstStyle/>
            <a:p>
              <a:r>
                <a:rPr lang="en-US" dirty="0"/>
                <a:t>864</a:t>
              </a:r>
            </a:p>
          </p:txBody>
        </p:sp>
        <p:sp>
          <p:nvSpPr>
            <p:cNvPr id="12" name="TextBox 11">
              <a:extLst>
                <a:ext uri="{FF2B5EF4-FFF2-40B4-BE49-F238E27FC236}">
                  <a16:creationId xmlns:a16="http://schemas.microsoft.com/office/drawing/2014/main" id="{420F0A1B-F6B9-44AB-BEBA-3F34F7A0CDB5}"/>
                </a:ext>
              </a:extLst>
            </p:cNvPr>
            <p:cNvSpPr txBox="1"/>
            <p:nvPr/>
          </p:nvSpPr>
          <p:spPr>
            <a:xfrm>
              <a:off x="12900860" y="5668001"/>
              <a:ext cx="813236" cy="424732"/>
            </a:xfrm>
            <a:prstGeom prst="rect">
              <a:avLst/>
            </a:prstGeom>
            <a:noFill/>
          </p:spPr>
          <p:txBody>
            <a:bodyPr wrap="none" rtlCol="0">
              <a:spAutoFit/>
            </a:bodyPr>
            <a:lstStyle/>
            <a:p>
              <a:r>
                <a:rPr lang="en-US" dirty="0"/>
                <a:t>1728</a:t>
              </a:r>
            </a:p>
          </p:txBody>
        </p:sp>
      </p:grpSp>
      <p:sp>
        <p:nvSpPr>
          <p:cNvPr id="26" name="TextBox 25">
            <a:extLst>
              <a:ext uri="{FF2B5EF4-FFF2-40B4-BE49-F238E27FC236}">
                <a16:creationId xmlns:a16="http://schemas.microsoft.com/office/drawing/2014/main" id="{4800C6AF-40D1-49E3-96BC-E32670B1A173}"/>
              </a:ext>
            </a:extLst>
          </p:cNvPr>
          <p:cNvSpPr txBox="1"/>
          <p:nvPr/>
        </p:nvSpPr>
        <p:spPr>
          <a:xfrm>
            <a:off x="1238460" y="3029114"/>
            <a:ext cx="2155013" cy="1446550"/>
          </a:xfrm>
          <a:prstGeom prst="rect">
            <a:avLst/>
          </a:prstGeom>
          <a:noFill/>
        </p:spPr>
        <p:txBody>
          <a:bodyPr wrap="square" rtlCol="0">
            <a:spAutoFit/>
          </a:bodyPr>
          <a:lstStyle/>
          <a:p>
            <a:r>
              <a:rPr lang="en-US" sz="4400" dirty="0"/>
              <a:t>Loose tube</a:t>
            </a:r>
          </a:p>
        </p:txBody>
      </p:sp>
      <p:sp>
        <p:nvSpPr>
          <p:cNvPr id="27" name="TextBox 26">
            <a:extLst>
              <a:ext uri="{FF2B5EF4-FFF2-40B4-BE49-F238E27FC236}">
                <a16:creationId xmlns:a16="http://schemas.microsoft.com/office/drawing/2014/main" id="{88F94FB8-2433-4AA3-9264-E048290DA592}"/>
              </a:ext>
            </a:extLst>
          </p:cNvPr>
          <p:cNvSpPr txBox="1"/>
          <p:nvPr/>
        </p:nvSpPr>
        <p:spPr>
          <a:xfrm>
            <a:off x="6226249" y="3307054"/>
            <a:ext cx="1866217" cy="769441"/>
          </a:xfrm>
          <a:prstGeom prst="rect">
            <a:avLst/>
          </a:prstGeom>
          <a:noFill/>
        </p:spPr>
        <p:txBody>
          <a:bodyPr wrap="none" rtlCol="0">
            <a:spAutoFit/>
          </a:bodyPr>
          <a:lstStyle/>
          <a:p>
            <a:r>
              <a:rPr lang="en-US" sz="4400" dirty="0"/>
              <a:t>Ribbon</a:t>
            </a:r>
          </a:p>
        </p:txBody>
      </p:sp>
      <p:sp>
        <p:nvSpPr>
          <p:cNvPr id="32" name="TextBox 31">
            <a:extLst>
              <a:ext uri="{FF2B5EF4-FFF2-40B4-BE49-F238E27FC236}">
                <a16:creationId xmlns:a16="http://schemas.microsoft.com/office/drawing/2014/main" id="{14DB4964-54FD-43A1-BCC2-D35CB240AD1A}"/>
              </a:ext>
            </a:extLst>
          </p:cNvPr>
          <p:cNvSpPr txBox="1"/>
          <p:nvPr/>
        </p:nvSpPr>
        <p:spPr>
          <a:xfrm>
            <a:off x="1889810" y="6445625"/>
            <a:ext cx="508473" cy="424732"/>
          </a:xfrm>
          <a:prstGeom prst="rect">
            <a:avLst/>
          </a:prstGeom>
          <a:noFill/>
        </p:spPr>
        <p:txBody>
          <a:bodyPr wrap="none" rtlCol="0">
            <a:spAutoFit/>
          </a:bodyPr>
          <a:lstStyle/>
          <a:p>
            <a:r>
              <a:rPr lang="en-US" dirty="0"/>
              <a:t>96</a:t>
            </a:r>
          </a:p>
        </p:txBody>
      </p:sp>
    </p:spTree>
    <p:extLst>
      <p:ext uri="{BB962C8B-B14F-4D97-AF65-F5344CB8AC3E}">
        <p14:creationId xmlns:p14="http://schemas.microsoft.com/office/powerpoint/2010/main" val="311592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87492" y="335434"/>
            <a:ext cx="5872331" cy="866851"/>
          </a:xfrm>
        </p:spPr>
        <p:txBody>
          <a:bodyPr/>
          <a:lstStyle/>
          <a:p>
            <a:r>
              <a:rPr lang="en-US" sz="3282" dirty="0">
                <a:solidFill>
                  <a:schemeClr val="tx1"/>
                </a:solidFill>
              </a:rPr>
              <a:t>OFS Loose Tube Cable Lineup</a:t>
            </a:r>
          </a:p>
        </p:txBody>
      </p:sp>
      <p:sp>
        <p:nvSpPr>
          <p:cNvPr id="4" name="Rectangle 3"/>
          <p:cNvSpPr/>
          <p:nvPr/>
        </p:nvSpPr>
        <p:spPr>
          <a:xfrm>
            <a:off x="6056612" y="1615722"/>
            <a:ext cx="5641279" cy="5608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7875" tIns="53938" rIns="107875" bIns="53938" rtlCol="0" anchor="ctr"/>
          <a:lstStyle/>
          <a:p>
            <a:pPr algn="ctr"/>
            <a:endParaRPr lang="en-US" sz="2287"/>
          </a:p>
        </p:txBody>
      </p:sp>
      <p:grpSp>
        <p:nvGrpSpPr>
          <p:cNvPr id="1058" name="Group 1057"/>
          <p:cNvGrpSpPr/>
          <p:nvPr/>
        </p:nvGrpSpPr>
        <p:grpSpPr>
          <a:xfrm>
            <a:off x="2308703" y="1161730"/>
            <a:ext cx="5073657" cy="6337027"/>
            <a:chOff x="136354" y="914051"/>
            <a:chExt cx="4356170" cy="5280856"/>
          </a:xfrm>
        </p:grpSpPr>
        <p:grpSp>
          <p:nvGrpSpPr>
            <p:cNvPr id="12" name="Group 112"/>
            <p:cNvGrpSpPr>
              <a:grpSpLocks/>
            </p:cNvGrpSpPr>
            <p:nvPr/>
          </p:nvGrpSpPr>
          <p:grpSpPr bwMode="auto">
            <a:xfrm>
              <a:off x="3451441" y="1374294"/>
              <a:ext cx="1041083" cy="1033844"/>
              <a:chOff x="383" y="1331"/>
              <a:chExt cx="1130" cy="1130"/>
            </a:xfrm>
          </p:grpSpPr>
          <p:sp>
            <p:nvSpPr>
              <p:cNvPr id="13" name="Oval 113"/>
              <p:cNvSpPr>
                <a:spLocks noChangeAspect="1" noChangeArrowheads="1"/>
              </p:cNvSpPr>
              <p:nvPr/>
            </p:nvSpPr>
            <p:spPr bwMode="auto">
              <a:xfrm>
                <a:off x="383" y="1331"/>
                <a:ext cx="1130" cy="1130"/>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14" name="Oval 114"/>
              <p:cNvSpPr>
                <a:spLocks noChangeAspect="1" noChangeArrowheads="1"/>
              </p:cNvSpPr>
              <p:nvPr/>
            </p:nvSpPr>
            <p:spPr bwMode="auto">
              <a:xfrm>
                <a:off x="501" y="1451"/>
                <a:ext cx="894" cy="894"/>
              </a:xfrm>
              <a:prstGeom prst="ellipse">
                <a:avLst/>
              </a:prstGeom>
              <a:solidFill>
                <a:srgbClr val="800000"/>
              </a:solidFill>
              <a:ln w="3175">
                <a:solidFill>
                  <a:srgbClr val="000000"/>
                </a:solidFill>
                <a:round/>
                <a:headEnd/>
                <a:tailEnd/>
              </a:ln>
            </p:spPr>
            <p:txBody>
              <a:bodyPr wrap="none" anchor="ctr"/>
              <a:lstStyle/>
              <a:p>
                <a:endParaRPr lang="en-GB" sz="2287"/>
              </a:p>
            </p:txBody>
          </p:sp>
          <p:sp>
            <p:nvSpPr>
              <p:cNvPr id="15" name="Oval 115"/>
              <p:cNvSpPr>
                <a:spLocks noChangeAspect="1" noChangeArrowheads="1"/>
              </p:cNvSpPr>
              <p:nvPr/>
            </p:nvSpPr>
            <p:spPr bwMode="auto">
              <a:xfrm>
                <a:off x="531" y="1479"/>
                <a:ext cx="834" cy="835"/>
              </a:xfrm>
              <a:prstGeom prst="ellipse">
                <a:avLst/>
              </a:prstGeom>
              <a:solidFill>
                <a:srgbClr val="FFCC66"/>
              </a:solidFill>
              <a:ln w="3175">
                <a:solidFill>
                  <a:srgbClr val="000000"/>
                </a:solidFill>
                <a:round/>
                <a:headEnd/>
                <a:tailEnd/>
              </a:ln>
            </p:spPr>
            <p:txBody>
              <a:bodyPr wrap="none" anchor="ctr"/>
              <a:lstStyle/>
              <a:p>
                <a:endParaRPr lang="en-GB" sz="2287"/>
              </a:p>
            </p:txBody>
          </p:sp>
          <p:sp>
            <p:nvSpPr>
              <p:cNvPr id="16" name="Oval 116"/>
              <p:cNvSpPr>
                <a:spLocks noChangeAspect="1" noChangeArrowheads="1"/>
              </p:cNvSpPr>
              <p:nvPr/>
            </p:nvSpPr>
            <p:spPr bwMode="auto">
              <a:xfrm>
                <a:off x="560" y="1510"/>
                <a:ext cx="777" cy="77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17" name="Oval 117"/>
              <p:cNvSpPr>
                <a:spLocks noChangeAspect="1" noChangeArrowheads="1"/>
              </p:cNvSpPr>
              <p:nvPr/>
            </p:nvSpPr>
            <p:spPr bwMode="auto">
              <a:xfrm>
                <a:off x="813" y="1761"/>
                <a:ext cx="272" cy="272"/>
              </a:xfrm>
              <a:prstGeom prst="ellipse">
                <a:avLst/>
              </a:prstGeom>
              <a:solidFill>
                <a:srgbClr val="808080"/>
              </a:solidFill>
              <a:ln w="0">
                <a:solidFill>
                  <a:srgbClr val="000000"/>
                </a:solidFill>
                <a:round/>
                <a:headEnd/>
                <a:tailEnd/>
              </a:ln>
            </p:spPr>
            <p:txBody>
              <a:bodyPr/>
              <a:lstStyle/>
              <a:p>
                <a:endParaRPr lang="en-GB" sz="2287"/>
              </a:p>
            </p:txBody>
          </p:sp>
          <p:sp>
            <p:nvSpPr>
              <p:cNvPr id="18" name="Oval 118"/>
              <p:cNvSpPr>
                <a:spLocks noChangeAspect="1" noChangeArrowheads="1"/>
              </p:cNvSpPr>
              <p:nvPr/>
            </p:nvSpPr>
            <p:spPr bwMode="auto">
              <a:xfrm>
                <a:off x="934" y="2318"/>
                <a:ext cx="31" cy="25"/>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nvGrpSpPr>
              <p:cNvPr id="19" name="Group 119"/>
              <p:cNvGrpSpPr>
                <a:grpSpLocks noChangeAspect="1"/>
              </p:cNvGrpSpPr>
              <p:nvPr/>
            </p:nvGrpSpPr>
            <p:grpSpPr bwMode="auto">
              <a:xfrm>
                <a:off x="825" y="1508"/>
                <a:ext cx="253" cy="252"/>
                <a:chOff x="4023" y="3293"/>
                <a:chExt cx="913" cy="912"/>
              </a:xfrm>
            </p:grpSpPr>
            <p:sp>
              <p:nvSpPr>
                <p:cNvPr id="101" name="Oval 120"/>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102" name="Group 121"/>
                <p:cNvGrpSpPr>
                  <a:grpSpLocks noChangeAspect="1"/>
                </p:cNvGrpSpPr>
                <p:nvPr/>
              </p:nvGrpSpPr>
              <p:grpSpPr bwMode="auto">
                <a:xfrm>
                  <a:off x="4155" y="3419"/>
                  <a:ext cx="654" cy="654"/>
                  <a:chOff x="2022" y="1792"/>
                  <a:chExt cx="227" cy="227"/>
                </a:xfrm>
              </p:grpSpPr>
              <p:sp>
                <p:nvSpPr>
                  <p:cNvPr id="103" name="Oval 122"/>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104" name="Oval 123"/>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05" name="Oval 124"/>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06" name="Oval 125"/>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07" name="Oval 126"/>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08" name="Oval 127"/>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09" name="Oval 128"/>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10" name="Oval 129"/>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11" name="Oval 130"/>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12" name="Oval 131"/>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13" name="Oval 132"/>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14" name="Oval 133"/>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15" name="Oval 134"/>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0" name="Group 135"/>
              <p:cNvGrpSpPr>
                <a:grpSpLocks noChangeAspect="1"/>
              </p:cNvGrpSpPr>
              <p:nvPr/>
            </p:nvGrpSpPr>
            <p:grpSpPr bwMode="auto">
              <a:xfrm>
                <a:off x="1051" y="1641"/>
                <a:ext cx="252" cy="252"/>
                <a:chOff x="4823" y="3762"/>
                <a:chExt cx="913" cy="912"/>
              </a:xfrm>
            </p:grpSpPr>
            <p:sp>
              <p:nvSpPr>
                <p:cNvPr id="86" name="Oval 136"/>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87" name="Group 137"/>
                <p:cNvGrpSpPr>
                  <a:grpSpLocks noChangeAspect="1"/>
                </p:cNvGrpSpPr>
                <p:nvPr/>
              </p:nvGrpSpPr>
              <p:grpSpPr bwMode="auto">
                <a:xfrm>
                  <a:off x="4955" y="3889"/>
                  <a:ext cx="654" cy="652"/>
                  <a:chOff x="2022" y="1792"/>
                  <a:chExt cx="227" cy="227"/>
                </a:xfrm>
              </p:grpSpPr>
              <p:sp>
                <p:nvSpPr>
                  <p:cNvPr id="88" name="Oval 138"/>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89" name="Oval 139"/>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0" name="Oval 140"/>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1" name="Oval 141"/>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2" name="Oval 142"/>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3" name="Oval 143"/>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4" name="Oval 144"/>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5" name="Oval 145"/>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6" name="Oval 146"/>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7" name="Oval 147"/>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8" name="Oval 148"/>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99" name="Oval 149"/>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100" name="Oval 150"/>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1" name="Group 151"/>
              <p:cNvGrpSpPr>
                <a:grpSpLocks noChangeAspect="1"/>
              </p:cNvGrpSpPr>
              <p:nvPr/>
            </p:nvGrpSpPr>
            <p:grpSpPr bwMode="auto">
              <a:xfrm>
                <a:off x="1050" y="1903"/>
                <a:ext cx="252" cy="253"/>
                <a:chOff x="4852" y="4679"/>
                <a:chExt cx="912" cy="913"/>
              </a:xfrm>
            </p:grpSpPr>
            <p:sp>
              <p:nvSpPr>
                <p:cNvPr id="71" name="Oval 152"/>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72" name="Group 153"/>
                <p:cNvGrpSpPr>
                  <a:grpSpLocks noChangeAspect="1"/>
                </p:cNvGrpSpPr>
                <p:nvPr/>
              </p:nvGrpSpPr>
              <p:grpSpPr bwMode="auto">
                <a:xfrm>
                  <a:off x="4984" y="4806"/>
                  <a:ext cx="654" cy="654"/>
                  <a:chOff x="2022" y="1792"/>
                  <a:chExt cx="227" cy="227"/>
                </a:xfrm>
              </p:grpSpPr>
              <p:sp>
                <p:nvSpPr>
                  <p:cNvPr id="73" name="Oval 154"/>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74" name="Oval 155"/>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5" name="Oval 156"/>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6" name="Oval 157"/>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7" name="Oval 158"/>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8" name="Oval 159"/>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9" name="Oval 160"/>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80" name="Oval 161"/>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81" name="Oval 162"/>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82" name="Oval 163"/>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83" name="Oval 164"/>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84" name="Oval 165"/>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85" name="Oval 166"/>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2" name="Group 167"/>
              <p:cNvGrpSpPr>
                <a:grpSpLocks noChangeAspect="1"/>
              </p:cNvGrpSpPr>
              <p:nvPr/>
            </p:nvGrpSpPr>
            <p:grpSpPr bwMode="auto">
              <a:xfrm>
                <a:off x="823" y="2035"/>
                <a:ext cx="252" cy="252"/>
                <a:chOff x="4063" y="5169"/>
                <a:chExt cx="913" cy="912"/>
              </a:xfrm>
            </p:grpSpPr>
            <p:sp>
              <p:nvSpPr>
                <p:cNvPr id="56" name="Oval 168"/>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57" name="Group 169"/>
                <p:cNvGrpSpPr>
                  <a:grpSpLocks noChangeAspect="1"/>
                </p:cNvGrpSpPr>
                <p:nvPr/>
              </p:nvGrpSpPr>
              <p:grpSpPr bwMode="auto">
                <a:xfrm>
                  <a:off x="4196" y="5295"/>
                  <a:ext cx="653" cy="654"/>
                  <a:chOff x="2022" y="1792"/>
                  <a:chExt cx="227" cy="227"/>
                </a:xfrm>
              </p:grpSpPr>
              <p:sp>
                <p:nvSpPr>
                  <p:cNvPr id="58" name="Oval 170"/>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59" name="Oval 171"/>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0" name="Oval 172"/>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1" name="Oval 173"/>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2" name="Oval 174"/>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3" name="Oval 175"/>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4" name="Oval 176"/>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5" name="Oval 177"/>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 name="Oval 178"/>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7" name="Oval 179"/>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8" name="Oval 180"/>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 name="Oval 181"/>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0" name="Oval 182"/>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3" name="Group 183"/>
              <p:cNvGrpSpPr>
                <a:grpSpLocks noChangeAspect="1"/>
              </p:cNvGrpSpPr>
              <p:nvPr/>
            </p:nvGrpSpPr>
            <p:grpSpPr bwMode="auto">
              <a:xfrm>
                <a:off x="594" y="1901"/>
                <a:ext cx="253" cy="253"/>
                <a:chOff x="2244" y="5716"/>
                <a:chExt cx="913" cy="912"/>
              </a:xfrm>
            </p:grpSpPr>
            <p:sp>
              <p:nvSpPr>
                <p:cNvPr id="41" name="Oval 184"/>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42" name="Group 185"/>
                <p:cNvGrpSpPr>
                  <a:grpSpLocks noChangeAspect="1"/>
                </p:cNvGrpSpPr>
                <p:nvPr/>
              </p:nvGrpSpPr>
              <p:grpSpPr bwMode="auto">
                <a:xfrm>
                  <a:off x="2376" y="5839"/>
                  <a:ext cx="654" cy="654"/>
                  <a:chOff x="2022" y="1792"/>
                  <a:chExt cx="227" cy="227"/>
                </a:xfrm>
              </p:grpSpPr>
              <p:sp>
                <p:nvSpPr>
                  <p:cNvPr id="43" name="Oval 186"/>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44" name="Oval 187"/>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5" name="Oval 188"/>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6" name="Oval 189"/>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 name="Oval 190"/>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8" name="Oval 191"/>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9" name="Oval 192"/>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 name="Oval 193"/>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1" name="Oval 194"/>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2" name="Oval 195"/>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3" name="Oval 196"/>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4" name="Oval 197"/>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5" name="Oval 198"/>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4" name="Group 199"/>
              <p:cNvGrpSpPr>
                <a:grpSpLocks noChangeAspect="1"/>
              </p:cNvGrpSpPr>
              <p:nvPr/>
            </p:nvGrpSpPr>
            <p:grpSpPr bwMode="auto">
              <a:xfrm>
                <a:off x="596" y="1639"/>
                <a:ext cx="253" cy="252"/>
                <a:chOff x="2073" y="1813"/>
                <a:chExt cx="913" cy="912"/>
              </a:xfrm>
            </p:grpSpPr>
            <p:sp>
              <p:nvSpPr>
                <p:cNvPr id="26" name="Oval 200"/>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27" name="Group 201"/>
                <p:cNvGrpSpPr>
                  <a:grpSpLocks noChangeAspect="1"/>
                </p:cNvGrpSpPr>
                <p:nvPr/>
              </p:nvGrpSpPr>
              <p:grpSpPr bwMode="auto">
                <a:xfrm>
                  <a:off x="2205" y="1939"/>
                  <a:ext cx="654" cy="654"/>
                  <a:chOff x="2022" y="1792"/>
                  <a:chExt cx="227" cy="227"/>
                </a:xfrm>
              </p:grpSpPr>
              <p:sp>
                <p:nvSpPr>
                  <p:cNvPr id="28" name="Oval 202"/>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29" name="Oval 203"/>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0" name="Oval 204"/>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 name="Oval 205"/>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2" name="Oval 206"/>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3" name="Oval 207"/>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4" name="Oval 208"/>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5" name="Oval 209"/>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6" name="Oval 210"/>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7" name="Oval 211"/>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8" name="Oval 212"/>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9" name="Oval 213"/>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0" name="Oval 214"/>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sp>
            <p:nvSpPr>
              <p:cNvPr id="25" name="Oval 215"/>
              <p:cNvSpPr>
                <a:spLocks noChangeAspect="1" noChangeArrowheads="1"/>
              </p:cNvSpPr>
              <p:nvPr/>
            </p:nvSpPr>
            <p:spPr bwMode="auto">
              <a:xfrm>
                <a:off x="934" y="1449"/>
                <a:ext cx="32" cy="26"/>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nvGrpSpPr>
            <p:cNvPr id="423" name="Group 112"/>
            <p:cNvGrpSpPr>
              <a:grpSpLocks/>
            </p:cNvGrpSpPr>
            <p:nvPr/>
          </p:nvGrpSpPr>
          <p:grpSpPr bwMode="auto">
            <a:xfrm>
              <a:off x="136354" y="921267"/>
              <a:ext cx="1041083" cy="1033844"/>
              <a:chOff x="383" y="1331"/>
              <a:chExt cx="1130" cy="1130"/>
            </a:xfrm>
          </p:grpSpPr>
          <p:sp>
            <p:nvSpPr>
              <p:cNvPr id="424" name="Oval 113"/>
              <p:cNvSpPr>
                <a:spLocks noChangeAspect="1" noChangeArrowheads="1"/>
              </p:cNvSpPr>
              <p:nvPr/>
            </p:nvSpPr>
            <p:spPr bwMode="auto">
              <a:xfrm>
                <a:off x="383" y="1331"/>
                <a:ext cx="1130" cy="1130"/>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425" name="Oval 114"/>
              <p:cNvSpPr>
                <a:spLocks noChangeAspect="1" noChangeArrowheads="1"/>
              </p:cNvSpPr>
              <p:nvPr/>
            </p:nvSpPr>
            <p:spPr bwMode="auto">
              <a:xfrm>
                <a:off x="501" y="1451"/>
                <a:ext cx="894" cy="894"/>
              </a:xfrm>
              <a:prstGeom prst="ellipse">
                <a:avLst/>
              </a:prstGeom>
              <a:solidFill>
                <a:srgbClr val="800000"/>
              </a:solidFill>
              <a:ln w="3175">
                <a:solidFill>
                  <a:srgbClr val="000000"/>
                </a:solidFill>
                <a:round/>
                <a:headEnd/>
                <a:tailEnd/>
              </a:ln>
            </p:spPr>
            <p:txBody>
              <a:bodyPr wrap="none" anchor="ctr"/>
              <a:lstStyle/>
              <a:p>
                <a:endParaRPr lang="en-GB" sz="2287"/>
              </a:p>
            </p:txBody>
          </p:sp>
          <p:sp>
            <p:nvSpPr>
              <p:cNvPr id="426" name="Oval 115"/>
              <p:cNvSpPr>
                <a:spLocks noChangeAspect="1" noChangeArrowheads="1"/>
              </p:cNvSpPr>
              <p:nvPr/>
            </p:nvSpPr>
            <p:spPr bwMode="auto">
              <a:xfrm>
                <a:off x="531" y="1479"/>
                <a:ext cx="834" cy="835"/>
              </a:xfrm>
              <a:prstGeom prst="ellipse">
                <a:avLst/>
              </a:prstGeom>
              <a:solidFill>
                <a:srgbClr val="FFCC66"/>
              </a:solidFill>
              <a:ln w="3175">
                <a:solidFill>
                  <a:srgbClr val="000000"/>
                </a:solidFill>
                <a:round/>
                <a:headEnd/>
                <a:tailEnd/>
              </a:ln>
            </p:spPr>
            <p:txBody>
              <a:bodyPr wrap="none" anchor="ctr"/>
              <a:lstStyle/>
              <a:p>
                <a:endParaRPr lang="en-GB" sz="2287"/>
              </a:p>
            </p:txBody>
          </p:sp>
          <p:sp>
            <p:nvSpPr>
              <p:cNvPr id="427" name="Oval 116"/>
              <p:cNvSpPr>
                <a:spLocks noChangeAspect="1" noChangeArrowheads="1"/>
              </p:cNvSpPr>
              <p:nvPr/>
            </p:nvSpPr>
            <p:spPr bwMode="auto">
              <a:xfrm>
                <a:off x="560" y="1510"/>
                <a:ext cx="777" cy="77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428" name="Oval 117"/>
              <p:cNvSpPr>
                <a:spLocks noChangeAspect="1" noChangeArrowheads="1"/>
              </p:cNvSpPr>
              <p:nvPr/>
            </p:nvSpPr>
            <p:spPr bwMode="auto">
              <a:xfrm>
                <a:off x="813" y="1761"/>
                <a:ext cx="272" cy="272"/>
              </a:xfrm>
              <a:prstGeom prst="ellipse">
                <a:avLst/>
              </a:prstGeom>
              <a:solidFill>
                <a:srgbClr val="808080"/>
              </a:solidFill>
              <a:ln w="0">
                <a:solidFill>
                  <a:srgbClr val="000000"/>
                </a:solidFill>
                <a:round/>
                <a:headEnd/>
                <a:tailEnd/>
              </a:ln>
            </p:spPr>
            <p:txBody>
              <a:bodyPr/>
              <a:lstStyle/>
              <a:p>
                <a:endParaRPr lang="en-GB" sz="2287"/>
              </a:p>
            </p:txBody>
          </p:sp>
          <p:sp>
            <p:nvSpPr>
              <p:cNvPr id="429" name="Oval 118"/>
              <p:cNvSpPr>
                <a:spLocks noChangeAspect="1" noChangeArrowheads="1"/>
              </p:cNvSpPr>
              <p:nvPr/>
            </p:nvSpPr>
            <p:spPr bwMode="auto">
              <a:xfrm>
                <a:off x="934" y="2318"/>
                <a:ext cx="31" cy="25"/>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nvGrpSpPr>
              <p:cNvPr id="430" name="Group 119"/>
              <p:cNvGrpSpPr>
                <a:grpSpLocks noChangeAspect="1"/>
              </p:cNvGrpSpPr>
              <p:nvPr/>
            </p:nvGrpSpPr>
            <p:grpSpPr bwMode="auto">
              <a:xfrm>
                <a:off x="825" y="1508"/>
                <a:ext cx="253" cy="252"/>
                <a:chOff x="4023" y="3293"/>
                <a:chExt cx="913" cy="912"/>
              </a:xfrm>
            </p:grpSpPr>
            <p:sp>
              <p:nvSpPr>
                <p:cNvPr id="512" name="Oval 120"/>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513" name="Group 121"/>
                <p:cNvGrpSpPr>
                  <a:grpSpLocks noChangeAspect="1"/>
                </p:cNvGrpSpPr>
                <p:nvPr/>
              </p:nvGrpSpPr>
              <p:grpSpPr bwMode="auto">
                <a:xfrm>
                  <a:off x="4155" y="3419"/>
                  <a:ext cx="654" cy="654"/>
                  <a:chOff x="2022" y="1792"/>
                  <a:chExt cx="227" cy="227"/>
                </a:xfrm>
              </p:grpSpPr>
              <p:sp>
                <p:nvSpPr>
                  <p:cNvPr id="514" name="Oval 122"/>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515" name="Oval 123"/>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16" name="Oval 124"/>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17" name="Oval 125"/>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18" name="Oval 126"/>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19" name="Oval 127"/>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20" name="Oval 128"/>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21" name="Oval 129"/>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22" name="Oval 130"/>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23" name="Oval 131"/>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24" name="Oval 132"/>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25" name="Oval 133"/>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26" name="Oval 134"/>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431" name="Group 135"/>
              <p:cNvGrpSpPr>
                <a:grpSpLocks noChangeAspect="1"/>
              </p:cNvGrpSpPr>
              <p:nvPr/>
            </p:nvGrpSpPr>
            <p:grpSpPr bwMode="auto">
              <a:xfrm>
                <a:off x="1051" y="1641"/>
                <a:ext cx="252" cy="252"/>
                <a:chOff x="4823" y="3762"/>
                <a:chExt cx="913" cy="912"/>
              </a:xfrm>
            </p:grpSpPr>
            <p:sp>
              <p:nvSpPr>
                <p:cNvPr id="497" name="Oval 136"/>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498" name="Group 137"/>
                <p:cNvGrpSpPr>
                  <a:grpSpLocks noChangeAspect="1"/>
                </p:cNvGrpSpPr>
                <p:nvPr/>
              </p:nvGrpSpPr>
              <p:grpSpPr bwMode="auto">
                <a:xfrm>
                  <a:off x="4955" y="3889"/>
                  <a:ext cx="654" cy="652"/>
                  <a:chOff x="2022" y="1792"/>
                  <a:chExt cx="227" cy="227"/>
                </a:xfrm>
              </p:grpSpPr>
              <p:sp>
                <p:nvSpPr>
                  <p:cNvPr id="499" name="Oval 138"/>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500" name="Oval 139"/>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1" name="Oval 140"/>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2" name="Oval 141"/>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3" name="Oval 142"/>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4" name="Oval 143"/>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5" name="Oval 144"/>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6" name="Oval 145"/>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7" name="Oval 146"/>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8" name="Oval 147"/>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09" name="Oval 148"/>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10" name="Oval 149"/>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511" name="Oval 150"/>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432" name="Group 151"/>
              <p:cNvGrpSpPr>
                <a:grpSpLocks noChangeAspect="1"/>
              </p:cNvGrpSpPr>
              <p:nvPr/>
            </p:nvGrpSpPr>
            <p:grpSpPr bwMode="auto">
              <a:xfrm>
                <a:off x="1050" y="1903"/>
                <a:ext cx="252" cy="253"/>
                <a:chOff x="4852" y="4679"/>
                <a:chExt cx="912" cy="913"/>
              </a:xfrm>
            </p:grpSpPr>
            <p:sp>
              <p:nvSpPr>
                <p:cNvPr id="482" name="Oval 152"/>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483" name="Group 153"/>
                <p:cNvGrpSpPr>
                  <a:grpSpLocks noChangeAspect="1"/>
                </p:cNvGrpSpPr>
                <p:nvPr/>
              </p:nvGrpSpPr>
              <p:grpSpPr bwMode="auto">
                <a:xfrm>
                  <a:off x="4984" y="4806"/>
                  <a:ext cx="654" cy="654"/>
                  <a:chOff x="2022" y="1792"/>
                  <a:chExt cx="227" cy="227"/>
                </a:xfrm>
              </p:grpSpPr>
              <p:sp>
                <p:nvSpPr>
                  <p:cNvPr id="484" name="Oval 154"/>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485" name="Oval 155"/>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86" name="Oval 156"/>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87" name="Oval 157"/>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88" name="Oval 158"/>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89" name="Oval 159"/>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90" name="Oval 160"/>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91" name="Oval 161"/>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92" name="Oval 162"/>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93" name="Oval 163"/>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94" name="Oval 164"/>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95" name="Oval 165"/>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96" name="Oval 166"/>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433" name="Group 167"/>
              <p:cNvGrpSpPr>
                <a:grpSpLocks noChangeAspect="1"/>
              </p:cNvGrpSpPr>
              <p:nvPr/>
            </p:nvGrpSpPr>
            <p:grpSpPr bwMode="auto">
              <a:xfrm>
                <a:off x="823" y="2035"/>
                <a:ext cx="252" cy="252"/>
                <a:chOff x="4063" y="5169"/>
                <a:chExt cx="913" cy="912"/>
              </a:xfrm>
            </p:grpSpPr>
            <p:sp>
              <p:nvSpPr>
                <p:cNvPr id="467" name="Oval 168"/>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468" name="Group 169"/>
                <p:cNvGrpSpPr>
                  <a:grpSpLocks noChangeAspect="1"/>
                </p:cNvGrpSpPr>
                <p:nvPr/>
              </p:nvGrpSpPr>
              <p:grpSpPr bwMode="auto">
                <a:xfrm>
                  <a:off x="4196" y="5295"/>
                  <a:ext cx="653" cy="654"/>
                  <a:chOff x="2022" y="1792"/>
                  <a:chExt cx="227" cy="227"/>
                </a:xfrm>
              </p:grpSpPr>
              <p:sp>
                <p:nvSpPr>
                  <p:cNvPr id="469" name="Oval 170"/>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470" name="Oval 171"/>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1" name="Oval 172"/>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2" name="Oval 173"/>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3" name="Oval 174"/>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4" name="Oval 175"/>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5" name="Oval 176"/>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6" name="Oval 177"/>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7" name="Oval 178"/>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8" name="Oval 179"/>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79" name="Oval 180"/>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80" name="Oval 181"/>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81" name="Oval 182"/>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434" name="Group 183"/>
              <p:cNvGrpSpPr>
                <a:grpSpLocks noChangeAspect="1"/>
              </p:cNvGrpSpPr>
              <p:nvPr/>
            </p:nvGrpSpPr>
            <p:grpSpPr bwMode="auto">
              <a:xfrm>
                <a:off x="594" y="1901"/>
                <a:ext cx="253" cy="253"/>
                <a:chOff x="2244" y="5716"/>
                <a:chExt cx="913" cy="912"/>
              </a:xfrm>
            </p:grpSpPr>
            <p:sp>
              <p:nvSpPr>
                <p:cNvPr id="452" name="Oval 184"/>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453" name="Group 185"/>
                <p:cNvGrpSpPr>
                  <a:grpSpLocks noChangeAspect="1"/>
                </p:cNvGrpSpPr>
                <p:nvPr/>
              </p:nvGrpSpPr>
              <p:grpSpPr bwMode="auto">
                <a:xfrm>
                  <a:off x="2376" y="5839"/>
                  <a:ext cx="654" cy="654"/>
                  <a:chOff x="2022" y="1792"/>
                  <a:chExt cx="227" cy="227"/>
                </a:xfrm>
              </p:grpSpPr>
              <p:sp>
                <p:nvSpPr>
                  <p:cNvPr id="454" name="Oval 186"/>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455" name="Oval 187"/>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56" name="Oval 188"/>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57" name="Oval 189"/>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58" name="Oval 190"/>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59" name="Oval 191"/>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60" name="Oval 192"/>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61" name="Oval 193"/>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62" name="Oval 194"/>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63" name="Oval 195"/>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64" name="Oval 196"/>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65" name="Oval 197"/>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66" name="Oval 198"/>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435" name="Group 199"/>
              <p:cNvGrpSpPr>
                <a:grpSpLocks noChangeAspect="1"/>
              </p:cNvGrpSpPr>
              <p:nvPr/>
            </p:nvGrpSpPr>
            <p:grpSpPr bwMode="auto">
              <a:xfrm>
                <a:off x="596" y="1639"/>
                <a:ext cx="253" cy="252"/>
                <a:chOff x="2073" y="1813"/>
                <a:chExt cx="913" cy="912"/>
              </a:xfrm>
            </p:grpSpPr>
            <p:sp>
              <p:nvSpPr>
                <p:cNvPr id="437" name="Oval 200"/>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438" name="Group 201"/>
                <p:cNvGrpSpPr>
                  <a:grpSpLocks noChangeAspect="1"/>
                </p:cNvGrpSpPr>
                <p:nvPr/>
              </p:nvGrpSpPr>
              <p:grpSpPr bwMode="auto">
                <a:xfrm>
                  <a:off x="2205" y="1939"/>
                  <a:ext cx="654" cy="654"/>
                  <a:chOff x="2022" y="1792"/>
                  <a:chExt cx="227" cy="227"/>
                </a:xfrm>
              </p:grpSpPr>
              <p:sp>
                <p:nvSpPr>
                  <p:cNvPr id="439" name="Oval 202"/>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440" name="Oval 203"/>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1" name="Oval 204"/>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2" name="Oval 205"/>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3" name="Oval 206"/>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4" name="Oval 207"/>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5" name="Oval 208"/>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6" name="Oval 209"/>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7" name="Oval 210"/>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8" name="Oval 211"/>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49" name="Oval 212"/>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50" name="Oval 213"/>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451" name="Oval 214"/>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sp>
            <p:nvSpPr>
              <p:cNvPr id="436" name="Oval 215"/>
              <p:cNvSpPr>
                <a:spLocks noChangeAspect="1" noChangeArrowheads="1"/>
              </p:cNvSpPr>
              <p:nvPr/>
            </p:nvSpPr>
            <p:spPr bwMode="auto">
              <a:xfrm>
                <a:off x="934" y="1449"/>
                <a:ext cx="32" cy="26"/>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sp>
          <p:nvSpPr>
            <p:cNvPr id="833" name="TextBox 832"/>
            <p:cNvSpPr txBox="1"/>
            <p:nvPr/>
          </p:nvSpPr>
          <p:spPr>
            <a:xfrm>
              <a:off x="1189057" y="914051"/>
              <a:ext cx="2145951" cy="956833"/>
            </a:xfrm>
            <a:prstGeom prst="rect">
              <a:avLst/>
            </a:prstGeom>
            <a:noFill/>
          </p:spPr>
          <p:txBody>
            <a:bodyPr wrap="none" rtlCol="0">
              <a:spAutoFit/>
            </a:bodyPr>
            <a:lstStyle/>
            <a:p>
              <a:r>
                <a:rPr lang="en-US" sz="2287" dirty="0" err="1"/>
                <a:t>Fortex</a:t>
              </a:r>
              <a:r>
                <a:rPr lang="en-US" sz="2287" dirty="0"/>
                <a:t> DT </a:t>
              </a:r>
            </a:p>
            <a:p>
              <a:r>
                <a:rPr lang="en-US" sz="2287" dirty="0"/>
                <a:t>250 µm, 12F/tube</a:t>
              </a:r>
            </a:p>
            <a:p>
              <a:r>
                <a:rPr lang="en-US" sz="2287" dirty="0"/>
                <a:t>GR-20</a:t>
              </a:r>
            </a:p>
          </p:txBody>
        </p:sp>
        <p:pic>
          <p:nvPicPr>
            <p:cNvPr id="1043" name="Picture 2" descr="C:\Users\mboxer\AppData\Local\Microsoft\Windows\Temporary Internet Files\Content.IE5\NNDPK8PB\price-tag[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0156" y="5109550"/>
              <a:ext cx="713560" cy="647490"/>
            </a:xfrm>
            <a:prstGeom prst="rect">
              <a:avLst/>
            </a:prstGeom>
            <a:noFill/>
          </p:spPr>
        </p:pic>
        <p:sp>
          <p:nvSpPr>
            <p:cNvPr id="1048" name="TextBox 1047"/>
            <p:cNvSpPr txBox="1"/>
            <p:nvPr/>
          </p:nvSpPr>
          <p:spPr>
            <a:xfrm>
              <a:off x="3535446" y="5941525"/>
              <a:ext cx="812800" cy="253382"/>
            </a:xfrm>
            <a:prstGeom prst="rect">
              <a:avLst/>
            </a:prstGeom>
            <a:noFill/>
          </p:spPr>
          <p:txBody>
            <a:bodyPr wrap="square" rtlCol="0">
              <a:spAutoFit/>
            </a:bodyPr>
            <a:lstStyle/>
            <a:p>
              <a:pPr algn="ctr"/>
              <a:r>
                <a:rPr lang="en-US" sz="1376" dirty="0" err="1"/>
                <a:t>Fortex</a:t>
              </a:r>
              <a:r>
                <a:rPr lang="en-US" sz="1376" dirty="0"/>
                <a:t> DT</a:t>
              </a:r>
            </a:p>
          </p:txBody>
        </p:sp>
      </p:grpSp>
      <p:grpSp>
        <p:nvGrpSpPr>
          <p:cNvPr id="1059" name="Group 1058"/>
          <p:cNvGrpSpPr/>
          <p:nvPr/>
        </p:nvGrpSpPr>
        <p:grpSpPr>
          <a:xfrm>
            <a:off x="2431306" y="2704312"/>
            <a:ext cx="6172106" cy="4986676"/>
            <a:chOff x="231858" y="2082609"/>
            <a:chExt cx="5299283" cy="4155564"/>
          </a:xfrm>
        </p:grpSpPr>
        <p:grpSp>
          <p:nvGrpSpPr>
            <p:cNvPr id="218" name="Group 112"/>
            <p:cNvGrpSpPr>
              <a:grpSpLocks noChangeAspect="1"/>
            </p:cNvGrpSpPr>
            <p:nvPr/>
          </p:nvGrpSpPr>
          <p:grpSpPr bwMode="auto">
            <a:xfrm>
              <a:off x="4643472" y="2273452"/>
              <a:ext cx="874510" cy="868429"/>
              <a:chOff x="383" y="1331"/>
              <a:chExt cx="1130" cy="1130"/>
            </a:xfrm>
          </p:grpSpPr>
          <p:sp>
            <p:nvSpPr>
              <p:cNvPr id="219" name="Oval 113"/>
              <p:cNvSpPr>
                <a:spLocks noChangeAspect="1" noChangeArrowheads="1"/>
              </p:cNvSpPr>
              <p:nvPr/>
            </p:nvSpPr>
            <p:spPr bwMode="auto">
              <a:xfrm>
                <a:off x="383" y="1331"/>
                <a:ext cx="1130" cy="1130"/>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220" name="Oval 114"/>
              <p:cNvSpPr>
                <a:spLocks noChangeAspect="1" noChangeArrowheads="1"/>
              </p:cNvSpPr>
              <p:nvPr/>
            </p:nvSpPr>
            <p:spPr bwMode="auto">
              <a:xfrm>
                <a:off x="501" y="1451"/>
                <a:ext cx="894" cy="894"/>
              </a:xfrm>
              <a:prstGeom prst="ellipse">
                <a:avLst/>
              </a:prstGeom>
              <a:solidFill>
                <a:srgbClr val="800000"/>
              </a:solidFill>
              <a:ln w="3175">
                <a:solidFill>
                  <a:srgbClr val="000000"/>
                </a:solidFill>
                <a:round/>
                <a:headEnd/>
                <a:tailEnd/>
              </a:ln>
            </p:spPr>
            <p:txBody>
              <a:bodyPr wrap="none" anchor="ctr"/>
              <a:lstStyle/>
              <a:p>
                <a:endParaRPr lang="en-GB" sz="2287"/>
              </a:p>
            </p:txBody>
          </p:sp>
          <p:sp>
            <p:nvSpPr>
              <p:cNvPr id="221" name="Oval 115"/>
              <p:cNvSpPr>
                <a:spLocks noChangeAspect="1" noChangeArrowheads="1"/>
              </p:cNvSpPr>
              <p:nvPr/>
            </p:nvSpPr>
            <p:spPr bwMode="auto">
              <a:xfrm>
                <a:off x="531" y="1479"/>
                <a:ext cx="834" cy="835"/>
              </a:xfrm>
              <a:prstGeom prst="ellipse">
                <a:avLst/>
              </a:prstGeom>
              <a:solidFill>
                <a:srgbClr val="FFCC66"/>
              </a:solidFill>
              <a:ln w="3175">
                <a:solidFill>
                  <a:srgbClr val="000000"/>
                </a:solidFill>
                <a:round/>
                <a:headEnd/>
                <a:tailEnd/>
              </a:ln>
            </p:spPr>
            <p:txBody>
              <a:bodyPr wrap="none" anchor="ctr"/>
              <a:lstStyle/>
              <a:p>
                <a:endParaRPr lang="en-GB" sz="2287"/>
              </a:p>
            </p:txBody>
          </p:sp>
          <p:sp>
            <p:nvSpPr>
              <p:cNvPr id="222" name="Oval 116"/>
              <p:cNvSpPr>
                <a:spLocks noChangeAspect="1" noChangeArrowheads="1"/>
              </p:cNvSpPr>
              <p:nvPr/>
            </p:nvSpPr>
            <p:spPr bwMode="auto">
              <a:xfrm>
                <a:off x="560" y="1510"/>
                <a:ext cx="777" cy="77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223" name="Oval 117"/>
              <p:cNvSpPr>
                <a:spLocks noChangeAspect="1" noChangeArrowheads="1"/>
              </p:cNvSpPr>
              <p:nvPr/>
            </p:nvSpPr>
            <p:spPr bwMode="auto">
              <a:xfrm>
                <a:off x="813" y="1761"/>
                <a:ext cx="272" cy="272"/>
              </a:xfrm>
              <a:prstGeom prst="ellipse">
                <a:avLst/>
              </a:prstGeom>
              <a:solidFill>
                <a:srgbClr val="808080"/>
              </a:solidFill>
              <a:ln w="0">
                <a:solidFill>
                  <a:srgbClr val="000000"/>
                </a:solidFill>
                <a:round/>
                <a:headEnd/>
                <a:tailEnd/>
              </a:ln>
            </p:spPr>
            <p:txBody>
              <a:bodyPr/>
              <a:lstStyle/>
              <a:p>
                <a:endParaRPr lang="en-GB" sz="2287"/>
              </a:p>
            </p:txBody>
          </p:sp>
          <p:sp>
            <p:nvSpPr>
              <p:cNvPr id="224" name="Oval 118"/>
              <p:cNvSpPr>
                <a:spLocks noChangeAspect="1" noChangeArrowheads="1"/>
              </p:cNvSpPr>
              <p:nvPr/>
            </p:nvSpPr>
            <p:spPr bwMode="auto">
              <a:xfrm>
                <a:off x="934" y="2318"/>
                <a:ext cx="31" cy="25"/>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nvGrpSpPr>
              <p:cNvPr id="225" name="Group 119"/>
              <p:cNvGrpSpPr>
                <a:grpSpLocks noChangeAspect="1"/>
              </p:cNvGrpSpPr>
              <p:nvPr/>
            </p:nvGrpSpPr>
            <p:grpSpPr bwMode="auto">
              <a:xfrm>
                <a:off x="825" y="1508"/>
                <a:ext cx="253" cy="252"/>
                <a:chOff x="4023" y="3293"/>
                <a:chExt cx="913" cy="912"/>
              </a:xfrm>
            </p:grpSpPr>
            <p:sp>
              <p:nvSpPr>
                <p:cNvPr id="307" name="Oval 120"/>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308" name="Group 121"/>
                <p:cNvGrpSpPr>
                  <a:grpSpLocks noChangeAspect="1"/>
                </p:cNvGrpSpPr>
                <p:nvPr/>
              </p:nvGrpSpPr>
              <p:grpSpPr bwMode="auto">
                <a:xfrm>
                  <a:off x="4155" y="3419"/>
                  <a:ext cx="654" cy="654"/>
                  <a:chOff x="2022" y="1792"/>
                  <a:chExt cx="227" cy="227"/>
                </a:xfrm>
              </p:grpSpPr>
              <p:sp>
                <p:nvSpPr>
                  <p:cNvPr id="309" name="Oval 122"/>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310" name="Oval 123"/>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1" name="Oval 124"/>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2" name="Oval 125"/>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3" name="Oval 126"/>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4" name="Oval 127"/>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5" name="Oval 128"/>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6" name="Oval 129"/>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7" name="Oval 130"/>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8" name="Oval 131"/>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19" name="Oval 132"/>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20" name="Oval 133"/>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21" name="Oval 134"/>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26" name="Group 135"/>
              <p:cNvGrpSpPr>
                <a:grpSpLocks noChangeAspect="1"/>
              </p:cNvGrpSpPr>
              <p:nvPr/>
            </p:nvGrpSpPr>
            <p:grpSpPr bwMode="auto">
              <a:xfrm>
                <a:off x="1051" y="1641"/>
                <a:ext cx="252" cy="252"/>
                <a:chOff x="4823" y="3762"/>
                <a:chExt cx="913" cy="912"/>
              </a:xfrm>
            </p:grpSpPr>
            <p:sp>
              <p:nvSpPr>
                <p:cNvPr id="292" name="Oval 136"/>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293" name="Group 137"/>
                <p:cNvGrpSpPr>
                  <a:grpSpLocks noChangeAspect="1"/>
                </p:cNvGrpSpPr>
                <p:nvPr/>
              </p:nvGrpSpPr>
              <p:grpSpPr bwMode="auto">
                <a:xfrm>
                  <a:off x="4955" y="3889"/>
                  <a:ext cx="654" cy="652"/>
                  <a:chOff x="2022" y="1792"/>
                  <a:chExt cx="227" cy="227"/>
                </a:xfrm>
              </p:grpSpPr>
              <p:sp>
                <p:nvSpPr>
                  <p:cNvPr id="294" name="Oval 138"/>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295" name="Oval 139"/>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96" name="Oval 140"/>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97" name="Oval 141"/>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98" name="Oval 142"/>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99" name="Oval 143"/>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00" name="Oval 144"/>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01" name="Oval 145"/>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02" name="Oval 146"/>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03" name="Oval 147"/>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04" name="Oval 148"/>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05" name="Oval 149"/>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306" name="Oval 150"/>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27" name="Group 151"/>
              <p:cNvGrpSpPr>
                <a:grpSpLocks noChangeAspect="1"/>
              </p:cNvGrpSpPr>
              <p:nvPr/>
            </p:nvGrpSpPr>
            <p:grpSpPr bwMode="auto">
              <a:xfrm>
                <a:off x="1050" y="1903"/>
                <a:ext cx="252" cy="253"/>
                <a:chOff x="4852" y="4679"/>
                <a:chExt cx="912" cy="913"/>
              </a:xfrm>
            </p:grpSpPr>
            <p:sp>
              <p:nvSpPr>
                <p:cNvPr id="277" name="Oval 152"/>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278" name="Group 153"/>
                <p:cNvGrpSpPr>
                  <a:grpSpLocks noChangeAspect="1"/>
                </p:cNvGrpSpPr>
                <p:nvPr/>
              </p:nvGrpSpPr>
              <p:grpSpPr bwMode="auto">
                <a:xfrm>
                  <a:off x="4984" y="4806"/>
                  <a:ext cx="654" cy="654"/>
                  <a:chOff x="2022" y="1792"/>
                  <a:chExt cx="227" cy="227"/>
                </a:xfrm>
              </p:grpSpPr>
              <p:sp>
                <p:nvSpPr>
                  <p:cNvPr id="279" name="Oval 154"/>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280" name="Oval 155"/>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1" name="Oval 156"/>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2" name="Oval 157"/>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3" name="Oval 158"/>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4" name="Oval 159"/>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5" name="Oval 160"/>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6" name="Oval 161"/>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7" name="Oval 162"/>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8" name="Oval 163"/>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89" name="Oval 164"/>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90" name="Oval 165"/>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91" name="Oval 166"/>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28" name="Group 167"/>
              <p:cNvGrpSpPr>
                <a:grpSpLocks noChangeAspect="1"/>
              </p:cNvGrpSpPr>
              <p:nvPr/>
            </p:nvGrpSpPr>
            <p:grpSpPr bwMode="auto">
              <a:xfrm>
                <a:off x="823" y="2035"/>
                <a:ext cx="252" cy="252"/>
                <a:chOff x="4063" y="5169"/>
                <a:chExt cx="913" cy="912"/>
              </a:xfrm>
            </p:grpSpPr>
            <p:sp>
              <p:nvSpPr>
                <p:cNvPr id="262" name="Oval 168"/>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263" name="Group 169"/>
                <p:cNvGrpSpPr>
                  <a:grpSpLocks noChangeAspect="1"/>
                </p:cNvGrpSpPr>
                <p:nvPr/>
              </p:nvGrpSpPr>
              <p:grpSpPr bwMode="auto">
                <a:xfrm>
                  <a:off x="4196" y="5295"/>
                  <a:ext cx="653" cy="654"/>
                  <a:chOff x="2022" y="1792"/>
                  <a:chExt cx="227" cy="227"/>
                </a:xfrm>
              </p:grpSpPr>
              <p:sp>
                <p:nvSpPr>
                  <p:cNvPr id="264" name="Oval 170"/>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265" name="Oval 171"/>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66" name="Oval 172"/>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67" name="Oval 173"/>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68" name="Oval 174"/>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69" name="Oval 175"/>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70" name="Oval 176"/>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71" name="Oval 177"/>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72" name="Oval 178"/>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73" name="Oval 179"/>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74" name="Oval 180"/>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75" name="Oval 181"/>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76" name="Oval 182"/>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29" name="Group 183"/>
              <p:cNvGrpSpPr>
                <a:grpSpLocks noChangeAspect="1"/>
              </p:cNvGrpSpPr>
              <p:nvPr/>
            </p:nvGrpSpPr>
            <p:grpSpPr bwMode="auto">
              <a:xfrm>
                <a:off x="594" y="1901"/>
                <a:ext cx="253" cy="253"/>
                <a:chOff x="2244" y="5716"/>
                <a:chExt cx="913" cy="912"/>
              </a:xfrm>
            </p:grpSpPr>
            <p:sp>
              <p:nvSpPr>
                <p:cNvPr id="247" name="Oval 184"/>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248" name="Group 185"/>
                <p:cNvGrpSpPr>
                  <a:grpSpLocks noChangeAspect="1"/>
                </p:cNvGrpSpPr>
                <p:nvPr/>
              </p:nvGrpSpPr>
              <p:grpSpPr bwMode="auto">
                <a:xfrm>
                  <a:off x="2376" y="5839"/>
                  <a:ext cx="654" cy="654"/>
                  <a:chOff x="2022" y="1792"/>
                  <a:chExt cx="227" cy="227"/>
                </a:xfrm>
              </p:grpSpPr>
              <p:sp>
                <p:nvSpPr>
                  <p:cNvPr id="249" name="Oval 186"/>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250" name="Oval 187"/>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1" name="Oval 188"/>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2" name="Oval 189"/>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3" name="Oval 190"/>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4" name="Oval 191"/>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5" name="Oval 192"/>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6" name="Oval 193"/>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7" name="Oval 194"/>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8" name="Oval 195"/>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59" name="Oval 196"/>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60" name="Oval 197"/>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61" name="Oval 198"/>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230" name="Group 199"/>
              <p:cNvGrpSpPr>
                <a:grpSpLocks noChangeAspect="1"/>
              </p:cNvGrpSpPr>
              <p:nvPr/>
            </p:nvGrpSpPr>
            <p:grpSpPr bwMode="auto">
              <a:xfrm>
                <a:off x="596" y="1639"/>
                <a:ext cx="253" cy="252"/>
                <a:chOff x="2073" y="1813"/>
                <a:chExt cx="913" cy="912"/>
              </a:xfrm>
            </p:grpSpPr>
            <p:sp>
              <p:nvSpPr>
                <p:cNvPr id="232" name="Oval 200"/>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233" name="Group 201"/>
                <p:cNvGrpSpPr>
                  <a:grpSpLocks noChangeAspect="1"/>
                </p:cNvGrpSpPr>
                <p:nvPr/>
              </p:nvGrpSpPr>
              <p:grpSpPr bwMode="auto">
                <a:xfrm>
                  <a:off x="2205" y="1939"/>
                  <a:ext cx="654" cy="654"/>
                  <a:chOff x="2022" y="1792"/>
                  <a:chExt cx="227" cy="227"/>
                </a:xfrm>
              </p:grpSpPr>
              <p:sp>
                <p:nvSpPr>
                  <p:cNvPr id="234" name="Oval 202"/>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235" name="Oval 203"/>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36" name="Oval 204"/>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37" name="Oval 205"/>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38" name="Oval 206"/>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39" name="Oval 207"/>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40" name="Oval 208"/>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41" name="Oval 209"/>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42" name="Oval 210"/>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43" name="Oval 211"/>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44" name="Oval 212"/>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45" name="Oval 213"/>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246" name="Oval 214"/>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sp>
            <p:nvSpPr>
              <p:cNvPr id="231" name="Oval 215"/>
              <p:cNvSpPr>
                <a:spLocks noChangeAspect="1" noChangeArrowheads="1"/>
              </p:cNvSpPr>
              <p:nvPr/>
            </p:nvSpPr>
            <p:spPr bwMode="auto">
              <a:xfrm>
                <a:off x="934" y="1449"/>
                <a:ext cx="32" cy="26"/>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nvGrpSpPr>
            <p:cNvPr id="628" name="Group 112"/>
            <p:cNvGrpSpPr>
              <a:grpSpLocks noChangeAspect="1"/>
            </p:cNvGrpSpPr>
            <p:nvPr/>
          </p:nvGrpSpPr>
          <p:grpSpPr bwMode="auto">
            <a:xfrm>
              <a:off x="231858" y="2150566"/>
              <a:ext cx="874510" cy="868429"/>
              <a:chOff x="383" y="1331"/>
              <a:chExt cx="1130" cy="1130"/>
            </a:xfrm>
          </p:grpSpPr>
          <p:sp>
            <p:nvSpPr>
              <p:cNvPr id="629" name="Oval 113"/>
              <p:cNvSpPr>
                <a:spLocks noChangeAspect="1" noChangeArrowheads="1"/>
              </p:cNvSpPr>
              <p:nvPr/>
            </p:nvSpPr>
            <p:spPr bwMode="auto">
              <a:xfrm>
                <a:off x="383" y="1331"/>
                <a:ext cx="1130" cy="1130"/>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630" name="Oval 114"/>
              <p:cNvSpPr>
                <a:spLocks noChangeAspect="1" noChangeArrowheads="1"/>
              </p:cNvSpPr>
              <p:nvPr/>
            </p:nvSpPr>
            <p:spPr bwMode="auto">
              <a:xfrm>
                <a:off x="501" y="1451"/>
                <a:ext cx="894" cy="894"/>
              </a:xfrm>
              <a:prstGeom prst="ellipse">
                <a:avLst/>
              </a:prstGeom>
              <a:solidFill>
                <a:srgbClr val="800000"/>
              </a:solidFill>
              <a:ln w="3175">
                <a:solidFill>
                  <a:srgbClr val="000000"/>
                </a:solidFill>
                <a:round/>
                <a:headEnd/>
                <a:tailEnd/>
              </a:ln>
            </p:spPr>
            <p:txBody>
              <a:bodyPr wrap="none" anchor="ctr"/>
              <a:lstStyle/>
              <a:p>
                <a:endParaRPr lang="en-GB" sz="2287"/>
              </a:p>
            </p:txBody>
          </p:sp>
          <p:sp>
            <p:nvSpPr>
              <p:cNvPr id="631" name="Oval 115"/>
              <p:cNvSpPr>
                <a:spLocks noChangeAspect="1" noChangeArrowheads="1"/>
              </p:cNvSpPr>
              <p:nvPr/>
            </p:nvSpPr>
            <p:spPr bwMode="auto">
              <a:xfrm>
                <a:off x="531" y="1479"/>
                <a:ext cx="834" cy="835"/>
              </a:xfrm>
              <a:prstGeom prst="ellipse">
                <a:avLst/>
              </a:prstGeom>
              <a:solidFill>
                <a:srgbClr val="FFCC66"/>
              </a:solidFill>
              <a:ln w="3175">
                <a:solidFill>
                  <a:srgbClr val="000000"/>
                </a:solidFill>
                <a:round/>
                <a:headEnd/>
                <a:tailEnd/>
              </a:ln>
            </p:spPr>
            <p:txBody>
              <a:bodyPr wrap="none" anchor="ctr"/>
              <a:lstStyle/>
              <a:p>
                <a:endParaRPr lang="en-GB" sz="2287"/>
              </a:p>
            </p:txBody>
          </p:sp>
          <p:sp>
            <p:nvSpPr>
              <p:cNvPr id="632" name="Oval 116"/>
              <p:cNvSpPr>
                <a:spLocks noChangeAspect="1" noChangeArrowheads="1"/>
              </p:cNvSpPr>
              <p:nvPr/>
            </p:nvSpPr>
            <p:spPr bwMode="auto">
              <a:xfrm>
                <a:off x="560" y="1510"/>
                <a:ext cx="777" cy="77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633" name="Oval 117"/>
              <p:cNvSpPr>
                <a:spLocks noChangeAspect="1" noChangeArrowheads="1"/>
              </p:cNvSpPr>
              <p:nvPr/>
            </p:nvSpPr>
            <p:spPr bwMode="auto">
              <a:xfrm>
                <a:off x="813" y="1761"/>
                <a:ext cx="272" cy="272"/>
              </a:xfrm>
              <a:prstGeom prst="ellipse">
                <a:avLst/>
              </a:prstGeom>
              <a:solidFill>
                <a:srgbClr val="808080"/>
              </a:solidFill>
              <a:ln w="0">
                <a:solidFill>
                  <a:srgbClr val="000000"/>
                </a:solidFill>
                <a:round/>
                <a:headEnd/>
                <a:tailEnd/>
              </a:ln>
            </p:spPr>
            <p:txBody>
              <a:bodyPr/>
              <a:lstStyle/>
              <a:p>
                <a:endParaRPr lang="en-GB" sz="2287"/>
              </a:p>
            </p:txBody>
          </p:sp>
          <p:sp>
            <p:nvSpPr>
              <p:cNvPr id="634" name="Oval 118"/>
              <p:cNvSpPr>
                <a:spLocks noChangeAspect="1" noChangeArrowheads="1"/>
              </p:cNvSpPr>
              <p:nvPr/>
            </p:nvSpPr>
            <p:spPr bwMode="auto">
              <a:xfrm>
                <a:off x="934" y="2318"/>
                <a:ext cx="31" cy="25"/>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nvGrpSpPr>
              <p:cNvPr id="635" name="Group 119"/>
              <p:cNvGrpSpPr>
                <a:grpSpLocks noChangeAspect="1"/>
              </p:cNvGrpSpPr>
              <p:nvPr/>
            </p:nvGrpSpPr>
            <p:grpSpPr bwMode="auto">
              <a:xfrm>
                <a:off x="825" y="1508"/>
                <a:ext cx="253" cy="252"/>
                <a:chOff x="4023" y="3293"/>
                <a:chExt cx="913" cy="912"/>
              </a:xfrm>
            </p:grpSpPr>
            <p:sp>
              <p:nvSpPr>
                <p:cNvPr id="717" name="Oval 120"/>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718" name="Group 121"/>
                <p:cNvGrpSpPr>
                  <a:grpSpLocks noChangeAspect="1"/>
                </p:cNvGrpSpPr>
                <p:nvPr/>
              </p:nvGrpSpPr>
              <p:grpSpPr bwMode="auto">
                <a:xfrm>
                  <a:off x="4155" y="3419"/>
                  <a:ext cx="654" cy="654"/>
                  <a:chOff x="2022" y="1792"/>
                  <a:chExt cx="227" cy="227"/>
                </a:xfrm>
              </p:grpSpPr>
              <p:sp>
                <p:nvSpPr>
                  <p:cNvPr id="719" name="Oval 122"/>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720" name="Oval 123"/>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1" name="Oval 124"/>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2" name="Oval 125"/>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3" name="Oval 126"/>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4" name="Oval 127"/>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5" name="Oval 128"/>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6" name="Oval 129"/>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7" name="Oval 130"/>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8" name="Oval 131"/>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29" name="Oval 132"/>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30" name="Oval 133"/>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31" name="Oval 134"/>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636" name="Group 135"/>
              <p:cNvGrpSpPr>
                <a:grpSpLocks noChangeAspect="1"/>
              </p:cNvGrpSpPr>
              <p:nvPr/>
            </p:nvGrpSpPr>
            <p:grpSpPr bwMode="auto">
              <a:xfrm>
                <a:off x="1051" y="1641"/>
                <a:ext cx="252" cy="252"/>
                <a:chOff x="4823" y="3762"/>
                <a:chExt cx="913" cy="912"/>
              </a:xfrm>
            </p:grpSpPr>
            <p:sp>
              <p:nvSpPr>
                <p:cNvPr id="702" name="Oval 136"/>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703" name="Group 137"/>
                <p:cNvGrpSpPr>
                  <a:grpSpLocks noChangeAspect="1"/>
                </p:cNvGrpSpPr>
                <p:nvPr/>
              </p:nvGrpSpPr>
              <p:grpSpPr bwMode="auto">
                <a:xfrm>
                  <a:off x="4955" y="3889"/>
                  <a:ext cx="654" cy="652"/>
                  <a:chOff x="2022" y="1792"/>
                  <a:chExt cx="227" cy="227"/>
                </a:xfrm>
              </p:grpSpPr>
              <p:sp>
                <p:nvSpPr>
                  <p:cNvPr id="704" name="Oval 138"/>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705" name="Oval 139"/>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06" name="Oval 140"/>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07" name="Oval 141"/>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08" name="Oval 142"/>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09" name="Oval 143"/>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10" name="Oval 144"/>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11" name="Oval 145"/>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12" name="Oval 146"/>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13" name="Oval 147"/>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14" name="Oval 148"/>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15" name="Oval 149"/>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16" name="Oval 150"/>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637" name="Group 151"/>
              <p:cNvGrpSpPr>
                <a:grpSpLocks noChangeAspect="1"/>
              </p:cNvGrpSpPr>
              <p:nvPr/>
            </p:nvGrpSpPr>
            <p:grpSpPr bwMode="auto">
              <a:xfrm>
                <a:off x="1050" y="1903"/>
                <a:ext cx="252" cy="253"/>
                <a:chOff x="4852" y="4679"/>
                <a:chExt cx="912" cy="913"/>
              </a:xfrm>
            </p:grpSpPr>
            <p:sp>
              <p:nvSpPr>
                <p:cNvPr id="687" name="Oval 152"/>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688" name="Group 153"/>
                <p:cNvGrpSpPr>
                  <a:grpSpLocks noChangeAspect="1"/>
                </p:cNvGrpSpPr>
                <p:nvPr/>
              </p:nvGrpSpPr>
              <p:grpSpPr bwMode="auto">
                <a:xfrm>
                  <a:off x="4984" y="4806"/>
                  <a:ext cx="654" cy="654"/>
                  <a:chOff x="2022" y="1792"/>
                  <a:chExt cx="227" cy="227"/>
                </a:xfrm>
              </p:grpSpPr>
              <p:sp>
                <p:nvSpPr>
                  <p:cNvPr id="689" name="Oval 154"/>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690" name="Oval 155"/>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1" name="Oval 156"/>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2" name="Oval 157"/>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3" name="Oval 158"/>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4" name="Oval 159"/>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5" name="Oval 160"/>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6" name="Oval 161"/>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7" name="Oval 162"/>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8" name="Oval 163"/>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99" name="Oval 164"/>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00" name="Oval 165"/>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701" name="Oval 166"/>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638" name="Group 167"/>
              <p:cNvGrpSpPr>
                <a:grpSpLocks noChangeAspect="1"/>
              </p:cNvGrpSpPr>
              <p:nvPr/>
            </p:nvGrpSpPr>
            <p:grpSpPr bwMode="auto">
              <a:xfrm>
                <a:off x="823" y="2035"/>
                <a:ext cx="252" cy="252"/>
                <a:chOff x="4063" y="5169"/>
                <a:chExt cx="913" cy="912"/>
              </a:xfrm>
            </p:grpSpPr>
            <p:sp>
              <p:nvSpPr>
                <p:cNvPr id="672" name="Oval 168"/>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673" name="Group 169"/>
                <p:cNvGrpSpPr>
                  <a:grpSpLocks noChangeAspect="1"/>
                </p:cNvGrpSpPr>
                <p:nvPr/>
              </p:nvGrpSpPr>
              <p:grpSpPr bwMode="auto">
                <a:xfrm>
                  <a:off x="4196" y="5295"/>
                  <a:ext cx="653" cy="654"/>
                  <a:chOff x="2022" y="1792"/>
                  <a:chExt cx="227" cy="227"/>
                </a:xfrm>
              </p:grpSpPr>
              <p:sp>
                <p:nvSpPr>
                  <p:cNvPr id="674" name="Oval 170"/>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675" name="Oval 171"/>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76" name="Oval 172"/>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77" name="Oval 173"/>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78" name="Oval 174"/>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79" name="Oval 175"/>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80" name="Oval 176"/>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81" name="Oval 177"/>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82" name="Oval 178"/>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83" name="Oval 179"/>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84" name="Oval 180"/>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85" name="Oval 181"/>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86" name="Oval 182"/>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639" name="Group 183"/>
              <p:cNvGrpSpPr>
                <a:grpSpLocks noChangeAspect="1"/>
              </p:cNvGrpSpPr>
              <p:nvPr/>
            </p:nvGrpSpPr>
            <p:grpSpPr bwMode="auto">
              <a:xfrm>
                <a:off x="594" y="1901"/>
                <a:ext cx="253" cy="253"/>
                <a:chOff x="2244" y="5716"/>
                <a:chExt cx="913" cy="912"/>
              </a:xfrm>
            </p:grpSpPr>
            <p:sp>
              <p:nvSpPr>
                <p:cNvPr id="657" name="Oval 184"/>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658" name="Group 185"/>
                <p:cNvGrpSpPr>
                  <a:grpSpLocks noChangeAspect="1"/>
                </p:cNvGrpSpPr>
                <p:nvPr/>
              </p:nvGrpSpPr>
              <p:grpSpPr bwMode="auto">
                <a:xfrm>
                  <a:off x="2376" y="5839"/>
                  <a:ext cx="654" cy="654"/>
                  <a:chOff x="2022" y="1792"/>
                  <a:chExt cx="227" cy="227"/>
                </a:xfrm>
              </p:grpSpPr>
              <p:sp>
                <p:nvSpPr>
                  <p:cNvPr id="659" name="Oval 186"/>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660" name="Oval 187"/>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1" name="Oval 188"/>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2" name="Oval 189"/>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3" name="Oval 190"/>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4" name="Oval 191"/>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5" name="Oval 192"/>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6" name="Oval 193"/>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7" name="Oval 194"/>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8" name="Oval 195"/>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69" name="Oval 196"/>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70" name="Oval 197"/>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71" name="Oval 198"/>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grpSp>
            <p:nvGrpSpPr>
              <p:cNvPr id="640" name="Group 199"/>
              <p:cNvGrpSpPr>
                <a:grpSpLocks noChangeAspect="1"/>
              </p:cNvGrpSpPr>
              <p:nvPr/>
            </p:nvGrpSpPr>
            <p:grpSpPr bwMode="auto">
              <a:xfrm>
                <a:off x="596" y="1639"/>
                <a:ext cx="253" cy="252"/>
                <a:chOff x="2073" y="1813"/>
                <a:chExt cx="913" cy="912"/>
              </a:xfrm>
            </p:grpSpPr>
            <p:sp>
              <p:nvSpPr>
                <p:cNvPr id="642" name="Oval 200"/>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643" name="Group 201"/>
                <p:cNvGrpSpPr>
                  <a:grpSpLocks noChangeAspect="1"/>
                </p:cNvGrpSpPr>
                <p:nvPr/>
              </p:nvGrpSpPr>
              <p:grpSpPr bwMode="auto">
                <a:xfrm>
                  <a:off x="2205" y="1939"/>
                  <a:ext cx="654" cy="654"/>
                  <a:chOff x="2022" y="1792"/>
                  <a:chExt cx="227" cy="227"/>
                </a:xfrm>
              </p:grpSpPr>
              <p:sp>
                <p:nvSpPr>
                  <p:cNvPr id="644" name="Oval 202"/>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645" name="Oval 203"/>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46" name="Oval 204"/>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47" name="Oval 205"/>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48" name="Oval 206"/>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49" name="Oval 207"/>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50" name="Oval 208"/>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51" name="Oval 209"/>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52" name="Oval 210"/>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53" name="Oval 211"/>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54" name="Oval 212"/>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55" name="Oval 213"/>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sp>
                <p:nvSpPr>
                  <p:cNvPr id="656" name="Oval 214"/>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grpSp>
          <p:sp>
            <p:nvSpPr>
              <p:cNvPr id="641" name="Oval 215"/>
              <p:cNvSpPr>
                <a:spLocks noChangeAspect="1" noChangeArrowheads="1"/>
              </p:cNvSpPr>
              <p:nvPr/>
            </p:nvSpPr>
            <p:spPr bwMode="auto">
              <a:xfrm>
                <a:off x="934" y="1449"/>
                <a:ext cx="32" cy="26"/>
              </a:xfrm>
              <a:prstGeom prst="ellipse">
                <a:avLst/>
              </a:prstGeom>
              <a:solidFill>
                <a:srgbClr val="3333CC"/>
              </a:solidFill>
              <a:ln w="3175">
                <a:solidFill>
                  <a:srgbClr val="000000"/>
                </a:solidFill>
                <a:round/>
                <a:headEnd/>
                <a:tailEnd/>
              </a:ln>
            </p:spPr>
            <p:txBody>
              <a:bodyPr wrap="none" lIns="88000" tIns="43999" rIns="88000" bIns="43999" anchor="ctr"/>
              <a:lstStyle/>
              <a:p>
                <a:pPr algn="ctr" defTabSz="981346">
                  <a:spcBef>
                    <a:spcPct val="0"/>
                  </a:spcBef>
                </a:pPr>
                <a:endParaRPr lang="de-DE" sz="2647">
                  <a:solidFill>
                    <a:srgbClr val="000000"/>
                  </a:solidFill>
                  <a:latin typeface="Times New Roman" pitchFamily="18" charset="0"/>
                </a:endParaRPr>
              </a:p>
            </p:txBody>
          </p:sp>
        </p:grpSp>
        <p:sp>
          <p:nvSpPr>
            <p:cNvPr id="834" name="TextBox 833"/>
            <p:cNvSpPr txBox="1"/>
            <p:nvPr/>
          </p:nvSpPr>
          <p:spPr>
            <a:xfrm>
              <a:off x="1189655" y="2082609"/>
              <a:ext cx="2145951" cy="956833"/>
            </a:xfrm>
            <a:prstGeom prst="rect">
              <a:avLst/>
            </a:prstGeom>
            <a:noFill/>
          </p:spPr>
          <p:txBody>
            <a:bodyPr wrap="none" rtlCol="0">
              <a:spAutoFit/>
            </a:bodyPr>
            <a:lstStyle/>
            <a:p>
              <a:r>
                <a:rPr lang="en-US" sz="2287" dirty="0" err="1"/>
                <a:t>Fortex</a:t>
              </a:r>
              <a:r>
                <a:rPr lang="en-US" sz="2287" dirty="0"/>
                <a:t> 2DT</a:t>
              </a:r>
            </a:p>
            <a:p>
              <a:r>
                <a:rPr lang="en-US" sz="2287" dirty="0"/>
                <a:t>200 µm, 12F/tube</a:t>
              </a:r>
            </a:p>
            <a:p>
              <a:r>
                <a:rPr lang="en-US" sz="2287" dirty="0"/>
                <a:t>GR-20</a:t>
              </a:r>
            </a:p>
          </p:txBody>
        </p:sp>
        <p:pic>
          <p:nvPicPr>
            <p:cNvPr id="1044" name="Picture 2" descr="C:\Users\mboxer\AppData\Local\Microsoft\Windows\Temporary Internet Files\Content.IE5\NNDPK8PB\price-tag[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5782" y="4776111"/>
              <a:ext cx="713560" cy="647490"/>
            </a:xfrm>
            <a:prstGeom prst="rect">
              <a:avLst/>
            </a:prstGeom>
            <a:noFill/>
          </p:spPr>
        </p:pic>
        <p:sp>
          <p:nvSpPr>
            <p:cNvPr id="1049" name="TextBox 1048"/>
            <p:cNvSpPr txBox="1"/>
            <p:nvPr/>
          </p:nvSpPr>
          <p:spPr>
            <a:xfrm>
              <a:off x="4718341" y="5808355"/>
              <a:ext cx="812800" cy="429818"/>
            </a:xfrm>
            <a:prstGeom prst="rect">
              <a:avLst/>
            </a:prstGeom>
            <a:noFill/>
          </p:spPr>
          <p:txBody>
            <a:bodyPr wrap="square" rtlCol="0">
              <a:spAutoFit/>
            </a:bodyPr>
            <a:lstStyle/>
            <a:p>
              <a:pPr algn="ctr"/>
              <a:r>
                <a:rPr lang="en-US" sz="1376" dirty="0" err="1"/>
                <a:t>Fortex</a:t>
              </a:r>
              <a:r>
                <a:rPr lang="en-US" sz="1376" dirty="0"/>
                <a:t>  2DT</a:t>
              </a:r>
            </a:p>
          </p:txBody>
        </p:sp>
      </p:grpSp>
      <p:sp>
        <p:nvSpPr>
          <p:cNvPr id="1051" name="TextBox 1050"/>
          <p:cNvSpPr txBox="1"/>
          <p:nvPr/>
        </p:nvSpPr>
        <p:spPr>
          <a:xfrm>
            <a:off x="11856486" y="3244068"/>
            <a:ext cx="569813" cy="724483"/>
          </a:xfrm>
          <a:prstGeom prst="rect">
            <a:avLst/>
          </a:prstGeom>
          <a:noFill/>
        </p:spPr>
        <p:txBody>
          <a:bodyPr vert="vert270" wrap="none" lIns="107875" tIns="53938" rIns="107875" bIns="53938" rtlCol="0">
            <a:spAutoFit/>
          </a:bodyPr>
          <a:lstStyle/>
          <a:p>
            <a:r>
              <a:rPr lang="en-US" sz="2287" dirty="0"/>
              <a:t>Price</a:t>
            </a:r>
          </a:p>
        </p:txBody>
      </p:sp>
      <p:sp>
        <p:nvSpPr>
          <p:cNvPr id="1052" name="TextBox 1051"/>
          <p:cNvSpPr txBox="1"/>
          <p:nvPr/>
        </p:nvSpPr>
        <p:spPr>
          <a:xfrm>
            <a:off x="11744807" y="6684276"/>
            <a:ext cx="569813" cy="280451"/>
          </a:xfrm>
          <a:prstGeom prst="rect">
            <a:avLst/>
          </a:prstGeom>
          <a:noFill/>
        </p:spPr>
        <p:txBody>
          <a:bodyPr vert="vert270" wrap="none" lIns="107875" tIns="53938" rIns="107875" bIns="53938" rtlCol="0">
            <a:spAutoFit/>
          </a:bodyPr>
          <a:lstStyle/>
          <a:p>
            <a:r>
              <a:rPr lang="en-US" sz="2287" dirty="0"/>
              <a:t>1</a:t>
            </a:r>
          </a:p>
        </p:txBody>
      </p:sp>
      <p:sp>
        <p:nvSpPr>
          <p:cNvPr id="1053" name="TextBox 1052"/>
          <p:cNvSpPr txBox="1"/>
          <p:nvPr/>
        </p:nvSpPr>
        <p:spPr>
          <a:xfrm>
            <a:off x="11825816" y="4346860"/>
            <a:ext cx="569813" cy="695244"/>
          </a:xfrm>
          <a:prstGeom prst="rect">
            <a:avLst/>
          </a:prstGeom>
          <a:noFill/>
        </p:spPr>
        <p:txBody>
          <a:bodyPr vert="vert270" wrap="none" lIns="107875" tIns="53938" rIns="107875" bIns="53938" rtlCol="0">
            <a:spAutoFit/>
          </a:bodyPr>
          <a:lstStyle/>
          <a:p>
            <a:r>
              <a:rPr lang="en-US" sz="2287" dirty="0"/>
              <a:t>1.05</a:t>
            </a:r>
          </a:p>
        </p:txBody>
      </p:sp>
      <p:grpSp>
        <p:nvGrpSpPr>
          <p:cNvPr id="1060" name="Group 1059"/>
          <p:cNvGrpSpPr/>
          <p:nvPr/>
        </p:nvGrpSpPr>
        <p:grpSpPr>
          <a:xfrm>
            <a:off x="2510002" y="3836315"/>
            <a:ext cx="7153714" cy="3854674"/>
            <a:chOff x="299426" y="3025944"/>
            <a:chExt cx="6142077" cy="3212229"/>
          </a:xfrm>
        </p:grpSpPr>
        <p:grpSp>
          <p:nvGrpSpPr>
            <p:cNvPr id="116" name="Group 11"/>
            <p:cNvGrpSpPr>
              <a:grpSpLocks/>
            </p:cNvGrpSpPr>
            <p:nvPr/>
          </p:nvGrpSpPr>
          <p:grpSpPr bwMode="auto">
            <a:xfrm>
              <a:off x="5661214" y="3025944"/>
              <a:ext cx="627304" cy="625454"/>
              <a:chOff x="324" y="1138"/>
              <a:chExt cx="1123" cy="1162"/>
            </a:xfrm>
          </p:grpSpPr>
          <p:sp>
            <p:nvSpPr>
              <p:cNvPr id="117" name="Oval 12"/>
              <p:cNvSpPr>
                <a:spLocks noChangeAspect="1" noChangeArrowheads="1"/>
              </p:cNvSpPr>
              <p:nvPr/>
            </p:nvSpPr>
            <p:spPr bwMode="auto">
              <a:xfrm>
                <a:off x="324" y="1138"/>
                <a:ext cx="1123" cy="1162"/>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118" name="Oval 13"/>
              <p:cNvSpPr>
                <a:spLocks noChangeAspect="1" noChangeArrowheads="1"/>
              </p:cNvSpPr>
              <p:nvPr/>
            </p:nvSpPr>
            <p:spPr bwMode="auto">
              <a:xfrm>
                <a:off x="421" y="1245"/>
                <a:ext cx="931" cy="95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119" name="Oval 14"/>
              <p:cNvSpPr>
                <a:spLocks noChangeAspect="1" noChangeArrowheads="1"/>
              </p:cNvSpPr>
              <p:nvPr/>
            </p:nvSpPr>
            <p:spPr bwMode="auto">
              <a:xfrm>
                <a:off x="723" y="1554"/>
                <a:ext cx="327" cy="334"/>
              </a:xfrm>
              <a:prstGeom prst="ellipse">
                <a:avLst/>
              </a:prstGeom>
              <a:solidFill>
                <a:srgbClr val="808080"/>
              </a:solidFill>
              <a:ln w="0">
                <a:solidFill>
                  <a:srgbClr val="000000"/>
                </a:solidFill>
                <a:round/>
                <a:headEnd/>
                <a:tailEnd/>
              </a:ln>
            </p:spPr>
            <p:txBody>
              <a:bodyPr/>
              <a:lstStyle/>
              <a:p>
                <a:endParaRPr lang="en-GB" sz="2287"/>
              </a:p>
            </p:txBody>
          </p:sp>
          <p:sp>
            <p:nvSpPr>
              <p:cNvPr id="120" name="Oval 15"/>
              <p:cNvSpPr>
                <a:spLocks noChangeAspect="1" noChangeArrowheads="1"/>
              </p:cNvSpPr>
              <p:nvPr/>
            </p:nvSpPr>
            <p:spPr bwMode="auto">
              <a:xfrm>
                <a:off x="1306" y="1776"/>
                <a:ext cx="38" cy="32"/>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nvGrpSpPr>
              <p:cNvPr id="121" name="Group 16"/>
              <p:cNvGrpSpPr>
                <a:grpSpLocks noChangeAspect="1"/>
              </p:cNvGrpSpPr>
              <p:nvPr/>
            </p:nvGrpSpPr>
            <p:grpSpPr bwMode="auto">
              <a:xfrm>
                <a:off x="737" y="1242"/>
                <a:ext cx="303" cy="310"/>
                <a:chOff x="4023" y="3293"/>
                <a:chExt cx="913" cy="912"/>
              </a:xfrm>
            </p:grpSpPr>
            <p:sp>
              <p:nvSpPr>
                <p:cNvPr id="202" name="Oval 17"/>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203" name="Group 18"/>
                <p:cNvGrpSpPr>
                  <a:grpSpLocks noChangeAspect="1"/>
                </p:cNvGrpSpPr>
                <p:nvPr/>
              </p:nvGrpSpPr>
              <p:grpSpPr bwMode="auto">
                <a:xfrm>
                  <a:off x="4155" y="3419"/>
                  <a:ext cx="654" cy="654"/>
                  <a:chOff x="2022" y="1792"/>
                  <a:chExt cx="227" cy="227"/>
                </a:xfrm>
              </p:grpSpPr>
              <p:sp>
                <p:nvSpPr>
                  <p:cNvPr id="204" name="Oval 1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205" name="Oval 2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06" name="Oval 2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07" name="Oval 2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08" name="Oval 2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09" name="Oval 2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10" name="Oval 2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11" name="Oval 2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12" name="Oval 2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13" name="Oval 2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14" name="Oval 2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15" name="Oval 3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16" name="Oval 3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122" name="Group 32"/>
              <p:cNvGrpSpPr>
                <a:grpSpLocks noChangeAspect="1"/>
              </p:cNvGrpSpPr>
              <p:nvPr/>
            </p:nvGrpSpPr>
            <p:grpSpPr bwMode="auto">
              <a:xfrm>
                <a:off x="1008" y="1405"/>
                <a:ext cx="303" cy="312"/>
                <a:chOff x="4823" y="3762"/>
                <a:chExt cx="913" cy="912"/>
              </a:xfrm>
            </p:grpSpPr>
            <p:sp>
              <p:nvSpPr>
                <p:cNvPr id="187" name="Oval 33"/>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188" name="Group 34"/>
                <p:cNvGrpSpPr>
                  <a:grpSpLocks noChangeAspect="1"/>
                </p:cNvGrpSpPr>
                <p:nvPr/>
              </p:nvGrpSpPr>
              <p:grpSpPr bwMode="auto">
                <a:xfrm>
                  <a:off x="4955" y="3889"/>
                  <a:ext cx="654" cy="652"/>
                  <a:chOff x="2022" y="1792"/>
                  <a:chExt cx="227" cy="227"/>
                </a:xfrm>
              </p:grpSpPr>
              <p:sp>
                <p:nvSpPr>
                  <p:cNvPr id="189" name="Oval 35"/>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190" name="Oval 36"/>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1" name="Oval 37"/>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2" name="Oval 38"/>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3" name="Oval 39"/>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4" name="Oval 40"/>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5" name="Oval 41"/>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6" name="Oval 42"/>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7" name="Oval 43"/>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8" name="Oval 44"/>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99" name="Oval 45"/>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00" name="Oval 46"/>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201" name="Oval 47"/>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123" name="Group 48"/>
              <p:cNvGrpSpPr>
                <a:grpSpLocks noChangeAspect="1"/>
              </p:cNvGrpSpPr>
              <p:nvPr/>
            </p:nvGrpSpPr>
            <p:grpSpPr bwMode="auto">
              <a:xfrm>
                <a:off x="1007" y="1730"/>
                <a:ext cx="303" cy="310"/>
                <a:chOff x="4852" y="4679"/>
                <a:chExt cx="912" cy="913"/>
              </a:xfrm>
            </p:grpSpPr>
            <p:sp>
              <p:nvSpPr>
                <p:cNvPr id="172" name="Oval 49"/>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173" name="Group 50"/>
                <p:cNvGrpSpPr>
                  <a:grpSpLocks noChangeAspect="1"/>
                </p:cNvGrpSpPr>
                <p:nvPr/>
              </p:nvGrpSpPr>
              <p:grpSpPr bwMode="auto">
                <a:xfrm>
                  <a:off x="4984" y="4806"/>
                  <a:ext cx="654" cy="654"/>
                  <a:chOff x="2022" y="1792"/>
                  <a:chExt cx="227" cy="227"/>
                </a:xfrm>
              </p:grpSpPr>
              <p:sp>
                <p:nvSpPr>
                  <p:cNvPr id="174" name="Oval 51"/>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175" name="Oval 52"/>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76" name="Oval 53"/>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77" name="Oval 54"/>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78" name="Oval 55"/>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79" name="Oval 56"/>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80" name="Oval 57"/>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81" name="Oval 58"/>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82" name="Oval 59"/>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83" name="Oval 60"/>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84" name="Oval 61"/>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85" name="Oval 62"/>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86" name="Oval 63"/>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124" name="Group 64"/>
              <p:cNvGrpSpPr>
                <a:grpSpLocks noChangeAspect="1"/>
              </p:cNvGrpSpPr>
              <p:nvPr/>
            </p:nvGrpSpPr>
            <p:grpSpPr bwMode="auto">
              <a:xfrm>
                <a:off x="735" y="1891"/>
                <a:ext cx="303" cy="311"/>
                <a:chOff x="4063" y="5169"/>
                <a:chExt cx="913" cy="912"/>
              </a:xfrm>
            </p:grpSpPr>
            <p:sp>
              <p:nvSpPr>
                <p:cNvPr id="157" name="Oval 65"/>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158" name="Group 66"/>
                <p:cNvGrpSpPr>
                  <a:grpSpLocks noChangeAspect="1"/>
                </p:cNvGrpSpPr>
                <p:nvPr/>
              </p:nvGrpSpPr>
              <p:grpSpPr bwMode="auto">
                <a:xfrm>
                  <a:off x="4196" y="5295"/>
                  <a:ext cx="653" cy="654"/>
                  <a:chOff x="2022" y="1792"/>
                  <a:chExt cx="227" cy="227"/>
                </a:xfrm>
              </p:grpSpPr>
              <p:sp>
                <p:nvSpPr>
                  <p:cNvPr id="159" name="Oval 67"/>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160" name="Oval 68"/>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1" name="Oval 69"/>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2" name="Oval 70"/>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3" name="Oval 71"/>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4" name="Oval 72"/>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5" name="Oval 73"/>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6" name="Oval 74"/>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7" name="Oval 75"/>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8" name="Oval 76"/>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69" name="Oval 77"/>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70" name="Oval 78"/>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71" name="Oval 79"/>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125" name="Group 80"/>
              <p:cNvGrpSpPr>
                <a:grpSpLocks noChangeAspect="1"/>
              </p:cNvGrpSpPr>
              <p:nvPr/>
            </p:nvGrpSpPr>
            <p:grpSpPr bwMode="auto">
              <a:xfrm>
                <a:off x="460" y="1726"/>
                <a:ext cx="304" cy="312"/>
                <a:chOff x="2244" y="5716"/>
                <a:chExt cx="913" cy="912"/>
              </a:xfrm>
            </p:grpSpPr>
            <p:sp>
              <p:nvSpPr>
                <p:cNvPr id="142" name="Oval 81"/>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143" name="Group 82"/>
                <p:cNvGrpSpPr>
                  <a:grpSpLocks noChangeAspect="1"/>
                </p:cNvGrpSpPr>
                <p:nvPr/>
              </p:nvGrpSpPr>
              <p:grpSpPr bwMode="auto">
                <a:xfrm>
                  <a:off x="2376" y="5839"/>
                  <a:ext cx="654" cy="654"/>
                  <a:chOff x="2022" y="1792"/>
                  <a:chExt cx="227" cy="227"/>
                </a:xfrm>
              </p:grpSpPr>
              <p:sp>
                <p:nvSpPr>
                  <p:cNvPr id="144" name="Oval 83"/>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145" name="Oval 84"/>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46" name="Oval 85"/>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47" name="Oval 86"/>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48" name="Oval 87"/>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49" name="Oval 88"/>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50" name="Oval 89"/>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51" name="Oval 90"/>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52" name="Oval 91"/>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53" name="Oval 92"/>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54" name="Oval 93"/>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55" name="Oval 94"/>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56" name="Oval 95"/>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126" name="Group 96"/>
              <p:cNvGrpSpPr>
                <a:grpSpLocks noChangeAspect="1"/>
              </p:cNvGrpSpPr>
              <p:nvPr/>
            </p:nvGrpSpPr>
            <p:grpSpPr bwMode="auto">
              <a:xfrm>
                <a:off x="463" y="1404"/>
                <a:ext cx="303" cy="310"/>
                <a:chOff x="2073" y="1813"/>
                <a:chExt cx="913" cy="912"/>
              </a:xfrm>
            </p:grpSpPr>
            <p:sp>
              <p:nvSpPr>
                <p:cNvPr id="127" name="Oval 97"/>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128" name="Group 98"/>
                <p:cNvGrpSpPr>
                  <a:grpSpLocks noChangeAspect="1"/>
                </p:cNvGrpSpPr>
                <p:nvPr/>
              </p:nvGrpSpPr>
              <p:grpSpPr bwMode="auto">
                <a:xfrm>
                  <a:off x="2205" y="1939"/>
                  <a:ext cx="654" cy="654"/>
                  <a:chOff x="2022" y="1792"/>
                  <a:chExt cx="227" cy="227"/>
                </a:xfrm>
              </p:grpSpPr>
              <p:sp>
                <p:nvSpPr>
                  <p:cNvPr id="129" name="Oval 9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130" name="Oval 10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1" name="Oval 10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2" name="Oval 10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3" name="Oval 10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4" name="Oval 10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5" name="Oval 10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6" name="Oval 10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7" name="Oval 10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8" name="Oval 10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39" name="Oval 10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40" name="Oval 11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41" name="Oval 11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grpSp>
          <p:nvGrpSpPr>
            <p:cNvPr id="527" name="Group 11"/>
            <p:cNvGrpSpPr>
              <a:grpSpLocks/>
            </p:cNvGrpSpPr>
            <p:nvPr/>
          </p:nvGrpSpPr>
          <p:grpSpPr bwMode="auto">
            <a:xfrm>
              <a:off x="299426" y="3485926"/>
              <a:ext cx="627304" cy="625454"/>
              <a:chOff x="324" y="1138"/>
              <a:chExt cx="1123" cy="1162"/>
            </a:xfrm>
          </p:grpSpPr>
          <p:sp>
            <p:nvSpPr>
              <p:cNvPr id="528" name="Oval 12"/>
              <p:cNvSpPr>
                <a:spLocks noChangeAspect="1" noChangeArrowheads="1"/>
              </p:cNvSpPr>
              <p:nvPr/>
            </p:nvSpPr>
            <p:spPr bwMode="auto">
              <a:xfrm>
                <a:off x="324" y="1138"/>
                <a:ext cx="1123" cy="1162"/>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529" name="Oval 13"/>
              <p:cNvSpPr>
                <a:spLocks noChangeAspect="1" noChangeArrowheads="1"/>
              </p:cNvSpPr>
              <p:nvPr/>
            </p:nvSpPr>
            <p:spPr bwMode="auto">
              <a:xfrm>
                <a:off x="421" y="1245"/>
                <a:ext cx="931" cy="95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530" name="Oval 14"/>
              <p:cNvSpPr>
                <a:spLocks noChangeAspect="1" noChangeArrowheads="1"/>
              </p:cNvSpPr>
              <p:nvPr/>
            </p:nvSpPr>
            <p:spPr bwMode="auto">
              <a:xfrm>
                <a:off x="723" y="1554"/>
                <a:ext cx="327" cy="334"/>
              </a:xfrm>
              <a:prstGeom prst="ellipse">
                <a:avLst/>
              </a:prstGeom>
              <a:solidFill>
                <a:srgbClr val="808080"/>
              </a:solidFill>
              <a:ln w="0">
                <a:solidFill>
                  <a:srgbClr val="000000"/>
                </a:solidFill>
                <a:round/>
                <a:headEnd/>
                <a:tailEnd/>
              </a:ln>
            </p:spPr>
            <p:txBody>
              <a:bodyPr/>
              <a:lstStyle/>
              <a:p>
                <a:endParaRPr lang="en-GB" sz="2287"/>
              </a:p>
            </p:txBody>
          </p:sp>
          <p:sp>
            <p:nvSpPr>
              <p:cNvPr id="531" name="Oval 15"/>
              <p:cNvSpPr>
                <a:spLocks noChangeAspect="1" noChangeArrowheads="1"/>
              </p:cNvSpPr>
              <p:nvPr/>
            </p:nvSpPr>
            <p:spPr bwMode="auto">
              <a:xfrm>
                <a:off x="1306" y="1776"/>
                <a:ext cx="38" cy="32"/>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nvGrpSpPr>
              <p:cNvPr id="532" name="Group 16"/>
              <p:cNvGrpSpPr>
                <a:grpSpLocks noChangeAspect="1"/>
              </p:cNvGrpSpPr>
              <p:nvPr/>
            </p:nvGrpSpPr>
            <p:grpSpPr bwMode="auto">
              <a:xfrm>
                <a:off x="737" y="1242"/>
                <a:ext cx="303" cy="310"/>
                <a:chOff x="4023" y="3293"/>
                <a:chExt cx="913" cy="912"/>
              </a:xfrm>
            </p:grpSpPr>
            <p:sp>
              <p:nvSpPr>
                <p:cNvPr id="613" name="Oval 17"/>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614" name="Group 18"/>
                <p:cNvGrpSpPr>
                  <a:grpSpLocks noChangeAspect="1"/>
                </p:cNvGrpSpPr>
                <p:nvPr/>
              </p:nvGrpSpPr>
              <p:grpSpPr bwMode="auto">
                <a:xfrm>
                  <a:off x="4155" y="3419"/>
                  <a:ext cx="654" cy="654"/>
                  <a:chOff x="2022" y="1792"/>
                  <a:chExt cx="227" cy="227"/>
                </a:xfrm>
              </p:grpSpPr>
              <p:sp>
                <p:nvSpPr>
                  <p:cNvPr id="615" name="Oval 1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616" name="Oval 2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17" name="Oval 2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18" name="Oval 2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19" name="Oval 2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20" name="Oval 2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21" name="Oval 2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22" name="Oval 2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23" name="Oval 2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24" name="Oval 2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25" name="Oval 2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26" name="Oval 3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27" name="Oval 3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533" name="Group 32"/>
              <p:cNvGrpSpPr>
                <a:grpSpLocks noChangeAspect="1"/>
              </p:cNvGrpSpPr>
              <p:nvPr/>
            </p:nvGrpSpPr>
            <p:grpSpPr bwMode="auto">
              <a:xfrm>
                <a:off x="1008" y="1405"/>
                <a:ext cx="303" cy="312"/>
                <a:chOff x="4823" y="3762"/>
                <a:chExt cx="913" cy="912"/>
              </a:xfrm>
            </p:grpSpPr>
            <p:sp>
              <p:nvSpPr>
                <p:cNvPr id="598" name="Oval 33"/>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599" name="Group 34"/>
                <p:cNvGrpSpPr>
                  <a:grpSpLocks noChangeAspect="1"/>
                </p:cNvGrpSpPr>
                <p:nvPr/>
              </p:nvGrpSpPr>
              <p:grpSpPr bwMode="auto">
                <a:xfrm>
                  <a:off x="4955" y="3889"/>
                  <a:ext cx="654" cy="652"/>
                  <a:chOff x="2022" y="1792"/>
                  <a:chExt cx="227" cy="227"/>
                </a:xfrm>
              </p:grpSpPr>
              <p:sp>
                <p:nvSpPr>
                  <p:cNvPr id="600" name="Oval 35"/>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601" name="Oval 36"/>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02" name="Oval 37"/>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03" name="Oval 38"/>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04" name="Oval 39"/>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05" name="Oval 40"/>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06" name="Oval 41"/>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07" name="Oval 42"/>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08" name="Oval 43"/>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09" name="Oval 44"/>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10" name="Oval 45"/>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11" name="Oval 46"/>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612" name="Oval 47"/>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534" name="Group 48"/>
              <p:cNvGrpSpPr>
                <a:grpSpLocks noChangeAspect="1"/>
              </p:cNvGrpSpPr>
              <p:nvPr/>
            </p:nvGrpSpPr>
            <p:grpSpPr bwMode="auto">
              <a:xfrm>
                <a:off x="1007" y="1730"/>
                <a:ext cx="303" cy="310"/>
                <a:chOff x="4852" y="4679"/>
                <a:chExt cx="912" cy="913"/>
              </a:xfrm>
            </p:grpSpPr>
            <p:sp>
              <p:nvSpPr>
                <p:cNvPr id="583" name="Oval 49"/>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584" name="Group 50"/>
                <p:cNvGrpSpPr>
                  <a:grpSpLocks noChangeAspect="1"/>
                </p:cNvGrpSpPr>
                <p:nvPr/>
              </p:nvGrpSpPr>
              <p:grpSpPr bwMode="auto">
                <a:xfrm>
                  <a:off x="4984" y="4806"/>
                  <a:ext cx="654" cy="654"/>
                  <a:chOff x="2022" y="1792"/>
                  <a:chExt cx="227" cy="227"/>
                </a:xfrm>
              </p:grpSpPr>
              <p:sp>
                <p:nvSpPr>
                  <p:cNvPr id="585" name="Oval 51"/>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586" name="Oval 52"/>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87" name="Oval 53"/>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88" name="Oval 54"/>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89" name="Oval 55"/>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90" name="Oval 56"/>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91" name="Oval 57"/>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92" name="Oval 58"/>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93" name="Oval 59"/>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94" name="Oval 60"/>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95" name="Oval 61"/>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96" name="Oval 62"/>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97" name="Oval 63"/>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535" name="Group 64"/>
              <p:cNvGrpSpPr>
                <a:grpSpLocks noChangeAspect="1"/>
              </p:cNvGrpSpPr>
              <p:nvPr/>
            </p:nvGrpSpPr>
            <p:grpSpPr bwMode="auto">
              <a:xfrm>
                <a:off x="735" y="1891"/>
                <a:ext cx="303" cy="311"/>
                <a:chOff x="4063" y="5169"/>
                <a:chExt cx="913" cy="912"/>
              </a:xfrm>
            </p:grpSpPr>
            <p:sp>
              <p:nvSpPr>
                <p:cNvPr id="568" name="Oval 65"/>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569" name="Group 66"/>
                <p:cNvGrpSpPr>
                  <a:grpSpLocks noChangeAspect="1"/>
                </p:cNvGrpSpPr>
                <p:nvPr/>
              </p:nvGrpSpPr>
              <p:grpSpPr bwMode="auto">
                <a:xfrm>
                  <a:off x="4196" y="5295"/>
                  <a:ext cx="653" cy="654"/>
                  <a:chOff x="2022" y="1792"/>
                  <a:chExt cx="227" cy="227"/>
                </a:xfrm>
              </p:grpSpPr>
              <p:sp>
                <p:nvSpPr>
                  <p:cNvPr id="570" name="Oval 67"/>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571" name="Oval 68"/>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72" name="Oval 69"/>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73" name="Oval 70"/>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74" name="Oval 71"/>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75" name="Oval 72"/>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76" name="Oval 73"/>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77" name="Oval 74"/>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78" name="Oval 75"/>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79" name="Oval 76"/>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80" name="Oval 77"/>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81" name="Oval 78"/>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82" name="Oval 79"/>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536" name="Group 80"/>
              <p:cNvGrpSpPr>
                <a:grpSpLocks noChangeAspect="1"/>
              </p:cNvGrpSpPr>
              <p:nvPr/>
            </p:nvGrpSpPr>
            <p:grpSpPr bwMode="auto">
              <a:xfrm>
                <a:off x="460" y="1726"/>
                <a:ext cx="304" cy="312"/>
                <a:chOff x="2244" y="5716"/>
                <a:chExt cx="913" cy="912"/>
              </a:xfrm>
            </p:grpSpPr>
            <p:sp>
              <p:nvSpPr>
                <p:cNvPr id="553" name="Oval 81"/>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554" name="Group 82"/>
                <p:cNvGrpSpPr>
                  <a:grpSpLocks noChangeAspect="1"/>
                </p:cNvGrpSpPr>
                <p:nvPr/>
              </p:nvGrpSpPr>
              <p:grpSpPr bwMode="auto">
                <a:xfrm>
                  <a:off x="2376" y="5839"/>
                  <a:ext cx="654" cy="654"/>
                  <a:chOff x="2022" y="1792"/>
                  <a:chExt cx="227" cy="227"/>
                </a:xfrm>
              </p:grpSpPr>
              <p:sp>
                <p:nvSpPr>
                  <p:cNvPr id="555" name="Oval 83"/>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556" name="Oval 84"/>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57" name="Oval 85"/>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58" name="Oval 86"/>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59" name="Oval 87"/>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60" name="Oval 88"/>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61" name="Oval 89"/>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62" name="Oval 90"/>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63" name="Oval 91"/>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64" name="Oval 92"/>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65" name="Oval 93"/>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66" name="Oval 94"/>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67" name="Oval 95"/>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537" name="Group 96"/>
              <p:cNvGrpSpPr>
                <a:grpSpLocks noChangeAspect="1"/>
              </p:cNvGrpSpPr>
              <p:nvPr/>
            </p:nvGrpSpPr>
            <p:grpSpPr bwMode="auto">
              <a:xfrm>
                <a:off x="463" y="1404"/>
                <a:ext cx="303" cy="310"/>
                <a:chOff x="2073" y="1813"/>
                <a:chExt cx="913" cy="912"/>
              </a:xfrm>
            </p:grpSpPr>
            <p:sp>
              <p:nvSpPr>
                <p:cNvPr id="538" name="Oval 97"/>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539" name="Group 98"/>
                <p:cNvGrpSpPr>
                  <a:grpSpLocks noChangeAspect="1"/>
                </p:cNvGrpSpPr>
                <p:nvPr/>
              </p:nvGrpSpPr>
              <p:grpSpPr bwMode="auto">
                <a:xfrm>
                  <a:off x="2205" y="1939"/>
                  <a:ext cx="654" cy="654"/>
                  <a:chOff x="2022" y="1792"/>
                  <a:chExt cx="227" cy="227"/>
                </a:xfrm>
              </p:grpSpPr>
              <p:sp>
                <p:nvSpPr>
                  <p:cNvPr id="540" name="Oval 9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541" name="Oval 10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42" name="Oval 10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43" name="Oval 10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44" name="Oval 10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45" name="Oval 10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46" name="Oval 10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47" name="Oval 10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48" name="Oval 10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49" name="Oval 10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50" name="Oval 10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51" name="Oval 11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552" name="Oval 11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sp>
          <p:nvSpPr>
            <p:cNvPr id="835" name="TextBox 834"/>
            <p:cNvSpPr txBox="1"/>
            <p:nvPr/>
          </p:nvSpPr>
          <p:spPr>
            <a:xfrm>
              <a:off x="1067185" y="3246393"/>
              <a:ext cx="2142773" cy="956833"/>
            </a:xfrm>
            <a:prstGeom prst="rect">
              <a:avLst/>
            </a:prstGeom>
            <a:noFill/>
          </p:spPr>
          <p:txBody>
            <a:bodyPr wrap="square" rtlCol="0">
              <a:spAutoFit/>
            </a:bodyPr>
            <a:lstStyle/>
            <a:p>
              <a:r>
                <a:rPr lang="en-US" sz="2287" dirty="0" err="1"/>
                <a:t>MiDia</a:t>
              </a:r>
              <a:r>
                <a:rPr lang="en-US" sz="2287" dirty="0"/>
                <a:t> FX </a:t>
              </a:r>
            </a:p>
            <a:p>
              <a:r>
                <a:rPr lang="en-US" sz="2287" dirty="0"/>
                <a:t>250 µm, 12F/tube</a:t>
              </a:r>
            </a:p>
            <a:p>
              <a:r>
                <a:rPr lang="en-US" sz="2287" dirty="0"/>
                <a:t>GR-20 Spec. Apps</a:t>
              </a:r>
            </a:p>
          </p:txBody>
        </p:sp>
        <p:pic>
          <p:nvPicPr>
            <p:cNvPr id="1045" name="Picture 2" descr="C:\Users\mboxer\AppData\Local\Microsoft\Windows\Temporary Internet Files\Content.IE5\NNDPK8PB\price-tag[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6196" y="4558127"/>
              <a:ext cx="713560" cy="647490"/>
            </a:xfrm>
            <a:prstGeom prst="rect">
              <a:avLst/>
            </a:prstGeom>
            <a:noFill/>
          </p:spPr>
        </p:pic>
        <p:sp>
          <p:nvSpPr>
            <p:cNvPr id="1054" name="TextBox 1053"/>
            <p:cNvSpPr txBox="1"/>
            <p:nvPr/>
          </p:nvSpPr>
          <p:spPr>
            <a:xfrm>
              <a:off x="5732800" y="5808355"/>
              <a:ext cx="708703" cy="429818"/>
            </a:xfrm>
            <a:prstGeom prst="rect">
              <a:avLst/>
            </a:prstGeom>
            <a:noFill/>
          </p:spPr>
          <p:txBody>
            <a:bodyPr wrap="square" rtlCol="0">
              <a:spAutoFit/>
            </a:bodyPr>
            <a:lstStyle/>
            <a:p>
              <a:pPr algn="ctr"/>
              <a:r>
                <a:rPr lang="en-US" sz="1376" dirty="0" err="1"/>
                <a:t>MiDia</a:t>
              </a:r>
              <a:r>
                <a:rPr lang="en-US" sz="1376" dirty="0"/>
                <a:t> FX</a:t>
              </a:r>
            </a:p>
          </p:txBody>
        </p:sp>
      </p:grpSp>
      <p:grpSp>
        <p:nvGrpSpPr>
          <p:cNvPr id="1061" name="Group 1060"/>
          <p:cNvGrpSpPr/>
          <p:nvPr/>
        </p:nvGrpSpPr>
        <p:grpSpPr>
          <a:xfrm>
            <a:off x="2557671" y="4657321"/>
            <a:ext cx="8160918" cy="3034887"/>
            <a:chOff x="340354" y="3710117"/>
            <a:chExt cx="7006849" cy="2529073"/>
          </a:xfrm>
        </p:grpSpPr>
        <p:grpSp>
          <p:nvGrpSpPr>
            <p:cNvPr id="322" name="Group 11"/>
            <p:cNvGrpSpPr>
              <a:grpSpLocks noChangeAspect="1"/>
            </p:cNvGrpSpPr>
            <p:nvPr/>
          </p:nvGrpSpPr>
          <p:grpSpPr bwMode="auto">
            <a:xfrm>
              <a:off x="6608170" y="3710117"/>
              <a:ext cx="483024" cy="481600"/>
              <a:chOff x="324" y="1138"/>
              <a:chExt cx="1123" cy="1162"/>
            </a:xfrm>
          </p:grpSpPr>
          <p:sp>
            <p:nvSpPr>
              <p:cNvPr id="323" name="Oval 12"/>
              <p:cNvSpPr>
                <a:spLocks noChangeAspect="1" noChangeArrowheads="1"/>
              </p:cNvSpPr>
              <p:nvPr/>
            </p:nvSpPr>
            <p:spPr bwMode="auto">
              <a:xfrm>
                <a:off x="324" y="1138"/>
                <a:ext cx="1123" cy="1162"/>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324" name="Oval 13"/>
              <p:cNvSpPr>
                <a:spLocks noChangeAspect="1" noChangeArrowheads="1"/>
              </p:cNvSpPr>
              <p:nvPr/>
            </p:nvSpPr>
            <p:spPr bwMode="auto">
              <a:xfrm>
                <a:off x="421" y="1245"/>
                <a:ext cx="931" cy="95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325" name="Oval 14"/>
              <p:cNvSpPr>
                <a:spLocks noChangeAspect="1" noChangeArrowheads="1"/>
              </p:cNvSpPr>
              <p:nvPr/>
            </p:nvSpPr>
            <p:spPr bwMode="auto">
              <a:xfrm>
                <a:off x="723" y="1554"/>
                <a:ext cx="327" cy="334"/>
              </a:xfrm>
              <a:prstGeom prst="ellipse">
                <a:avLst/>
              </a:prstGeom>
              <a:solidFill>
                <a:srgbClr val="808080"/>
              </a:solidFill>
              <a:ln w="0">
                <a:solidFill>
                  <a:srgbClr val="000000"/>
                </a:solidFill>
                <a:round/>
                <a:headEnd/>
                <a:tailEnd/>
              </a:ln>
            </p:spPr>
            <p:txBody>
              <a:bodyPr/>
              <a:lstStyle/>
              <a:p>
                <a:endParaRPr lang="en-GB" sz="2287"/>
              </a:p>
            </p:txBody>
          </p:sp>
          <p:sp>
            <p:nvSpPr>
              <p:cNvPr id="326" name="Oval 15"/>
              <p:cNvSpPr>
                <a:spLocks noChangeAspect="1" noChangeArrowheads="1"/>
              </p:cNvSpPr>
              <p:nvPr/>
            </p:nvSpPr>
            <p:spPr bwMode="auto">
              <a:xfrm>
                <a:off x="1306" y="1776"/>
                <a:ext cx="38" cy="32"/>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nvGrpSpPr>
              <p:cNvPr id="327" name="Group 16"/>
              <p:cNvGrpSpPr>
                <a:grpSpLocks noChangeAspect="1"/>
              </p:cNvGrpSpPr>
              <p:nvPr/>
            </p:nvGrpSpPr>
            <p:grpSpPr bwMode="auto">
              <a:xfrm>
                <a:off x="737" y="1242"/>
                <a:ext cx="303" cy="310"/>
                <a:chOff x="4023" y="3293"/>
                <a:chExt cx="913" cy="912"/>
              </a:xfrm>
            </p:grpSpPr>
            <p:sp>
              <p:nvSpPr>
                <p:cNvPr id="408" name="Oval 17"/>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409" name="Group 18"/>
                <p:cNvGrpSpPr>
                  <a:grpSpLocks noChangeAspect="1"/>
                </p:cNvGrpSpPr>
                <p:nvPr/>
              </p:nvGrpSpPr>
              <p:grpSpPr bwMode="auto">
                <a:xfrm>
                  <a:off x="4155" y="3419"/>
                  <a:ext cx="654" cy="654"/>
                  <a:chOff x="2022" y="1792"/>
                  <a:chExt cx="227" cy="227"/>
                </a:xfrm>
              </p:grpSpPr>
              <p:sp>
                <p:nvSpPr>
                  <p:cNvPr id="410" name="Oval 1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411" name="Oval 2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12" name="Oval 2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13" name="Oval 2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14" name="Oval 2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15" name="Oval 2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16" name="Oval 2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17" name="Oval 2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18" name="Oval 2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19" name="Oval 2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20" name="Oval 2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21" name="Oval 3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22" name="Oval 3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328" name="Group 32"/>
              <p:cNvGrpSpPr>
                <a:grpSpLocks noChangeAspect="1"/>
              </p:cNvGrpSpPr>
              <p:nvPr/>
            </p:nvGrpSpPr>
            <p:grpSpPr bwMode="auto">
              <a:xfrm>
                <a:off x="1008" y="1405"/>
                <a:ext cx="303" cy="312"/>
                <a:chOff x="4823" y="3762"/>
                <a:chExt cx="913" cy="912"/>
              </a:xfrm>
            </p:grpSpPr>
            <p:sp>
              <p:nvSpPr>
                <p:cNvPr id="393" name="Oval 33"/>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394" name="Group 34"/>
                <p:cNvGrpSpPr>
                  <a:grpSpLocks noChangeAspect="1"/>
                </p:cNvGrpSpPr>
                <p:nvPr/>
              </p:nvGrpSpPr>
              <p:grpSpPr bwMode="auto">
                <a:xfrm>
                  <a:off x="4955" y="3889"/>
                  <a:ext cx="654" cy="652"/>
                  <a:chOff x="2022" y="1792"/>
                  <a:chExt cx="227" cy="227"/>
                </a:xfrm>
              </p:grpSpPr>
              <p:sp>
                <p:nvSpPr>
                  <p:cNvPr id="395" name="Oval 35"/>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396" name="Oval 36"/>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97" name="Oval 37"/>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98" name="Oval 38"/>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99" name="Oval 39"/>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00" name="Oval 40"/>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01" name="Oval 41"/>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02" name="Oval 42"/>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03" name="Oval 43"/>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04" name="Oval 44"/>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05" name="Oval 45"/>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06" name="Oval 46"/>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407" name="Oval 47"/>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329" name="Group 48"/>
              <p:cNvGrpSpPr>
                <a:grpSpLocks noChangeAspect="1"/>
              </p:cNvGrpSpPr>
              <p:nvPr/>
            </p:nvGrpSpPr>
            <p:grpSpPr bwMode="auto">
              <a:xfrm>
                <a:off x="1007" y="1730"/>
                <a:ext cx="303" cy="310"/>
                <a:chOff x="4852" y="4679"/>
                <a:chExt cx="912" cy="913"/>
              </a:xfrm>
            </p:grpSpPr>
            <p:sp>
              <p:nvSpPr>
                <p:cNvPr id="378" name="Oval 49"/>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379" name="Group 50"/>
                <p:cNvGrpSpPr>
                  <a:grpSpLocks noChangeAspect="1"/>
                </p:cNvGrpSpPr>
                <p:nvPr/>
              </p:nvGrpSpPr>
              <p:grpSpPr bwMode="auto">
                <a:xfrm>
                  <a:off x="4984" y="4806"/>
                  <a:ext cx="654" cy="654"/>
                  <a:chOff x="2022" y="1792"/>
                  <a:chExt cx="227" cy="227"/>
                </a:xfrm>
              </p:grpSpPr>
              <p:sp>
                <p:nvSpPr>
                  <p:cNvPr id="380" name="Oval 51"/>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381" name="Oval 52"/>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82" name="Oval 53"/>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83" name="Oval 54"/>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84" name="Oval 55"/>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85" name="Oval 56"/>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86" name="Oval 57"/>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87" name="Oval 58"/>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88" name="Oval 59"/>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89" name="Oval 60"/>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90" name="Oval 61"/>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91" name="Oval 62"/>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92" name="Oval 63"/>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330" name="Group 64"/>
              <p:cNvGrpSpPr>
                <a:grpSpLocks noChangeAspect="1"/>
              </p:cNvGrpSpPr>
              <p:nvPr/>
            </p:nvGrpSpPr>
            <p:grpSpPr bwMode="auto">
              <a:xfrm>
                <a:off x="735" y="1891"/>
                <a:ext cx="303" cy="311"/>
                <a:chOff x="4063" y="5169"/>
                <a:chExt cx="913" cy="912"/>
              </a:xfrm>
            </p:grpSpPr>
            <p:sp>
              <p:nvSpPr>
                <p:cNvPr id="363" name="Oval 65"/>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364" name="Group 66"/>
                <p:cNvGrpSpPr>
                  <a:grpSpLocks noChangeAspect="1"/>
                </p:cNvGrpSpPr>
                <p:nvPr/>
              </p:nvGrpSpPr>
              <p:grpSpPr bwMode="auto">
                <a:xfrm>
                  <a:off x="4196" y="5295"/>
                  <a:ext cx="653" cy="654"/>
                  <a:chOff x="2022" y="1792"/>
                  <a:chExt cx="227" cy="227"/>
                </a:xfrm>
              </p:grpSpPr>
              <p:sp>
                <p:nvSpPr>
                  <p:cNvPr id="365" name="Oval 67"/>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366" name="Oval 68"/>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67" name="Oval 69"/>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68" name="Oval 70"/>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69" name="Oval 71"/>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70" name="Oval 72"/>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71" name="Oval 73"/>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72" name="Oval 74"/>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73" name="Oval 75"/>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74" name="Oval 76"/>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75" name="Oval 77"/>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76" name="Oval 78"/>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77" name="Oval 79"/>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331" name="Group 80"/>
              <p:cNvGrpSpPr>
                <a:grpSpLocks noChangeAspect="1"/>
              </p:cNvGrpSpPr>
              <p:nvPr/>
            </p:nvGrpSpPr>
            <p:grpSpPr bwMode="auto">
              <a:xfrm>
                <a:off x="460" y="1726"/>
                <a:ext cx="304" cy="312"/>
                <a:chOff x="2244" y="5716"/>
                <a:chExt cx="913" cy="912"/>
              </a:xfrm>
            </p:grpSpPr>
            <p:sp>
              <p:nvSpPr>
                <p:cNvPr id="348" name="Oval 81"/>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349" name="Group 82"/>
                <p:cNvGrpSpPr>
                  <a:grpSpLocks noChangeAspect="1"/>
                </p:cNvGrpSpPr>
                <p:nvPr/>
              </p:nvGrpSpPr>
              <p:grpSpPr bwMode="auto">
                <a:xfrm>
                  <a:off x="2376" y="5839"/>
                  <a:ext cx="654" cy="654"/>
                  <a:chOff x="2022" y="1792"/>
                  <a:chExt cx="227" cy="227"/>
                </a:xfrm>
              </p:grpSpPr>
              <p:sp>
                <p:nvSpPr>
                  <p:cNvPr id="350" name="Oval 83"/>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351" name="Oval 84"/>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52" name="Oval 85"/>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53" name="Oval 86"/>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54" name="Oval 87"/>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55" name="Oval 88"/>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56" name="Oval 89"/>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57" name="Oval 90"/>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58" name="Oval 91"/>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59" name="Oval 92"/>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60" name="Oval 93"/>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61" name="Oval 94"/>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62" name="Oval 95"/>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332" name="Group 96"/>
              <p:cNvGrpSpPr>
                <a:grpSpLocks noChangeAspect="1"/>
              </p:cNvGrpSpPr>
              <p:nvPr/>
            </p:nvGrpSpPr>
            <p:grpSpPr bwMode="auto">
              <a:xfrm>
                <a:off x="463" y="1404"/>
                <a:ext cx="303" cy="310"/>
                <a:chOff x="2073" y="1813"/>
                <a:chExt cx="913" cy="912"/>
              </a:xfrm>
            </p:grpSpPr>
            <p:sp>
              <p:nvSpPr>
                <p:cNvPr id="333" name="Oval 97"/>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334" name="Group 98"/>
                <p:cNvGrpSpPr>
                  <a:grpSpLocks noChangeAspect="1"/>
                </p:cNvGrpSpPr>
                <p:nvPr/>
              </p:nvGrpSpPr>
              <p:grpSpPr bwMode="auto">
                <a:xfrm>
                  <a:off x="2205" y="1939"/>
                  <a:ext cx="654" cy="654"/>
                  <a:chOff x="2022" y="1792"/>
                  <a:chExt cx="227" cy="227"/>
                </a:xfrm>
              </p:grpSpPr>
              <p:sp>
                <p:nvSpPr>
                  <p:cNvPr id="335" name="Oval 9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336" name="Oval 10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37" name="Oval 10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38" name="Oval 10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39" name="Oval 10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40" name="Oval 10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41" name="Oval 10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42" name="Oval 10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43" name="Oval 10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44" name="Oval 10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45" name="Oval 10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46" name="Oval 11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347" name="Oval 11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grpSp>
          <p:nvGrpSpPr>
            <p:cNvPr id="732" name="Group 11"/>
            <p:cNvGrpSpPr>
              <a:grpSpLocks noChangeAspect="1"/>
            </p:cNvGrpSpPr>
            <p:nvPr/>
          </p:nvGrpSpPr>
          <p:grpSpPr bwMode="auto">
            <a:xfrm>
              <a:off x="340354" y="4656985"/>
              <a:ext cx="483024" cy="481600"/>
              <a:chOff x="324" y="1138"/>
              <a:chExt cx="1123" cy="1162"/>
            </a:xfrm>
          </p:grpSpPr>
          <p:sp>
            <p:nvSpPr>
              <p:cNvPr id="733" name="Oval 12"/>
              <p:cNvSpPr>
                <a:spLocks noChangeAspect="1" noChangeArrowheads="1"/>
              </p:cNvSpPr>
              <p:nvPr/>
            </p:nvSpPr>
            <p:spPr bwMode="auto">
              <a:xfrm>
                <a:off x="324" y="1138"/>
                <a:ext cx="1123" cy="1162"/>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734" name="Oval 13"/>
              <p:cNvSpPr>
                <a:spLocks noChangeAspect="1" noChangeArrowheads="1"/>
              </p:cNvSpPr>
              <p:nvPr/>
            </p:nvSpPr>
            <p:spPr bwMode="auto">
              <a:xfrm>
                <a:off x="421" y="1245"/>
                <a:ext cx="931" cy="95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735" name="Oval 14"/>
              <p:cNvSpPr>
                <a:spLocks noChangeAspect="1" noChangeArrowheads="1"/>
              </p:cNvSpPr>
              <p:nvPr/>
            </p:nvSpPr>
            <p:spPr bwMode="auto">
              <a:xfrm>
                <a:off x="723" y="1554"/>
                <a:ext cx="327" cy="334"/>
              </a:xfrm>
              <a:prstGeom prst="ellipse">
                <a:avLst/>
              </a:prstGeom>
              <a:solidFill>
                <a:srgbClr val="808080"/>
              </a:solidFill>
              <a:ln w="0">
                <a:solidFill>
                  <a:srgbClr val="000000"/>
                </a:solidFill>
                <a:round/>
                <a:headEnd/>
                <a:tailEnd/>
              </a:ln>
            </p:spPr>
            <p:txBody>
              <a:bodyPr/>
              <a:lstStyle/>
              <a:p>
                <a:endParaRPr lang="en-GB" sz="2287"/>
              </a:p>
            </p:txBody>
          </p:sp>
          <p:sp>
            <p:nvSpPr>
              <p:cNvPr id="736" name="Oval 15"/>
              <p:cNvSpPr>
                <a:spLocks noChangeAspect="1" noChangeArrowheads="1"/>
              </p:cNvSpPr>
              <p:nvPr/>
            </p:nvSpPr>
            <p:spPr bwMode="auto">
              <a:xfrm>
                <a:off x="1306" y="1776"/>
                <a:ext cx="38" cy="32"/>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nvGrpSpPr>
              <p:cNvPr id="737" name="Group 16"/>
              <p:cNvGrpSpPr>
                <a:grpSpLocks noChangeAspect="1"/>
              </p:cNvGrpSpPr>
              <p:nvPr/>
            </p:nvGrpSpPr>
            <p:grpSpPr bwMode="auto">
              <a:xfrm>
                <a:off x="737" y="1242"/>
                <a:ext cx="303" cy="310"/>
                <a:chOff x="4023" y="3293"/>
                <a:chExt cx="913" cy="912"/>
              </a:xfrm>
            </p:grpSpPr>
            <p:sp>
              <p:nvSpPr>
                <p:cNvPr id="818" name="Oval 17"/>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819" name="Group 18"/>
                <p:cNvGrpSpPr>
                  <a:grpSpLocks noChangeAspect="1"/>
                </p:cNvGrpSpPr>
                <p:nvPr/>
              </p:nvGrpSpPr>
              <p:grpSpPr bwMode="auto">
                <a:xfrm>
                  <a:off x="4155" y="3419"/>
                  <a:ext cx="654" cy="654"/>
                  <a:chOff x="2022" y="1792"/>
                  <a:chExt cx="227" cy="227"/>
                </a:xfrm>
              </p:grpSpPr>
              <p:sp>
                <p:nvSpPr>
                  <p:cNvPr id="820" name="Oval 1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821" name="Oval 2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22" name="Oval 2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23" name="Oval 2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24" name="Oval 2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25" name="Oval 2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26" name="Oval 2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27" name="Oval 2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28" name="Oval 2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29" name="Oval 2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30" name="Oval 2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31" name="Oval 3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32" name="Oval 3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738" name="Group 32"/>
              <p:cNvGrpSpPr>
                <a:grpSpLocks noChangeAspect="1"/>
              </p:cNvGrpSpPr>
              <p:nvPr/>
            </p:nvGrpSpPr>
            <p:grpSpPr bwMode="auto">
              <a:xfrm>
                <a:off x="1008" y="1405"/>
                <a:ext cx="303" cy="312"/>
                <a:chOff x="4823" y="3762"/>
                <a:chExt cx="913" cy="912"/>
              </a:xfrm>
            </p:grpSpPr>
            <p:sp>
              <p:nvSpPr>
                <p:cNvPr id="803" name="Oval 33"/>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804" name="Group 34"/>
                <p:cNvGrpSpPr>
                  <a:grpSpLocks noChangeAspect="1"/>
                </p:cNvGrpSpPr>
                <p:nvPr/>
              </p:nvGrpSpPr>
              <p:grpSpPr bwMode="auto">
                <a:xfrm>
                  <a:off x="4955" y="3889"/>
                  <a:ext cx="654" cy="652"/>
                  <a:chOff x="2022" y="1792"/>
                  <a:chExt cx="227" cy="227"/>
                </a:xfrm>
              </p:grpSpPr>
              <p:sp>
                <p:nvSpPr>
                  <p:cNvPr id="805" name="Oval 35"/>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806" name="Oval 36"/>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07" name="Oval 37"/>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08" name="Oval 38"/>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09" name="Oval 39"/>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10" name="Oval 40"/>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11" name="Oval 41"/>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12" name="Oval 42"/>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13" name="Oval 43"/>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14" name="Oval 44"/>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15" name="Oval 45"/>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16" name="Oval 46"/>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17" name="Oval 47"/>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739" name="Group 48"/>
              <p:cNvGrpSpPr>
                <a:grpSpLocks noChangeAspect="1"/>
              </p:cNvGrpSpPr>
              <p:nvPr/>
            </p:nvGrpSpPr>
            <p:grpSpPr bwMode="auto">
              <a:xfrm>
                <a:off x="1007" y="1730"/>
                <a:ext cx="303" cy="310"/>
                <a:chOff x="4852" y="4679"/>
                <a:chExt cx="912" cy="913"/>
              </a:xfrm>
            </p:grpSpPr>
            <p:sp>
              <p:nvSpPr>
                <p:cNvPr id="788" name="Oval 49"/>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789" name="Group 50"/>
                <p:cNvGrpSpPr>
                  <a:grpSpLocks noChangeAspect="1"/>
                </p:cNvGrpSpPr>
                <p:nvPr/>
              </p:nvGrpSpPr>
              <p:grpSpPr bwMode="auto">
                <a:xfrm>
                  <a:off x="4984" y="4806"/>
                  <a:ext cx="654" cy="654"/>
                  <a:chOff x="2022" y="1792"/>
                  <a:chExt cx="227" cy="227"/>
                </a:xfrm>
              </p:grpSpPr>
              <p:sp>
                <p:nvSpPr>
                  <p:cNvPr id="790" name="Oval 51"/>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791" name="Oval 52"/>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92" name="Oval 53"/>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93" name="Oval 54"/>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94" name="Oval 55"/>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95" name="Oval 56"/>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96" name="Oval 57"/>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97" name="Oval 58"/>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98" name="Oval 59"/>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99" name="Oval 60"/>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00" name="Oval 61"/>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01" name="Oval 62"/>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02" name="Oval 63"/>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740" name="Group 64"/>
              <p:cNvGrpSpPr>
                <a:grpSpLocks noChangeAspect="1"/>
              </p:cNvGrpSpPr>
              <p:nvPr/>
            </p:nvGrpSpPr>
            <p:grpSpPr bwMode="auto">
              <a:xfrm>
                <a:off x="735" y="1891"/>
                <a:ext cx="303" cy="311"/>
                <a:chOff x="4063" y="5169"/>
                <a:chExt cx="913" cy="912"/>
              </a:xfrm>
            </p:grpSpPr>
            <p:sp>
              <p:nvSpPr>
                <p:cNvPr id="773" name="Oval 65"/>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774" name="Group 66"/>
                <p:cNvGrpSpPr>
                  <a:grpSpLocks noChangeAspect="1"/>
                </p:cNvGrpSpPr>
                <p:nvPr/>
              </p:nvGrpSpPr>
              <p:grpSpPr bwMode="auto">
                <a:xfrm>
                  <a:off x="4196" y="5295"/>
                  <a:ext cx="653" cy="654"/>
                  <a:chOff x="2022" y="1792"/>
                  <a:chExt cx="227" cy="227"/>
                </a:xfrm>
              </p:grpSpPr>
              <p:sp>
                <p:nvSpPr>
                  <p:cNvPr id="775" name="Oval 67"/>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776" name="Oval 68"/>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77" name="Oval 69"/>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78" name="Oval 70"/>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79" name="Oval 71"/>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80" name="Oval 72"/>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81" name="Oval 73"/>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82" name="Oval 74"/>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83" name="Oval 75"/>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84" name="Oval 76"/>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85" name="Oval 77"/>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86" name="Oval 78"/>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87" name="Oval 79"/>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741" name="Group 80"/>
              <p:cNvGrpSpPr>
                <a:grpSpLocks noChangeAspect="1"/>
              </p:cNvGrpSpPr>
              <p:nvPr/>
            </p:nvGrpSpPr>
            <p:grpSpPr bwMode="auto">
              <a:xfrm>
                <a:off x="460" y="1726"/>
                <a:ext cx="304" cy="312"/>
                <a:chOff x="2244" y="5716"/>
                <a:chExt cx="913" cy="912"/>
              </a:xfrm>
            </p:grpSpPr>
            <p:sp>
              <p:nvSpPr>
                <p:cNvPr id="758" name="Oval 81"/>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759" name="Group 82"/>
                <p:cNvGrpSpPr>
                  <a:grpSpLocks noChangeAspect="1"/>
                </p:cNvGrpSpPr>
                <p:nvPr/>
              </p:nvGrpSpPr>
              <p:grpSpPr bwMode="auto">
                <a:xfrm>
                  <a:off x="2376" y="5839"/>
                  <a:ext cx="654" cy="654"/>
                  <a:chOff x="2022" y="1792"/>
                  <a:chExt cx="227" cy="227"/>
                </a:xfrm>
              </p:grpSpPr>
              <p:sp>
                <p:nvSpPr>
                  <p:cNvPr id="760" name="Oval 83"/>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761" name="Oval 84"/>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62" name="Oval 85"/>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63" name="Oval 86"/>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64" name="Oval 87"/>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65" name="Oval 88"/>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66" name="Oval 89"/>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67" name="Oval 90"/>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68" name="Oval 91"/>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69" name="Oval 92"/>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70" name="Oval 93"/>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71" name="Oval 94"/>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72" name="Oval 95"/>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742" name="Group 96"/>
              <p:cNvGrpSpPr>
                <a:grpSpLocks noChangeAspect="1"/>
              </p:cNvGrpSpPr>
              <p:nvPr/>
            </p:nvGrpSpPr>
            <p:grpSpPr bwMode="auto">
              <a:xfrm>
                <a:off x="463" y="1404"/>
                <a:ext cx="303" cy="310"/>
                <a:chOff x="2073" y="1813"/>
                <a:chExt cx="913" cy="912"/>
              </a:xfrm>
            </p:grpSpPr>
            <p:sp>
              <p:nvSpPr>
                <p:cNvPr id="743" name="Oval 97"/>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744" name="Group 98"/>
                <p:cNvGrpSpPr>
                  <a:grpSpLocks noChangeAspect="1"/>
                </p:cNvGrpSpPr>
                <p:nvPr/>
              </p:nvGrpSpPr>
              <p:grpSpPr bwMode="auto">
                <a:xfrm>
                  <a:off x="2205" y="1939"/>
                  <a:ext cx="654" cy="654"/>
                  <a:chOff x="2022" y="1792"/>
                  <a:chExt cx="227" cy="227"/>
                </a:xfrm>
              </p:grpSpPr>
              <p:sp>
                <p:nvSpPr>
                  <p:cNvPr id="745" name="Oval 9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746" name="Oval 10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47" name="Oval 10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48" name="Oval 10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49" name="Oval 10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50" name="Oval 10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51" name="Oval 10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52" name="Oval 10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53" name="Oval 10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54" name="Oval 10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55" name="Oval 10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56" name="Oval 11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757" name="Oval 11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sp>
          <p:nvSpPr>
            <p:cNvPr id="836" name="TextBox 835"/>
            <p:cNvSpPr txBox="1"/>
            <p:nvPr/>
          </p:nvSpPr>
          <p:spPr>
            <a:xfrm>
              <a:off x="883165" y="4633999"/>
              <a:ext cx="2145951" cy="663537"/>
            </a:xfrm>
            <a:prstGeom prst="rect">
              <a:avLst/>
            </a:prstGeom>
            <a:noFill/>
          </p:spPr>
          <p:txBody>
            <a:bodyPr wrap="none" rtlCol="0">
              <a:spAutoFit/>
            </a:bodyPr>
            <a:lstStyle/>
            <a:p>
              <a:r>
                <a:rPr lang="en-US" sz="2287" dirty="0" err="1"/>
                <a:t>MiDia</a:t>
              </a:r>
              <a:r>
                <a:rPr lang="en-US" sz="2287" dirty="0"/>
                <a:t> GX </a:t>
              </a:r>
            </a:p>
            <a:p>
              <a:r>
                <a:rPr lang="en-US" sz="2287" dirty="0"/>
                <a:t>250 µm, 12F/tube</a:t>
              </a:r>
            </a:p>
          </p:txBody>
        </p:sp>
        <p:pic>
          <p:nvPicPr>
            <p:cNvPr id="1046" name="Picture 2" descr="C:\Users\mboxer\AppData\Local\Microsoft\Windows\Temporary Internet Files\Content.IE5\NNDPK8PB\price-tag[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1503" y="4270072"/>
              <a:ext cx="713560" cy="647490"/>
            </a:xfrm>
            <a:prstGeom prst="rect">
              <a:avLst/>
            </a:prstGeom>
            <a:noFill/>
          </p:spPr>
        </p:pic>
        <p:sp>
          <p:nvSpPr>
            <p:cNvPr id="1055" name="TextBox 1054"/>
            <p:cNvSpPr txBox="1"/>
            <p:nvPr/>
          </p:nvSpPr>
          <p:spPr>
            <a:xfrm>
              <a:off x="6638500" y="5809372"/>
              <a:ext cx="708703" cy="429818"/>
            </a:xfrm>
            <a:prstGeom prst="rect">
              <a:avLst/>
            </a:prstGeom>
            <a:noFill/>
          </p:spPr>
          <p:txBody>
            <a:bodyPr wrap="square" rtlCol="0">
              <a:spAutoFit/>
            </a:bodyPr>
            <a:lstStyle/>
            <a:p>
              <a:pPr algn="ctr"/>
              <a:r>
                <a:rPr lang="en-US" sz="1376" dirty="0" err="1"/>
                <a:t>MiDia</a:t>
              </a:r>
              <a:r>
                <a:rPr lang="en-US" sz="1376" dirty="0"/>
                <a:t> GX</a:t>
              </a:r>
            </a:p>
          </p:txBody>
        </p:sp>
      </p:grpSp>
      <p:grpSp>
        <p:nvGrpSpPr>
          <p:cNvPr id="1062" name="Group 1061"/>
          <p:cNvGrpSpPr/>
          <p:nvPr/>
        </p:nvGrpSpPr>
        <p:grpSpPr>
          <a:xfrm>
            <a:off x="2627305" y="4691245"/>
            <a:ext cx="9293275" cy="3020050"/>
            <a:chOff x="400141" y="3738387"/>
            <a:chExt cx="7979075" cy="2516709"/>
          </a:xfrm>
        </p:grpSpPr>
        <p:grpSp>
          <p:nvGrpSpPr>
            <p:cNvPr id="837" name="Group 11"/>
            <p:cNvGrpSpPr>
              <a:grpSpLocks noChangeAspect="1"/>
            </p:cNvGrpSpPr>
            <p:nvPr/>
          </p:nvGrpSpPr>
          <p:grpSpPr bwMode="auto">
            <a:xfrm>
              <a:off x="400141" y="5584626"/>
              <a:ext cx="483024" cy="481600"/>
              <a:chOff x="324" y="1138"/>
              <a:chExt cx="1123" cy="1162"/>
            </a:xfrm>
          </p:grpSpPr>
          <p:sp>
            <p:nvSpPr>
              <p:cNvPr id="838" name="Oval 12"/>
              <p:cNvSpPr>
                <a:spLocks noChangeAspect="1" noChangeArrowheads="1"/>
              </p:cNvSpPr>
              <p:nvPr/>
            </p:nvSpPr>
            <p:spPr bwMode="auto">
              <a:xfrm>
                <a:off x="324" y="1138"/>
                <a:ext cx="1123" cy="1162"/>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839" name="Oval 13"/>
              <p:cNvSpPr>
                <a:spLocks noChangeAspect="1" noChangeArrowheads="1"/>
              </p:cNvSpPr>
              <p:nvPr/>
            </p:nvSpPr>
            <p:spPr bwMode="auto">
              <a:xfrm>
                <a:off x="421" y="1245"/>
                <a:ext cx="931" cy="95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840" name="Oval 14"/>
              <p:cNvSpPr>
                <a:spLocks noChangeAspect="1" noChangeArrowheads="1"/>
              </p:cNvSpPr>
              <p:nvPr/>
            </p:nvSpPr>
            <p:spPr bwMode="auto">
              <a:xfrm>
                <a:off x="723" y="1554"/>
                <a:ext cx="327" cy="334"/>
              </a:xfrm>
              <a:prstGeom prst="ellipse">
                <a:avLst/>
              </a:prstGeom>
              <a:solidFill>
                <a:srgbClr val="808080"/>
              </a:solidFill>
              <a:ln w="0">
                <a:solidFill>
                  <a:srgbClr val="000000"/>
                </a:solidFill>
                <a:round/>
                <a:headEnd/>
                <a:tailEnd/>
              </a:ln>
            </p:spPr>
            <p:txBody>
              <a:bodyPr/>
              <a:lstStyle/>
              <a:p>
                <a:endParaRPr lang="en-GB" sz="2287"/>
              </a:p>
            </p:txBody>
          </p:sp>
          <p:sp>
            <p:nvSpPr>
              <p:cNvPr id="841" name="Oval 15"/>
              <p:cNvSpPr>
                <a:spLocks noChangeAspect="1" noChangeArrowheads="1"/>
              </p:cNvSpPr>
              <p:nvPr/>
            </p:nvSpPr>
            <p:spPr bwMode="auto">
              <a:xfrm>
                <a:off x="1306" y="1776"/>
                <a:ext cx="38" cy="32"/>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nvGrpSpPr>
              <p:cNvPr id="842" name="Group 16"/>
              <p:cNvGrpSpPr>
                <a:grpSpLocks noChangeAspect="1"/>
              </p:cNvGrpSpPr>
              <p:nvPr/>
            </p:nvGrpSpPr>
            <p:grpSpPr bwMode="auto">
              <a:xfrm>
                <a:off x="737" y="1242"/>
                <a:ext cx="303" cy="310"/>
                <a:chOff x="4023" y="3293"/>
                <a:chExt cx="913" cy="912"/>
              </a:xfrm>
            </p:grpSpPr>
            <p:sp>
              <p:nvSpPr>
                <p:cNvPr id="923" name="Oval 17"/>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924" name="Group 18"/>
                <p:cNvGrpSpPr>
                  <a:grpSpLocks noChangeAspect="1"/>
                </p:cNvGrpSpPr>
                <p:nvPr/>
              </p:nvGrpSpPr>
              <p:grpSpPr bwMode="auto">
                <a:xfrm>
                  <a:off x="4155" y="3419"/>
                  <a:ext cx="654" cy="654"/>
                  <a:chOff x="2022" y="1792"/>
                  <a:chExt cx="227" cy="227"/>
                </a:xfrm>
              </p:grpSpPr>
              <p:sp>
                <p:nvSpPr>
                  <p:cNvPr id="925" name="Oval 1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926" name="Oval 2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27" name="Oval 2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28" name="Oval 2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29" name="Oval 2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30" name="Oval 2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31" name="Oval 2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32" name="Oval 2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33" name="Oval 2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34" name="Oval 2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35" name="Oval 2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36" name="Oval 3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37" name="Oval 3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843" name="Group 32"/>
              <p:cNvGrpSpPr>
                <a:grpSpLocks noChangeAspect="1"/>
              </p:cNvGrpSpPr>
              <p:nvPr/>
            </p:nvGrpSpPr>
            <p:grpSpPr bwMode="auto">
              <a:xfrm>
                <a:off x="1008" y="1405"/>
                <a:ext cx="303" cy="312"/>
                <a:chOff x="4823" y="3762"/>
                <a:chExt cx="913" cy="912"/>
              </a:xfrm>
            </p:grpSpPr>
            <p:sp>
              <p:nvSpPr>
                <p:cNvPr id="908" name="Oval 33"/>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909" name="Group 34"/>
                <p:cNvGrpSpPr>
                  <a:grpSpLocks noChangeAspect="1"/>
                </p:cNvGrpSpPr>
                <p:nvPr/>
              </p:nvGrpSpPr>
              <p:grpSpPr bwMode="auto">
                <a:xfrm>
                  <a:off x="4955" y="3889"/>
                  <a:ext cx="654" cy="652"/>
                  <a:chOff x="2022" y="1792"/>
                  <a:chExt cx="227" cy="227"/>
                </a:xfrm>
              </p:grpSpPr>
              <p:sp>
                <p:nvSpPr>
                  <p:cNvPr id="910" name="Oval 35"/>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911" name="Oval 36"/>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12" name="Oval 37"/>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13" name="Oval 38"/>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14" name="Oval 39"/>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15" name="Oval 40"/>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16" name="Oval 41"/>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17" name="Oval 42"/>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18" name="Oval 43"/>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19" name="Oval 44"/>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20" name="Oval 45"/>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21" name="Oval 46"/>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22" name="Oval 47"/>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844" name="Group 48"/>
              <p:cNvGrpSpPr>
                <a:grpSpLocks noChangeAspect="1"/>
              </p:cNvGrpSpPr>
              <p:nvPr/>
            </p:nvGrpSpPr>
            <p:grpSpPr bwMode="auto">
              <a:xfrm>
                <a:off x="1007" y="1730"/>
                <a:ext cx="303" cy="310"/>
                <a:chOff x="4852" y="4679"/>
                <a:chExt cx="912" cy="913"/>
              </a:xfrm>
            </p:grpSpPr>
            <p:sp>
              <p:nvSpPr>
                <p:cNvPr id="893" name="Oval 49"/>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894" name="Group 50"/>
                <p:cNvGrpSpPr>
                  <a:grpSpLocks noChangeAspect="1"/>
                </p:cNvGrpSpPr>
                <p:nvPr/>
              </p:nvGrpSpPr>
              <p:grpSpPr bwMode="auto">
                <a:xfrm>
                  <a:off x="4984" y="4806"/>
                  <a:ext cx="654" cy="654"/>
                  <a:chOff x="2022" y="1792"/>
                  <a:chExt cx="227" cy="227"/>
                </a:xfrm>
              </p:grpSpPr>
              <p:sp>
                <p:nvSpPr>
                  <p:cNvPr id="895" name="Oval 51"/>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896" name="Oval 52"/>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97" name="Oval 53"/>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98" name="Oval 54"/>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99" name="Oval 55"/>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00" name="Oval 56"/>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01" name="Oval 57"/>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02" name="Oval 58"/>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03" name="Oval 59"/>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04" name="Oval 60"/>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05" name="Oval 61"/>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06" name="Oval 62"/>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07" name="Oval 63"/>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845" name="Group 64"/>
              <p:cNvGrpSpPr>
                <a:grpSpLocks noChangeAspect="1"/>
              </p:cNvGrpSpPr>
              <p:nvPr/>
            </p:nvGrpSpPr>
            <p:grpSpPr bwMode="auto">
              <a:xfrm>
                <a:off x="735" y="1891"/>
                <a:ext cx="303" cy="311"/>
                <a:chOff x="4063" y="5169"/>
                <a:chExt cx="913" cy="912"/>
              </a:xfrm>
            </p:grpSpPr>
            <p:sp>
              <p:nvSpPr>
                <p:cNvPr id="878" name="Oval 65"/>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879" name="Group 66"/>
                <p:cNvGrpSpPr>
                  <a:grpSpLocks noChangeAspect="1"/>
                </p:cNvGrpSpPr>
                <p:nvPr/>
              </p:nvGrpSpPr>
              <p:grpSpPr bwMode="auto">
                <a:xfrm>
                  <a:off x="4196" y="5295"/>
                  <a:ext cx="653" cy="654"/>
                  <a:chOff x="2022" y="1792"/>
                  <a:chExt cx="227" cy="227"/>
                </a:xfrm>
              </p:grpSpPr>
              <p:sp>
                <p:nvSpPr>
                  <p:cNvPr id="880" name="Oval 67"/>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881" name="Oval 68"/>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82" name="Oval 69"/>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83" name="Oval 70"/>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84" name="Oval 71"/>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85" name="Oval 72"/>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86" name="Oval 73"/>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87" name="Oval 74"/>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88" name="Oval 75"/>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89" name="Oval 76"/>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90" name="Oval 77"/>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91" name="Oval 78"/>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92" name="Oval 79"/>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846" name="Group 80"/>
              <p:cNvGrpSpPr>
                <a:grpSpLocks noChangeAspect="1"/>
              </p:cNvGrpSpPr>
              <p:nvPr/>
            </p:nvGrpSpPr>
            <p:grpSpPr bwMode="auto">
              <a:xfrm>
                <a:off x="460" y="1726"/>
                <a:ext cx="304" cy="312"/>
                <a:chOff x="2244" y="5716"/>
                <a:chExt cx="913" cy="912"/>
              </a:xfrm>
            </p:grpSpPr>
            <p:sp>
              <p:nvSpPr>
                <p:cNvPr id="863" name="Oval 81"/>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864" name="Group 82"/>
                <p:cNvGrpSpPr>
                  <a:grpSpLocks noChangeAspect="1"/>
                </p:cNvGrpSpPr>
                <p:nvPr/>
              </p:nvGrpSpPr>
              <p:grpSpPr bwMode="auto">
                <a:xfrm>
                  <a:off x="2376" y="5839"/>
                  <a:ext cx="654" cy="654"/>
                  <a:chOff x="2022" y="1792"/>
                  <a:chExt cx="227" cy="227"/>
                </a:xfrm>
              </p:grpSpPr>
              <p:sp>
                <p:nvSpPr>
                  <p:cNvPr id="865" name="Oval 83"/>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866" name="Oval 84"/>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67" name="Oval 85"/>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68" name="Oval 86"/>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69" name="Oval 87"/>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70" name="Oval 88"/>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71" name="Oval 89"/>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72" name="Oval 90"/>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73" name="Oval 91"/>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74" name="Oval 92"/>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75" name="Oval 93"/>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76" name="Oval 94"/>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77" name="Oval 95"/>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847" name="Group 96"/>
              <p:cNvGrpSpPr>
                <a:grpSpLocks noChangeAspect="1"/>
              </p:cNvGrpSpPr>
              <p:nvPr/>
            </p:nvGrpSpPr>
            <p:grpSpPr bwMode="auto">
              <a:xfrm>
                <a:off x="463" y="1404"/>
                <a:ext cx="303" cy="310"/>
                <a:chOff x="2073" y="1813"/>
                <a:chExt cx="913" cy="912"/>
              </a:xfrm>
            </p:grpSpPr>
            <p:sp>
              <p:nvSpPr>
                <p:cNvPr id="848" name="Oval 97"/>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849" name="Group 98"/>
                <p:cNvGrpSpPr>
                  <a:grpSpLocks noChangeAspect="1"/>
                </p:cNvGrpSpPr>
                <p:nvPr/>
              </p:nvGrpSpPr>
              <p:grpSpPr bwMode="auto">
                <a:xfrm>
                  <a:off x="2205" y="1939"/>
                  <a:ext cx="654" cy="654"/>
                  <a:chOff x="2022" y="1792"/>
                  <a:chExt cx="227" cy="227"/>
                </a:xfrm>
              </p:grpSpPr>
              <p:sp>
                <p:nvSpPr>
                  <p:cNvPr id="850" name="Oval 9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851" name="Oval 10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52" name="Oval 10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53" name="Oval 10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54" name="Oval 10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55" name="Oval 10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56" name="Oval 10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57" name="Oval 10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58" name="Oval 10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59" name="Oval 10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60" name="Oval 10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61" name="Oval 11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862" name="Oval 11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sp>
          <p:nvSpPr>
            <p:cNvPr id="938" name="TextBox 937"/>
            <p:cNvSpPr txBox="1"/>
            <p:nvPr/>
          </p:nvSpPr>
          <p:spPr>
            <a:xfrm>
              <a:off x="883165" y="5451461"/>
              <a:ext cx="2667741" cy="663537"/>
            </a:xfrm>
            <a:prstGeom prst="rect">
              <a:avLst/>
            </a:prstGeom>
            <a:noFill/>
          </p:spPr>
          <p:txBody>
            <a:bodyPr wrap="none" rtlCol="0">
              <a:spAutoFit/>
            </a:bodyPr>
            <a:lstStyle/>
            <a:p>
              <a:r>
                <a:rPr lang="en-US" sz="2287" dirty="0" err="1"/>
                <a:t>MiDia</a:t>
              </a:r>
              <a:r>
                <a:rPr lang="en-US" sz="2287" dirty="0"/>
                <a:t> 2FX/2GX </a:t>
              </a:r>
            </a:p>
            <a:p>
              <a:r>
                <a:rPr lang="en-US" sz="2287" dirty="0"/>
                <a:t>200 µm fiber, 24F/tube</a:t>
              </a:r>
            </a:p>
          </p:txBody>
        </p:sp>
        <p:grpSp>
          <p:nvGrpSpPr>
            <p:cNvPr id="939" name="Group 11"/>
            <p:cNvGrpSpPr>
              <a:grpSpLocks noChangeAspect="1"/>
            </p:cNvGrpSpPr>
            <p:nvPr/>
          </p:nvGrpSpPr>
          <p:grpSpPr bwMode="auto">
            <a:xfrm>
              <a:off x="7567777" y="4410830"/>
              <a:ext cx="434724" cy="433440"/>
              <a:chOff x="324" y="1138"/>
              <a:chExt cx="1123" cy="1162"/>
            </a:xfrm>
          </p:grpSpPr>
          <p:sp>
            <p:nvSpPr>
              <p:cNvPr id="940" name="Oval 12"/>
              <p:cNvSpPr>
                <a:spLocks noChangeAspect="1" noChangeArrowheads="1"/>
              </p:cNvSpPr>
              <p:nvPr/>
            </p:nvSpPr>
            <p:spPr bwMode="auto">
              <a:xfrm>
                <a:off x="324" y="1138"/>
                <a:ext cx="1123" cy="1162"/>
              </a:xfrm>
              <a:prstGeom prst="ellipse">
                <a:avLst/>
              </a:prstGeom>
              <a:solidFill>
                <a:srgbClr val="000000"/>
              </a:solidFill>
              <a:ln w="3175">
                <a:solidFill>
                  <a:srgbClr val="000000"/>
                </a:solidFill>
                <a:round/>
                <a:headEnd/>
                <a:tailEnd/>
              </a:ln>
            </p:spPr>
            <p:txBody>
              <a:bodyPr wrap="none" anchor="ctr"/>
              <a:lstStyle/>
              <a:p>
                <a:endParaRPr lang="en-GB" sz="2287"/>
              </a:p>
            </p:txBody>
          </p:sp>
          <p:sp>
            <p:nvSpPr>
              <p:cNvPr id="941" name="Oval 13"/>
              <p:cNvSpPr>
                <a:spLocks noChangeAspect="1" noChangeArrowheads="1"/>
              </p:cNvSpPr>
              <p:nvPr/>
            </p:nvSpPr>
            <p:spPr bwMode="auto">
              <a:xfrm>
                <a:off x="421" y="1245"/>
                <a:ext cx="931" cy="957"/>
              </a:xfrm>
              <a:prstGeom prst="ellipse">
                <a:avLst/>
              </a:prstGeom>
              <a:solidFill>
                <a:srgbClr val="FFFFFF"/>
              </a:solidFill>
              <a:ln w="3175">
                <a:solidFill>
                  <a:srgbClr val="000000"/>
                </a:solidFill>
                <a:round/>
                <a:headEnd/>
                <a:tailEnd/>
              </a:ln>
            </p:spPr>
            <p:txBody>
              <a:bodyPr wrap="none" anchor="ctr"/>
              <a:lstStyle/>
              <a:p>
                <a:endParaRPr lang="en-GB" sz="2287"/>
              </a:p>
            </p:txBody>
          </p:sp>
          <p:sp>
            <p:nvSpPr>
              <p:cNvPr id="942" name="Oval 14"/>
              <p:cNvSpPr>
                <a:spLocks noChangeAspect="1" noChangeArrowheads="1"/>
              </p:cNvSpPr>
              <p:nvPr/>
            </p:nvSpPr>
            <p:spPr bwMode="auto">
              <a:xfrm>
                <a:off x="723" y="1554"/>
                <a:ext cx="327" cy="334"/>
              </a:xfrm>
              <a:prstGeom prst="ellipse">
                <a:avLst/>
              </a:prstGeom>
              <a:solidFill>
                <a:srgbClr val="808080"/>
              </a:solidFill>
              <a:ln w="0">
                <a:solidFill>
                  <a:srgbClr val="000000"/>
                </a:solidFill>
                <a:round/>
                <a:headEnd/>
                <a:tailEnd/>
              </a:ln>
            </p:spPr>
            <p:txBody>
              <a:bodyPr/>
              <a:lstStyle/>
              <a:p>
                <a:endParaRPr lang="en-GB" sz="2287"/>
              </a:p>
            </p:txBody>
          </p:sp>
          <p:sp>
            <p:nvSpPr>
              <p:cNvPr id="943" name="Oval 15"/>
              <p:cNvSpPr>
                <a:spLocks noChangeAspect="1" noChangeArrowheads="1"/>
              </p:cNvSpPr>
              <p:nvPr/>
            </p:nvSpPr>
            <p:spPr bwMode="auto">
              <a:xfrm>
                <a:off x="1306" y="1776"/>
                <a:ext cx="38" cy="32"/>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nvGrpSpPr>
              <p:cNvPr id="944" name="Group 16"/>
              <p:cNvGrpSpPr>
                <a:grpSpLocks noChangeAspect="1"/>
              </p:cNvGrpSpPr>
              <p:nvPr/>
            </p:nvGrpSpPr>
            <p:grpSpPr bwMode="auto">
              <a:xfrm>
                <a:off x="737" y="1242"/>
                <a:ext cx="303" cy="310"/>
                <a:chOff x="4023" y="3293"/>
                <a:chExt cx="913" cy="912"/>
              </a:xfrm>
            </p:grpSpPr>
            <p:sp>
              <p:nvSpPr>
                <p:cNvPr id="1025" name="Oval 17"/>
                <p:cNvSpPr>
                  <a:spLocks noChangeAspect="1" noChangeArrowheads="1"/>
                </p:cNvSpPr>
                <p:nvPr/>
              </p:nvSpPr>
              <p:spPr bwMode="auto">
                <a:xfrm>
                  <a:off x="4023" y="3293"/>
                  <a:ext cx="913" cy="912"/>
                </a:xfrm>
                <a:prstGeom prst="ellipse">
                  <a:avLst/>
                </a:prstGeom>
                <a:solidFill>
                  <a:srgbClr val="3333CC"/>
                </a:solidFill>
                <a:ln w="3175">
                  <a:solidFill>
                    <a:srgbClr val="000000"/>
                  </a:solidFill>
                  <a:round/>
                  <a:headEnd/>
                  <a:tailEnd/>
                </a:ln>
              </p:spPr>
              <p:txBody>
                <a:bodyPr wrap="none" anchor="ctr"/>
                <a:lstStyle/>
                <a:p>
                  <a:endParaRPr lang="en-GB" sz="2287"/>
                </a:p>
              </p:txBody>
            </p:sp>
            <p:grpSp>
              <p:nvGrpSpPr>
                <p:cNvPr id="1026" name="Group 18"/>
                <p:cNvGrpSpPr>
                  <a:grpSpLocks noChangeAspect="1"/>
                </p:cNvGrpSpPr>
                <p:nvPr/>
              </p:nvGrpSpPr>
              <p:grpSpPr bwMode="auto">
                <a:xfrm>
                  <a:off x="4155" y="3419"/>
                  <a:ext cx="654" cy="654"/>
                  <a:chOff x="2022" y="1792"/>
                  <a:chExt cx="227" cy="227"/>
                </a:xfrm>
              </p:grpSpPr>
              <p:sp>
                <p:nvSpPr>
                  <p:cNvPr id="1027" name="Oval 1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1028" name="Oval 2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29" name="Oval 2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0" name="Oval 2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1" name="Oval 2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2" name="Oval 2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3" name="Oval 2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4" name="Oval 2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5" name="Oval 2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6" name="Oval 2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7" name="Oval 2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8" name="Oval 3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39" name="Oval 3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945" name="Group 32"/>
              <p:cNvGrpSpPr>
                <a:grpSpLocks noChangeAspect="1"/>
              </p:cNvGrpSpPr>
              <p:nvPr/>
            </p:nvGrpSpPr>
            <p:grpSpPr bwMode="auto">
              <a:xfrm>
                <a:off x="1008" y="1405"/>
                <a:ext cx="303" cy="312"/>
                <a:chOff x="4823" y="3762"/>
                <a:chExt cx="913" cy="912"/>
              </a:xfrm>
            </p:grpSpPr>
            <p:sp>
              <p:nvSpPr>
                <p:cNvPr id="1010" name="Oval 33"/>
                <p:cNvSpPr>
                  <a:spLocks noChangeAspect="1" noChangeArrowheads="1"/>
                </p:cNvSpPr>
                <p:nvPr/>
              </p:nvSpPr>
              <p:spPr bwMode="auto">
                <a:xfrm>
                  <a:off x="4823" y="3762"/>
                  <a:ext cx="913" cy="912"/>
                </a:xfrm>
                <a:prstGeom prst="ellipse">
                  <a:avLst/>
                </a:prstGeom>
                <a:solidFill>
                  <a:srgbClr val="FF6600"/>
                </a:solidFill>
                <a:ln w="3175">
                  <a:solidFill>
                    <a:srgbClr val="000000"/>
                  </a:solidFill>
                  <a:round/>
                  <a:headEnd/>
                  <a:tailEnd/>
                </a:ln>
              </p:spPr>
              <p:txBody>
                <a:bodyPr wrap="none" anchor="ctr"/>
                <a:lstStyle/>
                <a:p>
                  <a:endParaRPr lang="en-GB" sz="2287"/>
                </a:p>
              </p:txBody>
            </p:sp>
            <p:grpSp>
              <p:nvGrpSpPr>
                <p:cNvPr id="1011" name="Group 34"/>
                <p:cNvGrpSpPr>
                  <a:grpSpLocks noChangeAspect="1"/>
                </p:cNvGrpSpPr>
                <p:nvPr/>
              </p:nvGrpSpPr>
              <p:grpSpPr bwMode="auto">
                <a:xfrm>
                  <a:off x="4955" y="3889"/>
                  <a:ext cx="654" cy="652"/>
                  <a:chOff x="2022" y="1792"/>
                  <a:chExt cx="227" cy="227"/>
                </a:xfrm>
              </p:grpSpPr>
              <p:sp>
                <p:nvSpPr>
                  <p:cNvPr id="1012" name="Oval 35"/>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1013" name="Oval 36"/>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14" name="Oval 37"/>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15" name="Oval 38"/>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16" name="Oval 39"/>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17" name="Oval 40"/>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18" name="Oval 41"/>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19" name="Oval 42"/>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20" name="Oval 43"/>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21" name="Oval 44"/>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22" name="Oval 45"/>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23" name="Oval 46"/>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24" name="Oval 47"/>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946" name="Group 48"/>
              <p:cNvGrpSpPr>
                <a:grpSpLocks noChangeAspect="1"/>
              </p:cNvGrpSpPr>
              <p:nvPr/>
            </p:nvGrpSpPr>
            <p:grpSpPr bwMode="auto">
              <a:xfrm>
                <a:off x="1007" y="1730"/>
                <a:ext cx="303" cy="310"/>
                <a:chOff x="4852" y="4679"/>
                <a:chExt cx="912" cy="913"/>
              </a:xfrm>
            </p:grpSpPr>
            <p:sp>
              <p:nvSpPr>
                <p:cNvPr id="995" name="Oval 49"/>
                <p:cNvSpPr>
                  <a:spLocks noChangeAspect="1" noChangeArrowheads="1"/>
                </p:cNvSpPr>
                <p:nvPr/>
              </p:nvSpPr>
              <p:spPr bwMode="auto">
                <a:xfrm>
                  <a:off x="4852" y="4679"/>
                  <a:ext cx="912" cy="913"/>
                </a:xfrm>
                <a:prstGeom prst="ellipse">
                  <a:avLst/>
                </a:prstGeom>
                <a:solidFill>
                  <a:srgbClr val="008000"/>
                </a:solidFill>
                <a:ln w="3175">
                  <a:solidFill>
                    <a:srgbClr val="000000"/>
                  </a:solidFill>
                  <a:round/>
                  <a:headEnd/>
                  <a:tailEnd/>
                </a:ln>
              </p:spPr>
              <p:txBody>
                <a:bodyPr wrap="none" anchor="ctr"/>
                <a:lstStyle/>
                <a:p>
                  <a:endParaRPr lang="en-GB" sz="2287"/>
                </a:p>
              </p:txBody>
            </p:sp>
            <p:grpSp>
              <p:nvGrpSpPr>
                <p:cNvPr id="996" name="Group 50"/>
                <p:cNvGrpSpPr>
                  <a:grpSpLocks noChangeAspect="1"/>
                </p:cNvGrpSpPr>
                <p:nvPr/>
              </p:nvGrpSpPr>
              <p:grpSpPr bwMode="auto">
                <a:xfrm>
                  <a:off x="4984" y="4806"/>
                  <a:ext cx="654" cy="654"/>
                  <a:chOff x="2022" y="1792"/>
                  <a:chExt cx="227" cy="227"/>
                </a:xfrm>
              </p:grpSpPr>
              <p:sp>
                <p:nvSpPr>
                  <p:cNvPr id="997" name="Oval 51"/>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998" name="Oval 52"/>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99" name="Oval 53"/>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0" name="Oval 54"/>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1" name="Oval 55"/>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2" name="Oval 56"/>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3" name="Oval 57"/>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4" name="Oval 58"/>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5" name="Oval 59"/>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6" name="Oval 60"/>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7" name="Oval 61"/>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8" name="Oval 62"/>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1009" name="Oval 63"/>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947" name="Group 64"/>
              <p:cNvGrpSpPr>
                <a:grpSpLocks noChangeAspect="1"/>
              </p:cNvGrpSpPr>
              <p:nvPr/>
            </p:nvGrpSpPr>
            <p:grpSpPr bwMode="auto">
              <a:xfrm>
                <a:off x="735" y="1891"/>
                <a:ext cx="303" cy="311"/>
                <a:chOff x="4063" y="5169"/>
                <a:chExt cx="913" cy="912"/>
              </a:xfrm>
            </p:grpSpPr>
            <p:sp>
              <p:nvSpPr>
                <p:cNvPr id="980" name="Oval 65"/>
                <p:cNvSpPr>
                  <a:spLocks noChangeAspect="1" noChangeArrowheads="1"/>
                </p:cNvSpPr>
                <p:nvPr/>
              </p:nvSpPr>
              <p:spPr bwMode="auto">
                <a:xfrm>
                  <a:off x="4063" y="5169"/>
                  <a:ext cx="913" cy="912"/>
                </a:xfrm>
                <a:prstGeom prst="ellipse">
                  <a:avLst/>
                </a:prstGeom>
                <a:solidFill>
                  <a:srgbClr val="993300"/>
                </a:solidFill>
                <a:ln w="3175">
                  <a:solidFill>
                    <a:srgbClr val="000000"/>
                  </a:solidFill>
                  <a:round/>
                  <a:headEnd/>
                  <a:tailEnd/>
                </a:ln>
              </p:spPr>
              <p:txBody>
                <a:bodyPr wrap="none" anchor="ctr"/>
                <a:lstStyle/>
                <a:p>
                  <a:endParaRPr lang="en-GB" sz="2287"/>
                </a:p>
              </p:txBody>
            </p:sp>
            <p:grpSp>
              <p:nvGrpSpPr>
                <p:cNvPr id="981" name="Group 66"/>
                <p:cNvGrpSpPr>
                  <a:grpSpLocks noChangeAspect="1"/>
                </p:cNvGrpSpPr>
                <p:nvPr/>
              </p:nvGrpSpPr>
              <p:grpSpPr bwMode="auto">
                <a:xfrm>
                  <a:off x="4196" y="5295"/>
                  <a:ext cx="653" cy="654"/>
                  <a:chOff x="2022" y="1792"/>
                  <a:chExt cx="227" cy="227"/>
                </a:xfrm>
              </p:grpSpPr>
              <p:sp>
                <p:nvSpPr>
                  <p:cNvPr id="982" name="Oval 67"/>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983" name="Oval 68"/>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84" name="Oval 69"/>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85" name="Oval 70"/>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86" name="Oval 71"/>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87" name="Oval 72"/>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88" name="Oval 73"/>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89" name="Oval 74"/>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90" name="Oval 75"/>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91" name="Oval 76"/>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92" name="Oval 77"/>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93" name="Oval 78"/>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94" name="Oval 79"/>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948" name="Group 80"/>
              <p:cNvGrpSpPr>
                <a:grpSpLocks noChangeAspect="1"/>
              </p:cNvGrpSpPr>
              <p:nvPr/>
            </p:nvGrpSpPr>
            <p:grpSpPr bwMode="auto">
              <a:xfrm>
                <a:off x="460" y="1726"/>
                <a:ext cx="304" cy="312"/>
                <a:chOff x="2244" y="5716"/>
                <a:chExt cx="913" cy="912"/>
              </a:xfrm>
            </p:grpSpPr>
            <p:sp>
              <p:nvSpPr>
                <p:cNvPr id="965" name="Oval 81"/>
                <p:cNvSpPr>
                  <a:spLocks noChangeAspect="1" noChangeArrowheads="1"/>
                </p:cNvSpPr>
                <p:nvPr/>
              </p:nvSpPr>
              <p:spPr bwMode="auto">
                <a:xfrm>
                  <a:off x="2244" y="5716"/>
                  <a:ext cx="913" cy="912"/>
                </a:xfrm>
                <a:prstGeom prst="ellipse">
                  <a:avLst/>
                </a:prstGeom>
                <a:solidFill>
                  <a:srgbClr val="969696"/>
                </a:solidFill>
                <a:ln w="3175">
                  <a:solidFill>
                    <a:srgbClr val="000000"/>
                  </a:solidFill>
                  <a:round/>
                  <a:headEnd/>
                  <a:tailEnd/>
                </a:ln>
              </p:spPr>
              <p:txBody>
                <a:bodyPr wrap="none" anchor="ctr"/>
                <a:lstStyle/>
                <a:p>
                  <a:endParaRPr lang="en-GB" sz="2287"/>
                </a:p>
              </p:txBody>
            </p:sp>
            <p:grpSp>
              <p:nvGrpSpPr>
                <p:cNvPr id="966" name="Group 82"/>
                <p:cNvGrpSpPr>
                  <a:grpSpLocks noChangeAspect="1"/>
                </p:cNvGrpSpPr>
                <p:nvPr/>
              </p:nvGrpSpPr>
              <p:grpSpPr bwMode="auto">
                <a:xfrm>
                  <a:off x="2376" y="5839"/>
                  <a:ext cx="654" cy="654"/>
                  <a:chOff x="2022" y="1792"/>
                  <a:chExt cx="227" cy="227"/>
                </a:xfrm>
              </p:grpSpPr>
              <p:sp>
                <p:nvSpPr>
                  <p:cNvPr id="967" name="Oval 83"/>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968" name="Oval 84"/>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69" name="Oval 85"/>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0" name="Oval 86"/>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1" name="Oval 87"/>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2" name="Oval 88"/>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3" name="Oval 89"/>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4" name="Oval 90"/>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5" name="Oval 91"/>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6" name="Oval 92"/>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7" name="Oval 93"/>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8" name="Oval 94"/>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79" name="Oval 95"/>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nvGrpSpPr>
              <p:cNvPr id="949" name="Group 96"/>
              <p:cNvGrpSpPr>
                <a:grpSpLocks noChangeAspect="1"/>
              </p:cNvGrpSpPr>
              <p:nvPr/>
            </p:nvGrpSpPr>
            <p:grpSpPr bwMode="auto">
              <a:xfrm>
                <a:off x="463" y="1404"/>
                <a:ext cx="303" cy="310"/>
                <a:chOff x="2073" y="1813"/>
                <a:chExt cx="913" cy="912"/>
              </a:xfrm>
            </p:grpSpPr>
            <p:sp>
              <p:nvSpPr>
                <p:cNvPr id="950" name="Oval 97"/>
                <p:cNvSpPr>
                  <a:spLocks noChangeAspect="1" noChangeArrowheads="1"/>
                </p:cNvSpPr>
                <p:nvPr/>
              </p:nvSpPr>
              <p:spPr bwMode="auto">
                <a:xfrm>
                  <a:off x="2073" y="1813"/>
                  <a:ext cx="913" cy="912"/>
                </a:xfrm>
                <a:prstGeom prst="ellipse">
                  <a:avLst/>
                </a:prstGeom>
                <a:solidFill>
                  <a:srgbClr val="FFFFFF"/>
                </a:solidFill>
                <a:ln w="3175">
                  <a:solidFill>
                    <a:srgbClr val="000000"/>
                  </a:solidFill>
                  <a:round/>
                  <a:headEnd/>
                  <a:tailEnd/>
                </a:ln>
              </p:spPr>
              <p:txBody>
                <a:bodyPr wrap="none" anchor="ctr"/>
                <a:lstStyle/>
                <a:p>
                  <a:endParaRPr lang="en-GB" sz="2287"/>
                </a:p>
              </p:txBody>
            </p:sp>
            <p:grpSp>
              <p:nvGrpSpPr>
                <p:cNvPr id="951" name="Group 98"/>
                <p:cNvGrpSpPr>
                  <a:grpSpLocks noChangeAspect="1"/>
                </p:cNvGrpSpPr>
                <p:nvPr/>
              </p:nvGrpSpPr>
              <p:grpSpPr bwMode="auto">
                <a:xfrm>
                  <a:off x="2205" y="1939"/>
                  <a:ext cx="654" cy="654"/>
                  <a:chOff x="2022" y="1792"/>
                  <a:chExt cx="227" cy="227"/>
                </a:xfrm>
              </p:grpSpPr>
              <p:sp>
                <p:nvSpPr>
                  <p:cNvPr id="952" name="Oval 99"/>
                  <p:cNvSpPr>
                    <a:spLocks noChangeAspect="1" noChangeArrowheads="1"/>
                  </p:cNvSpPr>
                  <p:nvPr/>
                </p:nvSpPr>
                <p:spPr bwMode="auto">
                  <a:xfrm>
                    <a:off x="2022" y="1792"/>
                    <a:ext cx="227" cy="227"/>
                  </a:xfrm>
                  <a:prstGeom prst="ellipse">
                    <a:avLst/>
                  </a:prstGeom>
                  <a:solidFill>
                    <a:srgbClr val="FFFF99"/>
                  </a:solidFill>
                  <a:ln w="3175">
                    <a:solidFill>
                      <a:srgbClr val="000000"/>
                    </a:solidFill>
                    <a:round/>
                    <a:headEnd/>
                    <a:tailEnd/>
                  </a:ln>
                </p:spPr>
                <p:txBody>
                  <a:bodyPr wrap="none" anchor="ctr"/>
                  <a:lstStyle/>
                  <a:p>
                    <a:endParaRPr lang="en-GB" sz="2287"/>
                  </a:p>
                </p:txBody>
              </p:sp>
              <p:sp>
                <p:nvSpPr>
                  <p:cNvPr id="953" name="Oval 100"/>
                  <p:cNvSpPr>
                    <a:spLocks noChangeAspect="1" noChangeArrowheads="1"/>
                  </p:cNvSpPr>
                  <p:nvPr/>
                </p:nvSpPr>
                <p:spPr bwMode="auto">
                  <a:xfrm>
                    <a:off x="2198" y="1856"/>
                    <a:ext cx="18" cy="18"/>
                  </a:xfrm>
                  <a:prstGeom prst="ellipse">
                    <a:avLst/>
                  </a:prstGeom>
                  <a:solidFill>
                    <a:srgbClr val="00CC99"/>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54" name="Oval 101"/>
                  <p:cNvSpPr>
                    <a:spLocks noChangeAspect="1" noChangeArrowheads="1"/>
                  </p:cNvSpPr>
                  <p:nvPr/>
                </p:nvSpPr>
                <p:spPr bwMode="auto">
                  <a:xfrm>
                    <a:off x="2175" y="1962"/>
                    <a:ext cx="17" cy="18"/>
                  </a:xfrm>
                  <a:prstGeom prst="ellipse">
                    <a:avLst/>
                  </a:prstGeom>
                  <a:solidFill>
                    <a:srgbClr val="FF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55" name="Oval 102"/>
                  <p:cNvSpPr>
                    <a:spLocks noChangeAspect="1" noChangeArrowheads="1"/>
                  </p:cNvSpPr>
                  <p:nvPr/>
                </p:nvSpPr>
                <p:spPr bwMode="auto">
                  <a:xfrm>
                    <a:off x="2061" y="1940"/>
                    <a:ext cx="18" cy="17"/>
                  </a:xfrm>
                  <a:prstGeom prst="ellipse">
                    <a:avLst/>
                  </a:prstGeom>
                  <a:solidFill>
                    <a:srgbClr val="FFFF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56" name="Oval 103"/>
                  <p:cNvSpPr>
                    <a:spLocks noChangeAspect="1" noChangeArrowheads="1"/>
                  </p:cNvSpPr>
                  <p:nvPr/>
                </p:nvSpPr>
                <p:spPr bwMode="auto">
                  <a:xfrm>
                    <a:off x="2063" y="1850"/>
                    <a:ext cx="18" cy="18"/>
                  </a:xfrm>
                  <a:prstGeom prst="ellipse">
                    <a:avLst/>
                  </a:prstGeom>
                  <a:solidFill>
                    <a:srgbClr val="FF99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57" name="Oval 104"/>
                  <p:cNvSpPr>
                    <a:spLocks noChangeAspect="1" noChangeArrowheads="1"/>
                  </p:cNvSpPr>
                  <p:nvPr/>
                </p:nvSpPr>
                <p:spPr bwMode="auto">
                  <a:xfrm>
                    <a:off x="2135" y="1817"/>
                    <a:ext cx="18" cy="18"/>
                  </a:xfrm>
                  <a:prstGeom prst="ellipse">
                    <a:avLst/>
                  </a:prstGeom>
                  <a:solidFill>
                    <a:srgbClr val="3333CC"/>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58" name="Oval 105"/>
                  <p:cNvSpPr>
                    <a:spLocks noChangeAspect="1" noChangeArrowheads="1"/>
                  </p:cNvSpPr>
                  <p:nvPr/>
                </p:nvSpPr>
                <p:spPr bwMode="auto">
                  <a:xfrm>
                    <a:off x="2207" y="1895"/>
                    <a:ext cx="18" cy="18"/>
                  </a:xfrm>
                  <a:prstGeom prst="ellipse">
                    <a:avLst/>
                  </a:prstGeom>
                  <a:solidFill>
                    <a:srgbClr val="9933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59" name="Oval 106"/>
                  <p:cNvSpPr>
                    <a:spLocks noChangeAspect="1" noChangeArrowheads="1"/>
                  </p:cNvSpPr>
                  <p:nvPr/>
                </p:nvSpPr>
                <p:spPr bwMode="auto">
                  <a:xfrm>
                    <a:off x="2129" y="1971"/>
                    <a:ext cx="17" cy="18"/>
                  </a:xfrm>
                  <a:prstGeom prst="ellipse">
                    <a:avLst/>
                  </a:prstGeom>
                  <a:solidFill>
                    <a:srgbClr val="FF00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60" name="Oval 107"/>
                  <p:cNvSpPr>
                    <a:spLocks noChangeAspect="1" noChangeArrowheads="1"/>
                  </p:cNvSpPr>
                  <p:nvPr/>
                </p:nvSpPr>
                <p:spPr bwMode="auto">
                  <a:xfrm>
                    <a:off x="2051" y="1894"/>
                    <a:ext cx="18" cy="17"/>
                  </a:xfrm>
                  <a:prstGeom prst="ellipse">
                    <a:avLst/>
                  </a:prstGeom>
                  <a:solidFill>
                    <a:srgbClr val="80008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61" name="Oval 108"/>
                  <p:cNvSpPr>
                    <a:spLocks noChangeAspect="1" noChangeArrowheads="1"/>
                  </p:cNvSpPr>
                  <p:nvPr/>
                </p:nvSpPr>
                <p:spPr bwMode="auto">
                  <a:xfrm>
                    <a:off x="2096" y="1826"/>
                    <a:ext cx="18" cy="18"/>
                  </a:xfrm>
                  <a:prstGeom prst="ellipse">
                    <a:avLst/>
                  </a:prstGeom>
                  <a:solidFill>
                    <a:srgbClr val="CCFFFF"/>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62" name="Oval 109"/>
                  <p:cNvSpPr>
                    <a:spLocks noChangeAspect="1" noChangeArrowheads="1"/>
                  </p:cNvSpPr>
                  <p:nvPr/>
                </p:nvSpPr>
                <p:spPr bwMode="auto">
                  <a:xfrm>
                    <a:off x="2170" y="1827"/>
                    <a:ext cx="18" cy="18"/>
                  </a:xfrm>
                  <a:prstGeom prst="ellipse">
                    <a:avLst/>
                  </a:prstGeom>
                  <a:solidFill>
                    <a:srgbClr val="FF990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63" name="Oval 110"/>
                  <p:cNvSpPr>
                    <a:spLocks noChangeAspect="1" noChangeArrowheads="1"/>
                  </p:cNvSpPr>
                  <p:nvPr/>
                </p:nvSpPr>
                <p:spPr bwMode="auto">
                  <a:xfrm>
                    <a:off x="2197" y="1927"/>
                    <a:ext cx="17" cy="18"/>
                  </a:xfrm>
                  <a:prstGeom prst="ellipse">
                    <a:avLst/>
                  </a:prstGeom>
                  <a:solidFill>
                    <a:srgbClr val="808080"/>
                  </a:solidFill>
                  <a:ln w="3175">
                    <a:solidFill>
                      <a:srgbClr val="000000"/>
                    </a:solidFill>
                    <a:round/>
                    <a:headEnd/>
                    <a:tailEnd/>
                  </a:ln>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sp>
                <p:nvSpPr>
                  <p:cNvPr id="964" name="Oval 111"/>
                  <p:cNvSpPr>
                    <a:spLocks noChangeAspect="1" noChangeArrowheads="1"/>
                  </p:cNvSpPr>
                  <p:nvPr/>
                </p:nvSpPr>
                <p:spPr bwMode="auto">
                  <a:xfrm>
                    <a:off x="2092" y="1964"/>
                    <a:ext cx="18" cy="17"/>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999" tIns="39999" rIns="79999" bIns="39999" anchor="ctr"/>
                  <a:lstStyle/>
                  <a:p>
                    <a:pPr algn="ctr" defTabSz="891451">
                      <a:spcBef>
                        <a:spcPct val="0"/>
                      </a:spcBef>
                    </a:pPr>
                    <a:endParaRPr lang="de-DE" sz="2329">
                      <a:solidFill>
                        <a:srgbClr val="000000"/>
                      </a:solidFill>
                      <a:latin typeface="Times New Roman" pitchFamily="18" charset="0"/>
                    </a:endParaRPr>
                  </a:p>
                </p:txBody>
              </p:sp>
            </p:grpSp>
          </p:grpSp>
        </p:grpSp>
        <p:pic>
          <p:nvPicPr>
            <p:cNvPr id="1047" name="Picture 2" descr="C:\Users\mboxer\AppData\Local\Microsoft\Windows\Temporary Internet Files\Content.IE5\NNDPK8PB\price-tag[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3452" y="3738387"/>
              <a:ext cx="713560" cy="647490"/>
            </a:xfrm>
            <a:prstGeom prst="rect">
              <a:avLst/>
            </a:prstGeom>
            <a:noFill/>
          </p:spPr>
        </p:pic>
        <p:sp>
          <p:nvSpPr>
            <p:cNvPr id="1057" name="TextBox 1056"/>
            <p:cNvSpPr txBox="1"/>
            <p:nvPr/>
          </p:nvSpPr>
          <p:spPr>
            <a:xfrm>
              <a:off x="7487861" y="5825278"/>
              <a:ext cx="891355" cy="429818"/>
            </a:xfrm>
            <a:prstGeom prst="rect">
              <a:avLst/>
            </a:prstGeom>
            <a:noFill/>
          </p:spPr>
          <p:txBody>
            <a:bodyPr wrap="square" rtlCol="0">
              <a:spAutoFit/>
            </a:bodyPr>
            <a:lstStyle/>
            <a:p>
              <a:pPr algn="ctr"/>
              <a:r>
                <a:rPr lang="en-US" sz="1376" dirty="0" err="1"/>
                <a:t>MiDia</a:t>
              </a:r>
              <a:r>
                <a:rPr lang="en-US" sz="1376" dirty="0"/>
                <a:t> 2FX/2GX</a:t>
              </a:r>
            </a:p>
          </p:txBody>
        </p:sp>
      </p:grpSp>
      <p:sp>
        <p:nvSpPr>
          <p:cNvPr id="1050" name="Slide Number Placeholder 4"/>
          <p:cNvSpPr txBox="1">
            <a:spLocks/>
          </p:cNvSpPr>
          <p:nvPr/>
        </p:nvSpPr>
        <p:spPr>
          <a:xfrm>
            <a:off x="12142818" y="8025137"/>
            <a:ext cx="659290" cy="438150"/>
          </a:xfrm>
          <a:prstGeom prst="rect">
            <a:avLst/>
          </a:prstGeom>
        </p:spPr>
        <p:txBody>
          <a:bodyPr lIns="107875" tIns="53938" rIns="107875" bIns="5393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8B8FC6-801F-4484-882E-589AFAAB9056}" type="slidenum">
              <a:rPr lang="en-US" sz="1376">
                <a:solidFill>
                  <a:schemeClr val="bg1"/>
                </a:solidFill>
                <a:latin typeface="Arial" panose="020B0604020202020204" pitchFamily="34" charset="0"/>
                <a:cs typeface="Arial" panose="020B0604020202020204" pitchFamily="34" charset="0"/>
              </a:rPr>
              <a:pPr/>
              <a:t>25</a:t>
            </a:fld>
            <a:endParaRPr lang="en-US" sz="1376" dirty="0">
              <a:solidFill>
                <a:schemeClr val="bg1"/>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6FEBBBB3-3EF8-4386-B975-056E90A89BCC}"/>
              </a:ext>
            </a:extLst>
          </p:cNvPr>
          <p:cNvCxnSpPr/>
          <p:nvPr/>
        </p:nvCxnSpPr>
        <p:spPr>
          <a:xfrm>
            <a:off x="6056612" y="3946966"/>
            <a:ext cx="5688195"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DEA1A5-0589-4C63-B15B-AD844BFA8B16}"/>
              </a:ext>
            </a:extLst>
          </p:cNvPr>
          <p:cNvSpPr txBox="1"/>
          <p:nvPr/>
        </p:nvSpPr>
        <p:spPr>
          <a:xfrm>
            <a:off x="9748098" y="3612079"/>
            <a:ext cx="1940981" cy="338554"/>
          </a:xfrm>
          <a:prstGeom prst="rect">
            <a:avLst/>
          </a:prstGeom>
          <a:noFill/>
        </p:spPr>
        <p:txBody>
          <a:bodyPr wrap="none" rtlCol="0">
            <a:spAutoFit/>
          </a:bodyPr>
          <a:lstStyle/>
          <a:p>
            <a:r>
              <a:rPr lang="en-US" sz="1600" dirty="0"/>
              <a:t>Approved for lashing</a:t>
            </a:r>
          </a:p>
        </p:txBody>
      </p:sp>
    </p:spTree>
    <p:extLst>
      <p:ext uri="{BB962C8B-B14F-4D97-AF65-F5344CB8AC3E}">
        <p14:creationId xmlns:p14="http://schemas.microsoft.com/office/powerpoint/2010/main" val="67695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Effect transition="in" filter="fade">
                                      <p:cBhvr>
                                        <p:cTn id="7" dur="500"/>
                                        <p:tgtEl>
                                          <p:spTgt spid="1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9"/>
                                        </p:tgtEl>
                                        <p:attrNameLst>
                                          <p:attrName>style.visibility</p:attrName>
                                        </p:attrNameLst>
                                      </p:cBhvr>
                                      <p:to>
                                        <p:strVal val="visible"/>
                                      </p:to>
                                    </p:set>
                                    <p:animEffect transition="in" filter="fade">
                                      <p:cBhvr>
                                        <p:cTn id="12" dur="500"/>
                                        <p:tgtEl>
                                          <p:spTgt spid="10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0"/>
                                        </p:tgtEl>
                                        <p:attrNameLst>
                                          <p:attrName>style.visibility</p:attrName>
                                        </p:attrNameLst>
                                      </p:cBhvr>
                                      <p:to>
                                        <p:strVal val="visible"/>
                                      </p:to>
                                    </p:set>
                                    <p:animEffect transition="in" filter="fade">
                                      <p:cBhvr>
                                        <p:cTn id="17" dur="500"/>
                                        <p:tgtEl>
                                          <p:spTgt spid="10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1"/>
                                        </p:tgtEl>
                                        <p:attrNameLst>
                                          <p:attrName>style.visibility</p:attrName>
                                        </p:attrNameLst>
                                      </p:cBhvr>
                                      <p:to>
                                        <p:strVal val="visible"/>
                                      </p:to>
                                    </p:set>
                                    <p:animEffect transition="in" filter="fade">
                                      <p:cBhvr>
                                        <p:cTn id="22" dur="500"/>
                                        <p:tgtEl>
                                          <p:spTgt spid="10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fade">
                                      <p:cBhvr>
                                        <p:cTn id="27"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659" y="438176"/>
            <a:ext cx="6695481" cy="742465"/>
          </a:xfrm>
        </p:spPr>
        <p:txBody>
          <a:bodyPr/>
          <a:lstStyle/>
          <a:p>
            <a:r>
              <a:rPr lang="en-US" sz="3200" dirty="0"/>
              <a:t>Typical OFS ADSS options</a:t>
            </a:r>
          </a:p>
        </p:txBody>
      </p:sp>
      <p:sp>
        <p:nvSpPr>
          <p:cNvPr id="3" name="Content Placeholder 2"/>
          <p:cNvSpPr>
            <a:spLocks noGrp="1"/>
          </p:cNvSpPr>
          <p:nvPr>
            <p:ph sz="half" idx="1"/>
          </p:nvPr>
        </p:nvSpPr>
        <p:spPr>
          <a:xfrm>
            <a:off x="30" y="1661414"/>
            <a:ext cx="9699489" cy="5993650"/>
          </a:xfrm>
        </p:spPr>
        <p:txBody>
          <a:bodyPr>
            <a:normAutofit/>
          </a:bodyPr>
          <a:lstStyle/>
          <a:p>
            <a:r>
              <a:rPr lang="en-US" sz="2600" dirty="0"/>
              <a:t>Main trunk cables and ultra-long drops</a:t>
            </a:r>
          </a:p>
          <a:p>
            <a:pPr lvl="1"/>
            <a:r>
              <a:rPr lang="en-US" sz="2600" dirty="0" err="1"/>
              <a:t>PowerGuide</a:t>
            </a:r>
            <a:r>
              <a:rPr lang="en-US" sz="2600" dirty="0"/>
              <a:t> DT, Gel-Free ADSS</a:t>
            </a:r>
          </a:p>
          <a:p>
            <a:pPr lvl="1"/>
            <a:r>
              <a:rPr lang="en-US" sz="2600" dirty="0"/>
              <a:t>Lite tension formed wire </a:t>
            </a:r>
            <a:r>
              <a:rPr lang="en-US" sz="2600" dirty="0" err="1"/>
              <a:t>deadends</a:t>
            </a:r>
            <a:r>
              <a:rPr lang="en-US" sz="2600" dirty="0"/>
              <a:t> and tangent clamps</a:t>
            </a:r>
          </a:p>
          <a:p>
            <a:r>
              <a:rPr lang="en-US" sz="2600" dirty="0"/>
              <a:t>Branch and longer span drop cables</a:t>
            </a:r>
          </a:p>
          <a:p>
            <a:pPr lvl="1"/>
            <a:r>
              <a:rPr lang="en-US" sz="2600" dirty="0" err="1"/>
              <a:t>PowerGuide</a:t>
            </a:r>
            <a:r>
              <a:rPr lang="en-US" sz="2600" dirty="0"/>
              <a:t> TTH “To the home”, 9.0 mm</a:t>
            </a:r>
          </a:p>
          <a:p>
            <a:pPr lvl="1"/>
            <a:r>
              <a:rPr lang="en-US" sz="2600" dirty="0"/>
              <a:t>Up to 300-400’ spans, dependent upon sag/tension/loading</a:t>
            </a:r>
          </a:p>
          <a:p>
            <a:pPr lvl="1"/>
            <a:r>
              <a:rPr lang="en-US" sz="2600" dirty="0"/>
              <a:t>PLP 2888 series </a:t>
            </a:r>
            <a:r>
              <a:rPr lang="en-US" sz="2600" dirty="0" err="1"/>
              <a:t>deadends</a:t>
            </a:r>
            <a:r>
              <a:rPr lang="en-US" sz="2600" dirty="0"/>
              <a:t> for shorter spans</a:t>
            </a:r>
          </a:p>
          <a:p>
            <a:pPr lvl="1"/>
            <a:r>
              <a:rPr lang="en-US" sz="2600" dirty="0"/>
              <a:t>Lite tension </a:t>
            </a:r>
            <a:r>
              <a:rPr lang="en-US" sz="2600" dirty="0" err="1"/>
              <a:t>deadends</a:t>
            </a:r>
            <a:r>
              <a:rPr lang="en-US" sz="2600" dirty="0"/>
              <a:t> for longer spans</a:t>
            </a:r>
          </a:p>
          <a:p>
            <a:r>
              <a:rPr lang="en-US" sz="2600" dirty="0"/>
              <a:t>Shorter drops</a:t>
            </a:r>
          </a:p>
          <a:p>
            <a:pPr lvl="1"/>
            <a:r>
              <a:rPr lang="en-US" sz="2600" dirty="0"/>
              <a:t>Mini LT flat drop</a:t>
            </a:r>
          </a:p>
          <a:p>
            <a:pPr lvl="1"/>
            <a:r>
              <a:rPr lang="en-US" sz="2600" dirty="0"/>
              <a:t>Roughly 250’ spans, dependent upon sag/tension/loading</a:t>
            </a:r>
          </a:p>
          <a:p>
            <a:pPr lvl="1"/>
            <a:r>
              <a:rPr lang="en-US" sz="2600" dirty="0"/>
              <a:t>Uses very inexpensive wedge clamp</a:t>
            </a:r>
          </a:p>
          <a:p>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9561183" y="1428678"/>
            <a:ext cx="2636825" cy="163498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9699491" y="3487934"/>
            <a:ext cx="2725556" cy="177793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9965197" y="5518693"/>
            <a:ext cx="1828801" cy="1645921"/>
          </a:xfrm>
          <a:prstGeom prst="rect">
            <a:avLst/>
          </a:prstGeom>
        </p:spPr>
      </p:pic>
      <p:pic>
        <p:nvPicPr>
          <p:cNvPr id="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040127" y="2332067"/>
            <a:ext cx="2590276" cy="91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descr="DE Alon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12425047" y="4095561"/>
            <a:ext cx="1820425" cy="5626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descr="S6 pg90a"/>
          <p:cNvPicPr>
            <a:picLocks noGrp="1" noChangeAspect="1" noChangeArrowheads="1"/>
          </p:cNvPicPr>
          <p:nvPr>
            <p:ph sz="quarter" idx="2"/>
          </p:nvPr>
        </p:nvPicPr>
        <p:blipFill>
          <a:blip r:embed="rId7" cstate="email">
            <a:extLst>
              <a:ext uri="{28A0092B-C50C-407E-A947-70E740481C1C}">
                <a14:useLocalDpi xmlns:a14="http://schemas.microsoft.com/office/drawing/2010/main"/>
              </a:ext>
            </a:extLst>
          </a:blip>
          <a:stretch>
            <a:fillRect/>
          </a:stretch>
        </p:blipFill>
        <p:spPr>
          <a:xfrm>
            <a:off x="12706356" y="1262383"/>
            <a:ext cx="1909699" cy="9837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a:xfrm>
            <a:off x="12040127" y="6303055"/>
            <a:ext cx="2590276" cy="469460"/>
          </a:xfrm>
          <a:prstGeom prst="rect">
            <a:avLst/>
          </a:prstGeom>
        </p:spPr>
      </p:pic>
    </p:spTree>
    <p:extLst>
      <p:ext uri="{BB962C8B-B14F-4D97-AF65-F5344CB8AC3E}">
        <p14:creationId xmlns:p14="http://schemas.microsoft.com/office/powerpoint/2010/main" val="2025364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400301" y="537954"/>
            <a:ext cx="6572250" cy="721994"/>
          </a:xfrm>
        </p:spPr>
        <p:txBody>
          <a:bodyPr>
            <a:normAutofit/>
          </a:bodyPr>
          <a:lstStyle/>
          <a:p>
            <a:r>
              <a:rPr lang="en-US" sz="3200" dirty="0"/>
              <a:t>Flat and </a:t>
            </a:r>
            <a:r>
              <a:rPr lang="en-US" sz="3200" dirty="0" err="1"/>
              <a:t>rollable</a:t>
            </a:r>
            <a:r>
              <a:rPr lang="en-US" sz="3200" dirty="0"/>
              <a:t> ribbons </a:t>
            </a:r>
          </a:p>
        </p:txBody>
      </p:sp>
      <p:sp>
        <p:nvSpPr>
          <p:cNvPr id="9219" name="Content Placeholder 2"/>
          <p:cNvSpPr>
            <a:spLocks noGrp="1"/>
          </p:cNvSpPr>
          <p:nvPr>
            <p:ph sz="half" idx="1"/>
          </p:nvPr>
        </p:nvSpPr>
        <p:spPr>
          <a:xfrm>
            <a:off x="457201" y="1823086"/>
            <a:ext cx="6858000" cy="5720714"/>
          </a:xfrm>
        </p:spPr>
        <p:txBody>
          <a:bodyPr>
            <a:normAutofit lnSpcReduction="10000"/>
          </a:bodyPr>
          <a:lstStyle/>
          <a:p>
            <a:r>
              <a:rPr lang="en-US" sz="2800" dirty="0"/>
              <a:t>What is a ribbon? </a:t>
            </a:r>
          </a:p>
          <a:p>
            <a:pPr lvl="1"/>
            <a:r>
              <a:rPr lang="en-US" sz="2800" dirty="0"/>
              <a:t>Individual fibers bonded together by a matrix material</a:t>
            </a:r>
          </a:p>
          <a:p>
            <a:r>
              <a:rPr lang="en-US" sz="2800" dirty="0"/>
              <a:t>Advantages of ribbons</a:t>
            </a:r>
          </a:p>
          <a:p>
            <a:pPr lvl="1"/>
            <a:r>
              <a:rPr lang="en-US" sz="2800" dirty="0"/>
              <a:t>Fiber preparation and splicing </a:t>
            </a:r>
          </a:p>
          <a:p>
            <a:pPr lvl="1"/>
            <a:r>
              <a:rPr lang="en-US" sz="2800" dirty="0"/>
              <a:t>Restoration times</a:t>
            </a:r>
            <a:endParaRPr lang="en-US" sz="2800" b="0" dirty="0"/>
          </a:p>
          <a:p>
            <a:r>
              <a:rPr lang="en-US" sz="2800" dirty="0"/>
              <a:t>Suitable in all general OSP applications including</a:t>
            </a:r>
          </a:p>
          <a:p>
            <a:pPr lvl="2"/>
            <a:r>
              <a:rPr lang="en-US" sz="2800" dirty="0"/>
              <a:t>Underground/duct</a:t>
            </a:r>
          </a:p>
          <a:p>
            <a:pPr lvl="2"/>
            <a:r>
              <a:rPr lang="en-US" sz="2800" dirty="0"/>
              <a:t>Aerial/lashed, ADSS</a:t>
            </a:r>
          </a:p>
          <a:p>
            <a:pPr lvl="2"/>
            <a:r>
              <a:rPr lang="en-US" sz="2800" dirty="0"/>
              <a:t>Direct Buried</a:t>
            </a:r>
          </a:p>
          <a:p>
            <a:r>
              <a:rPr lang="en-US" sz="2800" dirty="0"/>
              <a:t>Primary cable type deployed by many telecom companies</a:t>
            </a:r>
          </a:p>
          <a:p>
            <a:endParaRPr lang="en-US" dirty="0"/>
          </a:p>
          <a:p>
            <a:pPr lvl="1"/>
            <a:endParaRPr lang="en-US" sz="2400" dirty="0"/>
          </a:p>
        </p:txBody>
      </p:sp>
      <p:graphicFrame>
        <p:nvGraphicFramePr>
          <p:cNvPr id="9221" name="Object 5"/>
          <p:cNvGraphicFramePr>
            <a:graphicFrameLocks noChangeAspect="1"/>
          </p:cNvGraphicFramePr>
          <p:nvPr>
            <p:extLst>
              <p:ext uri="{D42A27DB-BD31-4B8C-83A1-F6EECF244321}">
                <p14:modId xmlns:p14="http://schemas.microsoft.com/office/powerpoint/2010/main" val="1269557045"/>
              </p:ext>
            </p:extLst>
          </p:nvPr>
        </p:nvGraphicFramePr>
        <p:xfrm>
          <a:off x="8972551" y="1582635"/>
          <a:ext cx="4126230" cy="1607820"/>
        </p:xfrm>
        <a:graphic>
          <a:graphicData uri="http://schemas.openxmlformats.org/presentationml/2006/ole">
            <mc:AlternateContent xmlns:mc="http://schemas.openxmlformats.org/markup-compatibility/2006">
              <mc:Choice xmlns:v="urn:schemas-microsoft-com:vml" Requires="v">
                <p:oleObj name="Bitmap Image" r:id="rId2" imgW="5772956" imgH="2247619" progId="PBrush">
                  <p:embed/>
                </p:oleObj>
              </mc:Choice>
              <mc:Fallback>
                <p:oleObj name="Bitmap Image" r:id="rId2" imgW="5772956" imgH="2247619" progId="PBrush">
                  <p:embed/>
                  <p:pic>
                    <p:nvPicPr>
                      <p:cNvPr id="922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2551" y="1582635"/>
                        <a:ext cx="4126230" cy="160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2">
            <a:extLst>
              <a:ext uri="{FF2B5EF4-FFF2-40B4-BE49-F238E27FC236}">
                <a16:creationId xmlns:a16="http://schemas.microsoft.com/office/drawing/2014/main" id="{BD798B96-81C2-488A-8B4D-23D18B5012A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200900" y="4557824"/>
            <a:ext cx="7201514" cy="2251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7683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26AB2D-F972-495A-8A09-AE1E272E03B8}"/>
              </a:ext>
            </a:extLst>
          </p:cNvPr>
          <p:cNvSpPr txBox="1">
            <a:spLocks/>
          </p:cNvSpPr>
          <p:nvPr/>
        </p:nvSpPr>
        <p:spPr>
          <a:xfrm>
            <a:off x="2400300" y="537954"/>
            <a:ext cx="8218169" cy="721994"/>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a:t>Significant reduction in splicing time/costs</a:t>
            </a:r>
          </a:p>
        </p:txBody>
      </p:sp>
      <p:sp>
        <p:nvSpPr>
          <p:cNvPr id="6" name="Content Placeholder 1">
            <a:extLst>
              <a:ext uri="{FF2B5EF4-FFF2-40B4-BE49-F238E27FC236}">
                <a16:creationId xmlns:a16="http://schemas.microsoft.com/office/drawing/2014/main" id="{54DDCDCC-7B85-44AD-B6DB-DF01051CF682}"/>
              </a:ext>
            </a:extLst>
          </p:cNvPr>
          <p:cNvSpPr txBox="1">
            <a:spLocks/>
          </p:cNvSpPr>
          <p:nvPr/>
        </p:nvSpPr>
        <p:spPr>
          <a:xfrm>
            <a:off x="445770" y="2775959"/>
            <a:ext cx="6869429" cy="3179072"/>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defRPr/>
            </a:pPr>
            <a:r>
              <a:rPr lang="en-US" sz="2800" dirty="0"/>
              <a:t>Breakeven point typically 96-216 fibers</a:t>
            </a:r>
          </a:p>
          <a:p>
            <a:pPr>
              <a:defRPr/>
            </a:pPr>
            <a:r>
              <a:rPr lang="en-US" sz="2800" dirty="0"/>
              <a:t>Splice 12 fibers versus 1</a:t>
            </a:r>
          </a:p>
          <a:p>
            <a:pPr>
              <a:defRPr/>
            </a:pPr>
            <a:r>
              <a:rPr lang="en-US" sz="2800" dirty="0"/>
              <a:t>Less downtime for emergency restoration</a:t>
            </a:r>
          </a:p>
          <a:p>
            <a:pPr>
              <a:defRPr/>
            </a:pPr>
            <a:endParaRPr lang="en-US" sz="2800" dirty="0"/>
          </a:p>
          <a:p>
            <a:pPr>
              <a:defRPr/>
            </a:pPr>
            <a:r>
              <a:rPr lang="en-US" sz="2800" dirty="0"/>
              <a:t>Possible scenario – ribbon for backbone, loose tube for distribution cables</a:t>
            </a:r>
          </a:p>
          <a:p>
            <a:pPr>
              <a:defRPr/>
            </a:pPr>
            <a:endParaRPr lang="en-US" sz="1800" dirty="0"/>
          </a:p>
        </p:txBody>
      </p:sp>
      <p:graphicFrame>
        <p:nvGraphicFramePr>
          <p:cNvPr id="8" name="Chart 7">
            <a:extLst>
              <a:ext uri="{FF2B5EF4-FFF2-40B4-BE49-F238E27FC236}">
                <a16:creationId xmlns:a16="http://schemas.microsoft.com/office/drawing/2014/main" id="{E10F2C86-191B-4334-9A8E-F7474C041CBA}"/>
              </a:ext>
            </a:extLst>
          </p:cNvPr>
          <p:cNvGraphicFramePr>
            <a:graphicFrameLocks/>
          </p:cNvGraphicFramePr>
          <p:nvPr>
            <p:extLst>
              <p:ext uri="{D42A27DB-BD31-4B8C-83A1-F6EECF244321}">
                <p14:modId xmlns:p14="http://schemas.microsoft.com/office/powerpoint/2010/main" val="3373576175"/>
              </p:ext>
            </p:extLst>
          </p:nvPr>
        </p:nvGraphicFramePr>
        <p:xfrm>
          <a:off x="8063864" y="1790391"/>
          <a:ext cx="6492240" cy="4869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01AD2DEF-9FE7-4DB6-B93B-117A2EC257C6}"/>
              </a:ext>
            </a:extLst>
          </p:cNvPr>
          <p:cNvGraphicFramePr>
            <a:graphicFrameLocks/>
          </p:cNvGraphicFramePr>
          <p:nvPr>
            <p:extLst>
              <p:ext uri="{D42A27DB-BD31-4B8C-83A1-F6EECF244321}">
                <p14:modId xmlns:p14="http://schemas.microsoft.com/office/powerpoint/2010/main" val="2227926910"/>
              </p:ext>
            </p:extLst>
          </p:nvPr>
        </p:nvGraphicFramePr>
        <p:xfrm>
          <a:off x="8063864" y="2188514"/>
          <a:ext cx="6016040" cy="40729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5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0"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51B0418-705D-41BD-8477-8C4434A4512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017712" y="2577432"/>
            <a:ext cx="7201514" cy="2251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AE67D317-607A-41C1-B2FA-594B46F9FD1E}"/>
              </a:ext>
            </a:extLst>
          </p:cNvPr>
          <p:cNvSpPr txBox="1">
            <a:spLocks/>
          </p:cNvSpPr>
          <p:nvPr/>
        </p:nvSpPr>
        <p:spPr>
          <a:xfrm>
            <a:off x="2400300" y="537954"/>
            <a:ext cx="8218169" cy="721994"/>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err="1"/>
              <a:t>Rollable</a:t>
            </a:r>
            <a:r>
              <a:rPr lang="en-US" sz="3200" dirty="0"/>
              <a:t> ribbons as distribution cables</a:t>
            </a:r>
          </a:p>
        </p:txBody>
      </p:sp>
      <p:sp>
        <p:nvSpPr>
          <p:cNvPr id="4" name="Content Placeholder 1">
            <a:extLst>
              <a:ext uri="{FF2B5EF4-FFF2-40B4-BE49-F238E27FC236}">
                <a16:creationId xmlns:a16="http://schemas.microsoft.com/office/drawing/2014/main" id="{038CFE64-F04F-40EF-BE76-4A00B76F490A}"/>
              </a:ext>
            </a:extLst>
          </p:cNvPr>
          <p:cNvSpPr txBox="1">
            <a:spLocks/>
          </p:cNvSpPr>
          <p:nvPr/>
        </p:nvSpPr>
        <p:spPr>
          <a:xfrm>
            <a:off x="411480" y="1836420"/>
            <a:ext cx="5955030" cy="5398025"/>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defRPr/>
            </a:pPr>
            <a:r>
              <a:rPr lang="en-US" sz="2800" dirty="0"/>
              <a:t>Distribution cables traditionally have been loose tube</a:t>
            </a:r>
          </a:p>
          <a:p>
            <a:pPr>
              <a:defRPr/>
            </a:pPr>
            <a:r>
              <a:rPr lang="en-US" sz="2800" dirty="0" err="1"/>
              <a:t>Rollable</a:t>
            </a:r>
            <a:r>
              <a:rPr lang="en-US" sz="2800" dirty="0"/>
              <a:t> ribbons have advantages for distribution cables</a:t>
            </a:r>
          </a:p>
          <a:p>
            <a:pPr lvl="1">
              <a:defRPr/>
            </a:pPr>
            <a:r>
              <a:rPr lang="en-US" sz="2320" dirty="0"/>
              <a:t>Easier to pick out fibers</a:t>
            </a:r>
          </a:p>
          <a:p>
            <a:pPr lvl="1">
              <a:defRPr/>
            </a:pPr>
            <a:r>
              <a:rPr lang="en-US" sz="2320" dirty="0"/>
              <a:t>Can use ribbon splicing as appropriate</a:t>
            </a:r>
          </a:p>
          <a:p>
            <a:pPr lvl="1">
              <a:defRPr/>
            </a:pPr>
            <a:r>
              <a:rPr lang="en-US" sz="2320" dirty="0"/>
              <a:t>Smaller diameters/weights than flat ribbon cables</a:t>
            </a:r>
          </a:p>
          <a:p>
            <a:pPr>
              <a:defRPr/>
            </a:pPr>
            <a:r>
              <a:rPr lang="en-US" sz="2800" dirty="0"/>
              <a:t>More expensive for lower fiber counts</a:t>
            </a:r>
          </a:p>
          <a:p>
            <a:pPr>
              <a:defRPr/>
            </a:pPr>
            <a:r>
              <a:rPr lang="en-US" sz="2800" dirty="0"/>
              <a:t>Early days, but watch this space!</a:t>
            </a:r>
          </a:p>
          <a:p>
            <a:pPr>
              <a:defRPr/>
            </a:pPr>
            <a:endParaRPr lang="en-US" sz="2800" dirty="0"/>
          </a:p>
          <a:p>
            <a:pPr>
              <a:defRPr/>
            </a:pPr>
            <a:endParaRPr lang="en-US" sz="1800" dirty="0"/>
          </a:p>
        </p:txBody>
      </p:sp>
    </p:spTree>
    <p:extLst>
      <p:ext uri="{BB962C8B-B14F-4D97-AF65-F5344CB8AC3E}">
        <p14:creationId xmlns:p14="http://schemas.microsoft.com/office/powerpoint/2010/main" val="368374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587" y="352426"/>
            <a:ext cx="7438704" cy="861925"/>
          </a:xfrm>
        </p:spPr>
        <p:txBody>
          <a:bodyPr>
            <a:noAutofit/>
          </a:bodyPr>
          <a:lstStyle/>
          <a:p>
            <a:r>
              <a:rPr lang="en-US" sz="3200" dirty="0"/>
              <a:t>An original inventor of fiber</a:t>
            </a:r>
          </a:p>
        </p:txBody>
      </p:sp>
      <p:sp>
        <p:nvSpPr>
          <p:cNvPr id="4" name="Content Placeholder 3"/>
          <p:cNvSpPr>
            <a:spLocks noGrp="1"/>
          </p:cNvSpPr>
          <p:nvPr>
            <p:ph sz="half" idx="1"/>
          </p:nvPr>
        </p:nvSpPr>
        <p:spPr>
          <a:xfrm>
            <a:off x="203726" y="1572903"/>
            <a:ext cx="8189228" cy="5591693"/>
          </a:xfrm>
        </p:spPr>
        <p:txBody>
          <a:bodyPr>
            <a:normAutofit fontScale="92500" lnSpcReduction="10000"/>
          </a:bodyPr>
          <a:lstStyle/>
          <a:p>
            <a:r>
              <a:rPr lang="en-US" dirty="0"/>
              <a:t>40+ year history in fiber technology</a:t>
            </a:r>
          </a:p>
          <a:p>
            <a:r>
              <a:rPr lang="en-US" dirty="0"/>
              <a:t>Technology Emmy Award winner, 2017</a:t>
            </a:r>
          </a:p>
          <a:p>
            <a:pPr lvl="1"/>
            <a:r>
              <a:rPr lang="en-US" dirty="0"/>
              <a:t>“Pioneering Invention and Deployment of Fiber Optic Cable”</a:t>
            </a:r>
          </a:p>
          <a:p>
            <a:pPr marL="652075" lvl="1" indent="0">
              <a:buNone/>
            </a:pPr>
            <a:endParaRPr lang="en-US" dirty="0"/>
          </a:p>
          <a:p>
            <a:r>
              <a:rPr lang="en-US" dirty="0"/>
              <a:t>Fiber manufacturing method, IEEE Milestone Recipient</a:t>
            </a:r>
          </a:p>
          <a:p>
            <a:pPr lvl="1"/>
            <a:r>
              <a:rPr lang="en-US" dirty="0"/>
              <a:t>&lt;250 granted in the history of electricity</a:t>
            </a:r>
          </a:p>
          <a:p>
            <a:pPr lvl="1"/>
            <a:r>
              <a:rPr lang="en-US" dirty="0"/>
              <a:t>Others include AC power, Maxwell’s equations, telephone, television, etc.</a:t>
            </a:r>
          </a:p>
          <a:p>
            <a:pPr lvl="1"/>
            <a:endParaRPr lang="en-US" dirty="0"/>
          </a:p>
          <a:p>
            <a:r>
              <a:rPr lang="en-US" dirty="0"/>
              <a:t>Hundreds of patents including the LC connector</a:t>
            </a:r>
          </a:p>
          <a:p>
            <a:endParaRPr lang="en-US" dirty="0"/>
          </a:p>
          <a:p>
            <a:pPr lvl="1"/>
            <a:endParaRPr lang="en-US"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29826" y="2886315"/>
            <a:ext cx="4899231" cy="345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222646" y="1758185"/>
            <a:ext cx="5918706" cy="4894116"/>
          </a:xfrm>
          <a:prstGeom prst="rect">
            <a:avLst/>
          </a:prstGeom>
        </p:spPr>
      </p:pic>
    </p:spTree>
    <p:extLst>
      <p:ext uri="{BB962C8B-B14F-4D97-AF65-F5344CB8AC3E}">
        <p14:creationId xmlns:p14="http://schemas.microsoft.com/office/powerpoint/2010/main" val="283227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ADFE-F508-4136-B3F4-62FA343035DA}"/>
              </a:ext>
            </a:extLst>
          </p:cNvPr>
          <p:cNvSpPr txBox="1">
            <a:spLocks/>
          </p:cNvSpPr>
          <p:nvPr/>
        </p:nvSpPr>
        <p:spPr>
          <a:xfrm>
            <a:off x="2268638" y="401813"/>
            <a:ext cx="11355922" cy="742465"/>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a:t>Fusion splicers</a:t>
            </a:r>
          </a:p>
        </p:txBody>
      </p:sp>
      <p:sp>
        <p:nvSpPr>
          <p:cNvPr id="3" name="Content Placeholder 2">
            <a:extLst>
              <a:ext uri="{FF2B5EF4-FFF2-40B4-BE49-F238E27FC236}">
                <a16:creationId xmlns:a16="http://schemas.microsoft.com/office/drawing/2014/main" id="{01E2361D-0D06-40D5-A145-BA4F5D168A38}"/>
              </a:ext>
            </a:extLst>
          </p:cNvPr>
          <p:cNvSpPr txBox="1">
            <a:spLocks/>
          </p:cNvSpPr>
          <p:nvPr/>
        </p:nvSpPr>
        <p:spPr>
          <a:xfrm>
            <a:off x="1238346" y="2613374"/>
            <a:ext cx="6807072" cy="3186704"/>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800" dirty="0"/>
              <a:t>Complete line of fusion splicers</a:t>
            </a:r>
          </a:p>
          <a:p>
            <a:pPr lvl="1"/>
            <a:r>
              <a:rPr lang="en-US" sz="2800" dirty="0"/>
              <a:t>Profile alignment</a:t>
            </a:r>
          </a:p>
          <a:p>
            <a:pPr lvl="1"/>
            <a:r>
              <a:rPr lang="en-US" sz="2800" dirty="0"/>
              <a:t>Cladding alignment</a:t>
            </a:r>
          </a:p>
          <a:p>
            <a:pPr lvl="1"/>
            <a:r>
              <a:rPr lang="en-US" sz="2800" dirty="0"/>
              <a:t>Fixed V-groove</a:t>
            </a:r>
          </a:p>
          <a:p>
            <a:pPr lvl="1"/>
            <a:r>
              <a:rPr lang="en-US" sz="2800" dirty="0"/>
              <a:t>Ribbon/RR</a:t>
            </a:r>
          </a:p>
          <a:p>
            <a:r>
              <a:rPr lang="en-US" sz="2800" dirty="0"/>
              <a:t>Field proven, rugged, reliable, cost effective</a:t>
            </a:r>
          </a:p>
        </p:txBody>
      </p:sp>
      <p:pic>
        <p:nvPicPr>
          <p:cNvPr id="4" name="Picture 3">
            <a:extLst>
              <a:ext uri="{FF2B5EF4-FFF2-40B4-BE49-F238E27FC236}">
                <a16:creationId xmlns:a16="http://schemas.microsoft.com/office/drawing/2014/main" id="{BF6E215D-CB1F-4263-B481-72D7836DAD1B}"/>
              </a:ext>
            </a:extLst>
          </p:cNvPr>
          <p:cNvPicPr>
            <a:picLocks noChangeAspect="1"/>
          </p:cNvPicPr>
          <p:nvPr/>
        </p:nvPicPr>
        <p:blipFill>
          <a:blip r:embed="rId2"/>
          <a:stretch>
            <a:fillRect/>
          </a:stretch>
        </p:blipFill>
        <p:spPr>
          <a:xfrm>
            <a:off x="8983980" y="322808"/>
            <a:ext cx="5177790" cy="3965966"/>
          </a:xfrm>
          <a:prstGeom prst="rect">
            <a:avLst/>
          </a:prstGeom>
        </p:spPr>
      </p:pic>
      <p:pic>
        <p:nvPicPr>
          <p:cNvPr id="5" name="Picture 4">
            <a:extLst>
              <a:ext uri="{FF2B5EF4-FFF2-40B4-BE49-F238E27FC236}">
                <a16:creationId xmlns:a16="http://schemas.microsoft.com/office/drawing/2014/main" id="{5E9EC0B2-29F5-41BF-B17A-E31E873FF356}"/>
              </a:ext>
            </a:extLst>
          </p:cNvPr>
          <p:cNvPicPr>
            <a:picLocks noChangeAspect="1"/>
          </p:cNvPicPr>
          <p:nvPr/>
        </p:nvPicPr>
        <p:blipFill>
          <a:blip r:embed="rId3"/>
          <a:stretch>
            <a:fillRect/>
          </a:stretch>
        </p:blipFill>
        <p:spPr>
          <a:xfrm>
            <a:off x="8983980" y="4288774"/>
            <a:ext cx="4053744" cy="3688627"/>
          </a:xfrm>
          <a:prstGeom prst="rect">
            <a:avLst/>
          </a:prstGeom>
        </p:spPr>
      </p:pic>
    </p:spTree>
    <p:extLst>
      <p:ext uri="{BB962C8B-B14F-4D97-AF65-F5344CB8AC3E}">
        <p14:creationId xmlns:p14="http://schemas.microsoft.com/office/powerpoint/2010/main" val="375913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017" y="464478"/>
            <a:ext cx="6849683" cy="861925"/>
          </a:xfrm>
        </p:spPr>
        <p:txBody>
          <a:bodyPr/>
          <a:lstStyle/>
          <a:p>
            <a:r>
              <a:rPr lang="en-US" sz="3200" dirty="0">
                <a:solidFill>
                  <a:schemeClr val="tx1"/>
                </a:solidFill>
              </a:rPr>
              <a:t>Terminals and closures</a:t>
            </a:r>
          </a:p>
        </p:txBody>
      </p:sp>
      <p:sp>
        <p:nvSpPr>
          <p:cNvPr id="3" name="Slide Number Placeholder 2"/>
          <p:cNvSpPr>
            <a:spLocks noGrp="1"/>
          </p:cNvSpPr>
          <p:nvPr>
            <p:ph type="sldNum" sz="quarter" idx="11"/>
          </p:nvPr>
        </p:nvSpPr>
        <p:spPr/>
        <p:txBody>
          <a:bodyPr/>
          <a:lstStyle/>
          <a:p>
            <a:fld id="{93B93ED8-0A28-144B-8090-401152FB9154}" type="slidenum">
              <a:rPr lang="en-US" smtClean="0"/>
              <a:t>31</a:t>
            </a:fld>
            <a:endParaRPr lang="en-US"/>
          </a:p>
        </p:txBody>
      </p:sp>
      <p:sp>
        <p:nvSpPr>
          <p:cNvPr id="5" name="Text Placeholder 4"/>
          <p:cNvSpPr>
            <a:spLocks noGrp="1"/>
          </p:cNvSpPr>
          <p:nvPr>
            <p:ph type="body" sz="quarter" idx="12"/>
          </p:nvPr>
        </p:nvSpPr>
        <p:spPr>
          <a:xfrm>
            <a:off x="266824" y="2072899"/>
            <a:ext cx="6703602" cy="4487282"/>
          </a:xfrm>
        </p:spPr>
        <p:txBody>
          <a:bodyPr/>
          <a:lstStyle/>
          <a:p>
            <a:r>
              <a:rPr lang="en-US" sz="2800" dirty="0" err="1"/>
              <a:t>SlimBox</a:t>
            </a:r>
            <a:r>
              <a:rPr lang="en-US" sz="2800" dirty="0"/>
              <a:t> Drop Terminal</a:t>
            </a:r>
          </a:p>
          <a:p>
            <a:pPr lvl="1"/>
            <a:r>
              <a:rPr lang="en-US" sz="2800" dirty="0"/>
              <a:t>Spliced or pre-connectorized drops</a:t>
            </a:r>
          </a:p>
          <a:p>
            <a:pPr lvl="1"/>
            <a:r>
              <a:rPr lang="en-US" sz="2800" dirty="0"/>
              <a:t>Holds splitters</a:t>
            </a:r>
          </a:p>
          <a:p>
            <a:pPr lvl="1"/>
            <a:r>
              <a:rPr lang="en-US" sz="2800" dirty="0"/>
              <a:t>Designed specifically for ADSS drop applications</a:t>
            </a:r>
          </a:p>
          <a:p>
            <a:pPr lvl="1"/>
            <a:r>
              <a:rPr lang="en-US" sz="2800" dirty="0"/>
              <a:t>Cost effective</a:t>
            </a:r>
          </a:p>
          <a:p>
            <a:pPr marL="653110" lvl="1" indent="0">
              <a:buNone/>
            </a:pPr>
            <a:endParaRPr lang="en-US" sz="2800" dirty="0"/>
          </a:p>
          <a:p>
            <a:r>
              <a:rPr lang="en-US" sz="2800" dirty="0"/>
              <a:t>Standard fiber optic closure</a:t>
            </a:r>
          </a:p>
          <a:p>
            <a:pPr lvl="1"/>
            <a:r>
              <a:rPr lang="en-US" sz="2800" dirty="0"/>
              <a:t>For longer span applications</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981025" y="1613648"/>
            <a:ext cx="2415886" cy="300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johngeorge\Documents\JEG Work Current\Slimbox Drop terminal\Photos Drop Terminal\130205-FoxDropTerm_04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3633"/>
          <a:stretch/>
        </p:blipFill>
        <p:spPr bwMode="auto">
          <a:xfrm rot="10800000">
            <a:off x="8763697" y="1613646"/>
            <a:ext cx="2768498" cy="3001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0219" y="5503475"/>
            <a:ext cx="3894269" cy="2124146"/>
          </a:xfrm>
          <a:prstGeom prst="rect">
            <a:avLst/>
          </a:prstGeom>
        </p:spPr>
      </p:pic>
    </p:spTree>
    <p:extLst>
      <p:ext uri="{BB962C8B-B14F-4D97-AF65-F5344CB8AC3E}">
        <p14:creationId xmlns:p14="http://schemas.microsoft.com/office/powerpoint/2010/main" val="4168151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B477-5C8F-4C2A-8449-2A2848A68662}"/>
              </a:ext>
            </a:extLst>
          </p:cNvPr>
          <p:cNvSpPr txBox="1">
            <a:spLocks/>
          </p:cNvSpPr>
          <p:nvPr/>
        </p:nvSpPr>
        <p:spPr>
          <a:xfrm>
            <a:off x="2180017" y="464478"/>
            <a:ext cx="9707183" cy="861925"/>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a:t>Splitters for distributed split architectures</a:t>
            </a:r>
          </a:p>
        </p:txBody>
      </p:sp>
      <p:pic>
        <p:nvPicPr>
          <p:cNvPr id="3" name="Picture 8">
            <a:extLst>
              <a:ext uri="{FF2B5EF4-FFF2-40B4-BE49-F238E27FC236}">
                <a16:creationId xmlns:a16="http://schemas.microsoft.com/office/drawing/2014/main" id="{651EB23C-2522-46C7-A12A-5958662B738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54724" y="971550"/>
            <a:ext cx="4391068" cy="192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a:extLst>
              <a:ext uri="{FF2B5EF4-FFF2-40B4-BE49-F238E27FC236}">
                <a16:creationId xmlns:a16="http://schemas.microsoft.com/office/drawing/2014/main" id="{8E27BE96-6950-4051-9DD8-2440CD65B094}"/>
              </a:ext>
            </a:extLst>
          </p:cNvPr>
          <p:cNvSpPr txBox="1">
            <a:spLocks noChangeArrowheads="1"/>
          </p:cNvSpPr>
          <p:nvPr/>
        </p:nvSpPr>
        <p:spPr bwMode="auto">
          <a:xfrm>
            <a:off x="9509760" y="3088138"/>
            <a:ext cx="5120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Ruggedized splitter in a splice tray</a:t>
            </a:r>
          </a:p>
        </p:txBody>
      </p:sp>
      <p:pic>
        <p:nvPicPr>
          <p:cNvPr id="6" name="Picture 5">
            <a:extLst>
              <a:ext uri="{FF2B5EF4-FFF2-40B4-BE49-F238E27FC236}">
                <a16:creationId xmlns:a16="http://schemas.microsoft.com/office/drawing/2014/main" id="{AFC7BF5F-04C3-46BB-8228-6F1E474215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27453" y="4168599"/>
            <a:ext cx="3139958" cy="2341015"/>
          </a:xfrm>
          <a:prstGeom prst="rect">
            <a:avLst/>
          </a:prstGeom>
        </p:spPr>
      </p:pic>
      <p:sp>
        <p:nvSpPr>
          <p:cNvPr id="7" name="TextBox 6">
            <a:extLst>
              <a:ext uri="{FF2B5EF4-FFF2-40B4-BE49-F238E27FC236}">
                <a16:creationId xmlns:a16="http://schemas.microsoft.com/office/drawing/2014/main" id="{8EDBA86A-DB56-44E8-AE92-63AC3DA48251}"/>
              </a:ext>
            </a:extLst>
          </p:cNvPr>
          <p:cNvSpPr txBox="1"/>
          <p:nvPr/>
        </p:nvSpPr>
        <p:spPr>
          <a:xfrm>
            <a:off x="10882960" y="6783954"/>
            <a:ext cx="2582840" cy="1200329"/>
          </a:xfrm>
          <a:prstGeom prst="rect">
            <a:avLst/>
          </a:prstGeom>
          <a:noFill/>
        </p:spPr>
        <p:txBody>
          <a:bodyPr wrap="square" rtlCol="0">
            <a:spAutoFit/>
          </a:bodyPr>
          <a:lstStyle/>
          <a:p>
            <a:pPr algn="ctr"/>
            <a:r>
              <a:rPr lang="en-US" sz="2400" dirty="0"/>
              <a:t>1 x 32 </a:t>
            </a:r>
          </a:p>
          <a:p>
            <a:pPr algn="ctr"/>
            <a:r>
              <a:rPr lang="en-US" sz="2400" dirty="0"/>
              <a:t>Direct Connect Splitter</a:t>
            </a:r>
          </a:p>
        </p:txBody>
      </p:sp>
      <p:sp>
        <p:nvSpPr>
          <p:cNvPr id="8" name="Text Placeholder 4">
            <a:extLst>
              <a:ext uri="{FF2B5EF4-FFF2-40B4-BE49-F238E27FC236}">
                <a16:creationId xmlns:a16="http://schemas.microsoft.com/office/drawing/2014/main" id="{60D280A9-1419-4587-B057-F43DF673BE4A}"/>
              </a:ext>
            </a:extLst>
          </p:cNvPr>
          <p:cNvSpPr txBox="1">
            <a:spLocks/>
          </p:cNvSpPr>
          <p:nvPr/>
        </p:nvSpPr>
        <p:spPr>
          <a:xfrm>
            <a:off x="425698" y="2611280"/>
            <a:ext cx="6703602" cy="2813927"/>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800" dirty="0"/>
              <a:t>Multiple choices – typical split ratios</a:t>
            </a:r>
          </a:p>
          <a:p>
            <a:pPr lvl="1"/>
            <a:r>
              <a:rPr lang="en-US" sz="2800" dirty="0"/>
              <a:t>Spliced or pre-connectorized</a:t>
            </a:r>
          </a:p>
          <a:p>
            <a:pPr lvl="1"/>
            <a:r>
              <a:rPr lang="en-US" sz="2800" dirty="0"/>
              <a:t>“</a:t>
            </a:r>
            <a:r>
              <a:rPr lang="en-US" sz="2800" dirty="0" err="1"/>
              <a:t>DirectConnect</a:t>
            </a:r>
            <a:r>
              <a:rPr lang="en-US" sz="2800" dirty="0"/>
              <a:t>”</a:t>
            </a:r>
          </a:p>
          <a:p>
            <a:pPr lvl="1"/>
            <a:r>
              <a:rPr lang="en-US" sz="2800" dirty="0"/>
              <a:t>“Ruggedized” </a:t>
            </a:r>
          </a:p>
          <a:p>
            <a:pPr lvl="1"/>
            <a:r>
              <a:rPr lang="en-US" sz="2800" dirty="0"/>
              <a:t>“Packaged” </a:t>
            </a:r>
          </a:p>
        </p:txBody>
      </p:sp>
    </p:spTree>
    <p:extLst>
      <p:ext uri="{BB962C8B-B14F-4D97-AF65-F5344CB8AC3E}">
        <p14:creationId xmlns:p14="http://schemas.microsoft.com/office/powerpoint/2010/main" val="45977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a:spLocks noGrp="1"/>
          </p:cNvSpPr>
          <p:nvPr>
            <p:ph type="title"/>
          </p:nvPr>
        </p:nvSpPr>
        <p:spPr>
          <a:xfrm>
            <a:off x="2398452" y="370792"/>
            <a:ext cx="10588109" cy="792668"/>
          </a:xfrm>
        </p:spPr>
        <p:txBody>
          <a:bodyPr>
            <a:noAutofit/>
          </a:bodyPr>
          <a:lstStyle/>
          <a:p>
            <a:r>
              <a:rPr lang="en-US" sz="3200" dirty="0"/>
              <a:t>Where to place the splitter – 4 main options</a:t>
            </a:r>
          </a:p>
        </p:txBody>
      </p:sp>
      <p:grpSp>
        <p:nvGrpSpPr>
          <p:cNvPr id="51" name="Group 50"/>
          <p:cNvGrpSpPr/>
          <p:nvPr/>
        </p:nvGrpSpPr>
        <p:grpSpPr>
          <a:xfrm>
            <a:off x="267505" y="1541013"/>
            <a:ext cx="6851787" cy="2309625"/>
            <a:chOff x="220970" y="1824367"/>
            <a:chExt cx="6851787" cy="2309625"/>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70" y="1824367"/>
              <a:ext cx="6851787" cy="135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1062907" y="3426106"/>
              <a:ext cx="5536003"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Uses more fibers and splicing</a:t>
              </a:r>
            </a:p>
            <a:p>
              <a:pPr marL="342900" indent="-342900">
                <a:buFont typeface="Arial" panose="020B0604020202020204" pitchFamily="34" charset="0"/>
                <a:buChar char="•"/>
              </a:pPr>
              <a:r>
                <a:rPr lang="en-US" sz="2000" dirty="0"/>
                <a:t>Useful for networks &lt;1km (3-4kft) from the CO</a:t>
              </a:r>
            </a:p>
          </p:txBody>
        </p:sp>
      </p:grpSp>
      <p:grpSp>
        <p:nvGrpSpPr>
          <p:cNvPr id="52" name="Group 51"/>
          <p:cNvGrpSpPr/>
          <p:nvPr/>
        </p:nvGrpSpPr>
        <p:grpSpPr>
          <a:xfrm>
            <a:off x="132245" y="4316213"/>
            <a:ext cx="6172715" cy="2593392"/>
            <a:chOff x="352164" y="4829451"/>
            <a:chExt cx="6172715" cy="2593392"/>
          </a:xfrm>
        </p:grpSpPr>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164" y="5122953"/>
              <a:ext cx="6172715" cy="150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39579" y="6714957"/>
              <a:ext cx="5759590"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Useful for networks with lower subscription rates</a:t>
              </a:r>
            </a:p>
            <a:p>
              <a:pPr marL="342900" indent="-342900">
                <a:buFont typeface="Arial" panose="020B0604020202020204" pitchFamily="34" charset="0"/>
                <a:buChar char="•"/>
              </a:pPr>
              <a:r>
                <a:rPr lang="en-US" sz="2000" dirty="0"/>
                <a:t>Uses higher fiber counts</a:t>
              </a:r>
            </a:p>
          </p:txBody>
        </p:sp>
        <p:sp>
          <p:nvSpPr>
            <p:cNvPr id="50" name="TextBox 49"/>
            <p:cNvSpPr txBox="1"/>
            <p:nvPr/>
          </p:nvSpPr>
          <p:spPr>
            <a:xfrm>
              <a:off x="2014574" y="4829451"/>
              <a:ext cx="1978691" cy="338554"/>
            </a:xfrm>
            <a:prstGeom prst="rect">
              <a:avLst/>
            </a:prstGeom>
            <a:noFill/>
          </p:spPr>
          <p:txBody>
            <a:bodyPr wrap="square" rtlCol="0">
              <a:spAutoFit/>
            </a:bodyPr>
            <a:lstStyle/>
            <a:p>
              <a:r>
                <a:rPr lang="en-US" sz="1600" b="1" dirty="0"/>
                <a:t>Centralized splits</a:t>
              </a:r>
            </a:p>
          </p:txBody>
        </p:sp>
      </p:grpSp>
      <p:grpSp>
        <p:nvGrpSpPr>
          <p:cNvPr id="56" name="Group 55"/>
          <p:cNvGrpSpPr/>
          <p:nvPr/>
        </p:nvGrpSpPr>
        <p:grpSpPr>
          <a:xfrm>
            <a:off x="7764254" y="1163460"/>
            <a:ext cx="6456363" cy="2820535"/>
            <a:chOff x="7764254" y="1163460"/>
            <a:chExt cx="6456363" cy="2820535"/>
          </a:xfrm>
        </p:grpSpPr>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64254" y="1163460"/>
              <a:ext cx="6456363"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Box 54"/>
            <p:cNvSpPr txBox="1"/>
            <p:nvPr/>
          </p:nvSpPr>
          <p:spPr>
            <a:xfrm>
              <a:off x="8870721" y="2968332"/>
              <a:ext cx="4281493"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t>1x16 or 1x32 splitters in closures</a:t>
              </a:r>
            </a:p>
            <a:p>
              <a:pPr marL="342900" indent="-342900">
                <a:buFont typeface="Arial" panose="020B0604020202020204" pitchFamily="34" charset="0"/>
                <a:buChar char="•"/>
              </a:pPr>
              <a:r>
                <a:rPr lang="en-US" sz="2000" dirty="0"/>
                <a:t>Higher OLT costs</a:t>
              </a:r>
            </a:p>
            <a:p>
              <a:pPr marL="342900" indent="-342900">
                <a:buFont typeface="Arial" panose="020B0604020202020204" pitchFamily="34" charset="0"/>
                <a:buChar char="•"/>
              </a:pPr>
              <a:r>
                <a:rPr lang="en-US" sz="2000" dirty="0"/>
                <a:t>Significant decrease in fiber count</a:t>
              </a:r>
            </a:p>
          </p:txBody>
        </p:sp>
      </p:grpSp>
      <p:grpSp>
        <p:nvGrpSpPr>
          <p:cNvPr id="54" name="Group 53"/>
          <p:cNvGrpSpPr/>
          <p:nvPr/>
        </p:nvGrpSpPr>
        <p:grpSpPr>
          <a:xfrm>
            <a:off x="7655568" y="4308550"/>
            <a:ext cx="7081859" cy="3724439"/>
            <a:chOff x="7655568" y="4308550"/>
            <a:chExt cx="7081859" cy="3724439"/>
          </a:xfrm>
        </p:grpSpPr>
        <p:grpSp>
          <p:nvGrpSpPr>
            <p:cNvPr id="5" name="Group 4"/>
            <p:cNvGrpSpPr/>
            <p:nvPr/>
          </p:nvGrpSpPr>
          <p:grpSpPr>
            <a:xfrm>
              <a:off x="7655568" y="4332002"/>
              <a:ext cx="6452075" cy="2411669"/>
              <a:chOff x="322638" y="4889383"/>
              <a:chExt cx="9849431" cy="2527991"/>
            </a:xfrm>
          </p:grpSpPr>
          <p:sp>
            <p:nvSpPr>
              <p:cNvPr id="6" name="Text Box 6"/>
              <p:cNvSpPr txBox="1">
                <a:spLocks noChangeArrowheads="1"/>
              </p:cNvSpPr>
              <p:nvPr/>
            </p:nvSpPr>
            <p:spPr bwMode="auto">
              <a:xfrm>
                <a:off x="7232968" y="6951979"/>
                <a:ext cx="226378" cy="46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2" tIns="50936" rIns="101872" bIns="50936">
                <a:spAutoFit/>
              </a:bodyPr>
              <a:lstStyle/>
              <a:p>
                <a:pPr eaLnBrk="0" hangingPunct="0">
                  <a:spcBef>
                    <a:spcPct val="50000"/>
                  </a:spcBef>
                </a:pPr>
                <a:endParaRPr lang="en-US" sz="2000"/>
              </a:p>
            </p:txBody>
          </p:sp>
          <p:pic>
            <p:nvPicPr>
              <p:cNvPr id="7" name="Picture 20" descr="Buildings-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9994" y="5589788"/>
                <a:ext cx="1320165" cy="922973"/>
              </a:xfrm>
              <a:prstGeom prst="rect">
                <a:avLst/>
              </a:prstGeom>
              <a:noFill/>
              <a:extLst>
                <a:ext uri="{909E8E84-426E-40DD-AFC4-6F175D3DCCD1}">
                  <a14:hiddenFill xmlns:a14="http://schemas.microsoft.com/office/drawing/2010/main">
                    <a:solidFill>
                      <a:srgbClr val="FFFFFF"/>
                    </a:solidFill>
                  </a14:hiddenFill>
                </a:ext>
              </a:extLst>
            </p:spPr>
          </p:pic>
          <p:sp>
            <p:nvSpPr>
              <p:cNvPr id="8" name="Line 21"/>
              <p:cNvSpPr>
                <a:spLocks noChangeShapeType="1"/>
              </p:cNvSpPr>
              <p:nvPr/>
            </p:nvSpPr>
            <p:spPr bwMode="auto">
              <a:xfrm flipV="1">
                <a:off x="1619250" y="6076463"/>
                <a:ext cx="693240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p>
                <a:endParaRPr lang="en-US">
                  <a:latin typeface="Arial" pitchFamily="34" charset="0"/>
                  <a:cs typeface="Arial" pitchFamily="34" charset="0"/>
                </a:endParaRPr>
              </a:p>
            </p:txBody>
          </p:sp>
          <p:sp>
            <p:nvSpPr>
              <p:cNvPr id="9" name="Text Box 22"/>
              <p:cNvSpPr txBox="1">
                <a:spLocks noChangeArrowheads="1"/>
              </p:cNvSpPr>
              <p:nvPr/>
            </p:nvSpPr>
            <p:spPr bwMode="auto">
              <a:xfrm>
                <a:off x="322638" y="4928595"/>
                <a:ext cx="2162308" cy="62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2" tIns="50936" rIns="101872" bIns="50936">
                <a:spAutoFit/>
              </a:bodyPr>
              <a:lstStyle/>
              <a:p>
                <a:pPr algn="ctr"/>
                <a:r>
                  <a:rPr lang="en-US" sz="1600" b="1" dirty="0">
                    <a:solidFill>
                      <a:schemeClr val="tx2"/>
                    </a:solidFill>
                    <a:latin typeface="Arial" pitchFamily="34" charset="0"/>
                    <a:cs typeface="Arial" pitchFamily="34" charset="0"/>
                  </a:rPr>
                  <a:t>Distributed</a:t>
                </a:r>
              </a:p>
              <a:p>
                <a:pPr algn="ctr"/>
                <a:r>
                  <a:rPr lang="en-US" sz="1600" b="1" dirty="0">
                    <a:solidFill>
                      <a:schemeClr val="tx2"/>
                    </a:solidFill>
                    <a:latin typeface="Arial" pitchFamily="34" charset="0"/>
                    <a:cs typeface="Arial" pitchFamily="34" charset="0"/>
                  </a:rPr>
                  <a:t>Cascaded</a:t>
                </a:r>
              </a:p>
            </p:txBody>
          </p:sp>
          <p:sp>
            <p:nvSpPr>
              <p:cNvPr id="10" name="Line 25"/>
              <p:cNvSpPr>
                <a:spLocks noChangeShapeType="1"/>
              </p:cNvSpPr>
              <p:nvPr/>
            </p:nvSpPr>
            <p:spPr bwMode="auto">
              <a:xfrm flipV="1">
                <a:off x="8272149" y="5761609"/>
                <a:ext cx="838200" cy="27527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p>
                <a:endParaRPr lang="en-US">
                  <a:latin typeface="Arial" pitchFamily="34" charset="0"/>
                  <a:cs typeface="Arial" pitchFamily="34" charset="0"/>
                </a:endParaRPr>
              </a:p>
            </p:txBody>
          </p:sp>
          <p:sp>
            <p:nvSpPr>
              <p:cNvPr id="11" name="Line 26"/>
              <p:cNvSpPr>
                <a:spLocks noChangeShapeType="1"/>
              </p:cNvSpPr>
              <p:nvPr/>
            </p:nvSpPr>
            <p:spPr bwMode="auto">
              <a:xfrm>
                <a:off x="8218016" y="6062071"/>
                <a:ext cx="1285240" cy="20330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p>
                <a:endParaRPr lang="en-US">
                  <a:latin typeface="Arial" pitchFamily="34" charset="0"/>
                  <a:cs typeface="Arial" pitchFamily="34" charset="0"/>
                </a:endParaRPr>
              </a:p>
            </p:txBody>
          </p:sp>
          <p:sp>
            <p:nvSpPr>
              <p:cNvPr id="12" name="Line 27"/>
              <p:cNvSpPr>
                <a:spLocks noChangeShapeType="1"/>
              </p:cNvSpPr>
              <p:nvPr/>
            </p:nvSpPr>
            <p:spPr bwMode="auto">
              <a:xfrm>
                <a:off x="8249448" y="6063869"/>
                <a:ext cx="1410970" cy="5793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p>
                <a:endParaRPr lang="en-US">
                  <a:latin typeface="Arial" pitchFamily="34" charset="0"/>
                  <a:cs typeface="Arial" pitchFamily="34" charset="0"/>
                </a:endParaRPr>
              </a:p>
            </p:txBody>
          </p:sp>
          <p:pic>
            <p:nvPicPr>
              <p:cNvPr id="13" name="Picture 28" descr="Houses-0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75533" y="5310018"/>
                <a:ext cx="1496536" cy="1633643"/>
              </a:xfrm>
              <a:prstGeom prst="rect">
                <a:avLst/>
              </a:prstGeom>
              <a:noFill/>
              <a:extLst>
                <a:ext uri="{909E8E84-426E-40DD-AFC4-6F175D3DCCD1}">
                  <a14:hiddenFill xmlns:a14="http://schemas.microsoft.com/office/drawing/2010/main">
                    <a:solidFill>
                      <a:srgbClr val="FFFFFF"/>
                    </a:solidFill>
                  </a14:hiddenFill>
                </a:ext>
              </a:extLst>
            </p:spPr>
          </p:pic>
          <p:sp>
            <p:nvSpPr>
              <p:cNvPr id="14" name="Line 29"/>
              <p:cNvSpPr>
                <a:spLocks noChangeShapeType="1"/>
              </p:cNvSpPr>
              <p:nvPr/>
            </p:nvSpPr>
            <p:spPr bwMode="auto">
              <a:xfrm>
                <a:off x="5289658" y="6060270"/>
                <a:ext cx="1285240" cy="20330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p>
                <a:endParaRPr lang="en-US">
                  <a:latin typeface="Arial" pitchFamily="34" charset="0"/>
                  <a:cs typeface="Arial" pitchFamily="34" charset="0"/>
                </a:endParaRPr>
              </a:p>
            </p:txBody>
          </p:sp>
          <p:sp>
            <p:nvSpPr>
              <p:cNvPr id="15" name="Line 30"/>
              <p:cNvSpPr>
                <a:spLocks noChangeShapeType="1"/>
              </p:cNvSpPr>
              <p:nvPr/>
            </p:nvSpPr>
            <p:spPr bwMode="auto">
              <a:xfrm flipV="1">
                <a:off x="5376970" y="5851567"/>
                <a:ext cx="693261" cy="23209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p>
                <a:endParaRPr lang="en-US">
                  <a:latin typeface="Arial" pitchFamily="34" charset="0"/>
                  <a:cs typeface="Arial" pitchFamily="34" charset="0"/>
                </a:endParaRPr>
              </a:p>
            </p:txBody>
          </p:sp>
          <p:sp>
            <p:nvSpPr>
              <p:cNvPr id="16" name="Text Box 31"/>
              <p:cNvSpPr txBox="1">
                <a:spLocks noChangeArrowheads="1"/>
              </p:cNvSpPr>
              <p:nvPr/>
            </p:nvSpPr>
            <p:spPr bwMode="auto">
              <a:xfrm>
                <a:off x="2626845" y="4889383"/>
                <a:ext cx="2196783" cy="36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611" tIns="46305" rIns="92611" bIns="46305">
                <a:spAutoFit/>
              </a:bodyPr>
              <a:lstStyle>
                <a:lvl1pPr defTabSz="831850">
                  <a:defRPr>
                    <a:solidFill>
                      <a:schemeClr val="tx1"/>
                    </a:solidFill>
                    <a:latin typeface="Arial" pitchFamily="34" charset="0"/>
                  </a:defRPr>
                </a:lvl1pPr>
                <a:lvl2pPr marL="415925" defTabSz="831850">
                  <a:defRPr>
                    <a:solidFill>
                      <a:schemeClr val="tx1"/>
                    </a:solidFill>
                    <a:latin typeface="Arial" pitchFamily="34" charset="0"/>
                  </a:defRPr>
                </a:lvl2pPr>
                <a:lvl3pPr marL="831850" defTabSz="831850">
                  <a:defRPr>
                    <a:solidFill>
                      <a:schemeClr val="tx1"/>
                    </a:solidFill>
                    <a:latin typeface="Arial" pitchFamily="34" charset="0"/>
                  </a:defRPr>
                </a:lvl3pPr>
                <a:lvl4pPr marL="1246188" defTabSz="831850">
                  <a:defRPr>
                    <a:solidFill>
                      <a:schemeClr val="tx1"/>
                    </a:solidFill>
                    <a:latin typeface="Arial" pitchFamily="34" charset="0"/>
                  </a:defRPr>
                </a:lvl4pPr>
                <a:lvl5pPr marL="1662113" defTabSz="831850">
                  <a:defRPr>
                    <a:solidFill>
                      <a:schemeClr val="tx1"/>
                    </a:solidFill>
                    <a:latin typeface="Arial" pitchFamily="34" charset="0"/>
                  </a:defRPr>
                </a:lvl5pPr>
                <a:lvl6pPr marL="2119313" defTabSz="831850" fontAlgn="base">
                  <a:spcBef>
                    <a:spcPct val="0"/>
                  </a:spcBef>
                  <a:spcAft>
                    <a:spcPct val="0"/>
                  </a:spcAft>
                  <a:defRPr>
                    <a:solidFill>
                      <a:schemeClr val="tx1"/>
                    </a:solidFill>
                    <a:latin typeface="Arial" pitchFamily="34" charset="0"/>
                  </a:defRPr>
                </a:lvl6pPr>
                <a:lvl7pPr marL="2576513" defTabSz="831850" fontAlgn="base">
                  <a:spcBef>
                    <a:spcPct val="0"/>
                  </a:spcBef>
                  <a:spcAft>
                    <a:spcPct val="0"/>
                  </a:spcAft>
                  <a:defRPr>
                    <a:solidFill>
                      <a:schemeClr val="tx1"/>
                    </a:solidFill>
                    <a:latin typeface="Arial" pitchFamily="34" charset="0"/>
                  </a:defRPr>
                </a:lvl7pPr>
                <a:lvl8pPr marL="3033713" defTabSz="831850" fontAlgn="base">
                  <a:spcBef>
                    <a:spcPct val="0"/>
                  </a:spcBef>
                  <a:spcAft>
                    <a:spcPct val="0"/>
                  </a:spcAft>
                  <a:defRPr>
                    <a:solidFill>
                      <a:schemeClr val="tx1"/>
                    </a:solidFill>
                    <a:latin typeface="Arial" pitchFamily="34" charset="0"/>
                  </a:defRPr>
                </a:lvl8pPr>
                <a:lvl9pPr marL="3490913" defTabSz="83185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1500" dirty="0">
                    <a:cs typeface="Arial" pitchFamily="34" charset="0"/>
                  </a:rPr>
                  <a:t>Splitters In Closures</a:t>
                </a:r>
              </a:p>
            </p:txBody>
          </p:sp>
          <p:pic>
            <p:nvPicPr>
              <p:cNvPr id="17" name="Picture 28" descr="Houses-0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56725" y="5310018"/>
                <a:ext cx="1496536" cy="1633643"/>
              </a:xfrm>
              <a:prstGeom prst="rect">
                <a:avLst/>
              </a:prstGeom>
              <a:noFill/>
              <a:extLst>
                <a:ext uri="{909E8E84-426E-40DD-AFC4-6F175D3DCCD1}">
                  <a14:hiddenFill xmlns:a14="http://schemas.microsoft.com/office/drawing/2010/main">
                    <a:solidFill>
                      <a:srgbClr val="FFFFFF"/>
                    </a:solidFill>
                  </a14:hiddenFill>
                </a:ext>
              </a:extLst>
            </p:spPr>
          </p:pic>
          <p:sp>
            <p:nvSpPr>
              <p:cNvPr id="18" name="Line 29"/>
              <p:cNvSpPr>
                <a:spLocks noChangeShapeType="1"/>
              </p:cNvSpPr>
              <p:nvPr/>
            </p:nvSpPr>
            <p:spPr bwMode="auto">
              <a:xfrm>
                <a:off x="5431104" y="6099852"/>
                <a:ext cx="1372553" cy="4857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p>
                <a:endParaRPr lang="en-US">
                  <a:latin typeface="Arial" pitchFamily="34" charset="0"/>
                  <a:cs typeface="Arial" pitchFamily="34" charset="0"/>
                </a:endParaRPr>
              </a:p>
            </p:txBody>
          </p:sp>
          <p:sp>
            <p:nvSpPr>
              <p:cNvPr id="19" name="Line 30"/>
              <p:cNvSpPr>
                <a:spLocks noChangeShapeType="1"/>
              </p:cNvSpPr>
              <p:nvPr/>
            </p:nvSpPr>
            <p:spPr bwMode="auto">
              <a:xfrm flipV="1">
                <a:off x="5481745" y="6013492"/>
                <a:ext cx="934243" cy="3778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p>
                <a:endParaRPr lang="en-US">
                  <a:latin typeface="Arial" pitchFamily="34" charset="0"/>
                  <a:cs typeface="Arial" pitchFamily="34" charset="0"/>
                </a:endParaRPr>
              </a:p>
            </p:txBody>
          </p:sp>
          <p:pic>
            <p:nvPicPr>
              <p:cNvPr id="2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80718" y="5449553"/>
                <a:ext cx="3550386" cy="126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19922" y="5744331"/>
                <a:ext cx="1255611" cy="57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8" name="TextBox 47"/>
            <p:cNvSpPr txBox="1"/>
            <p:nvPr/>
          </p:nvSpPr>
          <p:spPr>
            <a:xfrm>
              <a:off x="10549742" y="4308550"/>
              <a:ext cx="4187685" cy="400110"/>
            </a:xfrm>
            <a:prstGeom prst="rect">
              <a:avLst/>
            </a:prstGeom>
            <a:noFill/>
          </p:spPr>
          <p:txBody>
            <a:bodyPr wrap="none" rtlCol="0">
              <a:spAutoFit/>
            </a:bodyPr>
            <a:lstStyle/>
            <a:p>
              <a:r>
                <a:rPr lang="en-US" sz="2000" dirty="0"/>
                <a:t>Also sometimes called “optical taps” </a:t>
              </a:r>
            </a:p>
          </p:txBody>
        </p:sp>
        <p:sp>
          <p:nvSpPr>
            <p:cNvPr id="58" name="TextBox 57"/>
            <p:cNvSpPr txBox="1"/>
            <p:nvPr/>
          </p:nvSpPr>
          <p:spPr>
            <a:xfrm>
              <a:off x="8504941" y="6401773"/>
              <a:ext cx="5442708" cy="1631216"/>
            </a:xfrm>
            <a:prstGeom prst="rect">
              <a:avLst/>
            </a:prstGeom>
            <a:noFill/>
          </p:spPr>
          <p:txBody>
            <a:bodyPr wrap="none" rtlCol="0">
              <a:spAutoFit/>
            </a:bodyPr>
            <a:lstStyle/>
            <a:p>
              <a:pPr marL="342900" indent="-342900">
                <a:buFont typeface="Arial" panose="020B0604020202020204" pitchFamily="34" charset="0"/>
                <a:buChar char="•"/>
              </a:pPr>
              <a:r>
                <a:rPr lang="en-US" sz="2000" dirty="0"/>
                <a:t>1x4/1x8 splitters in closures</a:t>
              </a:r>
            </a:p>
            <a:p>
              <a:pPr marL="342900" indent="-342900">
                <a:buFont typeface="Arial" panose="020B0604020202020204" pitchFamily="34" charset="0"/>
                <a:buChar char="•"/>
              </a:pPr>
              <a:r>
                <a:rPr lang="en-US" sz="2000" dirty="0"/>
                <a:t>Higher OLT costs</a:t>
              </a:r>
            </a:p>
            <a:p>
              <a:pPr marL="342900" indent="-342900">
                <a:buFont typeface="Arial" panose="020B0604020202020204" pitchFamily="34" charset="0"/>
                <a:buChar char="•"/>
              </a:pPr>
              <a:r>
                <a:rPr lang="en-US" sz="2000" dirty="0"/>
                <a:t>Significant decrease in fiber count</a:t>
              </a:r>
            </a:p>
            <a:p>
              <a:pPr marL="342900" indent="-342900">
                <a:buFont typeface="Arial" panose="020B0604020202020204" pitchFamily="34" charset="0"/>
                <a:buChar char="•"/>
              </a:pPr>
              <a:r>
                <a:rPr lang="en-US" sz="2000" dirty="0"/>
                <a:t>Often used in rural environments</a:t>
              </a:r>
            </a:p>
            <a:p>
              <a:pPr marL="342900" indent="-342900">
                <a:buFont typeface="Arial" panose="020B0604020202020204" pitchFamily="34" charset="0"/>
                <a:buChar char="•"/>
              </a:pPr>
              <a:r>
                <a:rPr lang="en-US" sz="2000" dirty="0"/>
                <a:t>Other versions include uneven power splitters</a:t>
              </a:r>
            </a:p>
          </p:txBody>
        </p:sp>
      </p:grpSp>
      <p:sp>
        <p:nvSpPr>
          <p:cNvPr id="2" name="Rectangle 1"/>
          <p:cNvSpPr/>
          <p:nvPr/>
        </p:nvSpPr>
        <p:spPr>
          <a:xfrm>
            <a:off x="0" y="1163460"/>
            <a:ext cx="14465508" cy="6869529"/>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996240" y="2891861"/>
            <a:ext cx="4621234" cy="2585323"/>
          </a:xfrm>
          <a:prstGeom prst="rect">
            <a:avLst/>
          </a:prstGeom>
          <a:noFill/>
        </p:spPr>
        <p:txBody>
          <a:bodyPr wrap="square" rtlCol="0">
            <a:spAutoFit/>
          </a:bodyPr>
          <a:lstStyle/>
          <a:p>
            <a:pPr algn="ctr"/>
            <a:r>
              <a:rPr lang="en-US" sz="5400" dirty="0">
                <a:solidFill>
                  <a:srgbClr val="FF0000"/>
                </a:solidFill>
              </a:rPr>
              <a:t>Higher subscription rates</a:t>
            </a:r>
          </a:p>
        </p:txBody>
      </p:sp>
      <p:sp>
        <p:nvSpPr>
          <p:cNvPr id="35" name="TextBox 34"/>
          <p:cNvSpPr txBox="1"/>
          <p:nvPr/>
        </p:nvSpPr>
        <p:spPr>
          <a:xfrm>
            <a:off x="907985" y="2767776"/>
            <a:ext cx="4621234" cy="2585323"/>
          </a:xfrm>
          <a:prstGeom prst="rect">
            <a:avLst/>
          </a:prstGeom>
          <a:noFill/>
        </p:spPr>
        <p:txBody>
          <a:bodyPr wrap="square" rtlCol="0">
            <a:spAutoFit/>
          </a:bodyPr>
          <a:lstStyle/>
          <a:p>
            <a:pPr algn="ctr"/>
            <a:r>
              <a:rPr lang="en-US" sz="5400" dirty="0">
                <a:solidFill>
                  <a:srgbClr val="FF0000"/>
                </a:solidFill>
              </a:rPr>
              <a:t>Lower subscription rates</a:t>
            </a:r>
          </a:p>
        </p:txBody>
      </p:sp>
    </p:spTree>
    <p:extLst>
      <p:ext uri="{BB962C8B-B14F-4D97-AF65-F5344CB8AC3E}">
        <p14:creationId xmlns:p14="http://schemas.microsoft.com/office/powerpoint/2010/main" val="33330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389" y="333980"/>
            <a:ext cx="11355922" cy="742465"/>
          </a:xfrm>
        </p:spPr>
        <p:txBody>
          <a:bodyPr/>
          <a:lstStyle/>
          <a:p>
            <a:r>
              <a:rPr lang="en-US" sz="3200" dirty="0"/>
              <a:t>Distributed tap design and troubleshooting</a:t>
            </a:r>
          </a:p>
        </p:txBody>
      </p:sp>
      <p:sp>
        <p:nvSpPr>
          <p:cNvPr id="3" name="Content Placeholder 2"/>
          <p:cNvSpPr>
            <a:spLocks noGrp="1"/>
          </p:cNvSpPr>
          <p:nvPr>
            <p:ph sz="half" idx="1"/>
          </p:nvPr>
        </p:nvSpPr>
        <p:spPr>
          <a:xfrm>
            <a:off x="304799" y="1561253"/>
            <a:ext cx="6533637" cy="3263051"/>
          </a:xfrm>
        </p:spPr>
        <p:txBody>
          <a:bodyPr/>
          <a:lstStyle/>
          <a:p>
            <a:r>
              <a:rPr lang="en-US" sz="2800" dirty="0"/>
              <a:t>Troubleshooting with tap ports can be difficult</a:t>
            </a:r>
          </a:p>
          <a:p>
            <a:pPr lvl="1"/>
            <a:r>
              <a:rPr lang="en-US" sz="2400" dirty="0"/>
              <a:t>Excellent recordkeeping needed to resolve planned versus unplanned losses</a:t>
            </a:r>
          </a:p>
          <a:p>
            <a:r>
              <a:rPr lang="en-US" sz="2800" dirty="0"/>
              <a:t>How do you plan inventory for the variety of taps needed?</a:t>
            </a:r>
          </a:p>
        </p:txBody>
      </p:sp>
      <p:cxnSp>
        <p:nvCxnSpPr>
          <p:cNvPr id="6" name="Straight Connector 5"/>
          <p:cNvCxnSpPr/>
          <p:nvPr/>
        </p:nvCxnSpPr>
        <p:spPr>
          <a:xfrm>
            <a:off x="7470897" y="1634532"/>
            <a:ext cx="0" cy="2045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470897" y="3680502"/>
            <a:ext cx="47853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30917" y="1247817"/>
            <a:ext cx="1729740" cy="468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360657" y="1716447"/>
            <a:ext cx="0" cy="413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360657" y="2129832"/>
            <a:ext cx="1729740" cy="468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090397" y="2805154"/>
            <a:ext cx="609600" cy="151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699997" y="2992081"/>
            <a:ext cx="304800" cy="75724"/>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391209" y="1840927"/>
            <a:ext cx="872355" cy="246221"/>
          </a:xfrm>
          <a:prstGeom prst="rect">
            <a:avLst/>
          </a:prstGeom>
          <a:noFill/>
        </p:spPr>
        <p:txBody>
          <a:bodyPr wrap="none" rtlCol="0">
            <a:spAutoFit/>
          </a:bodyPr>
          <a:lstStyle/>
          <a:p>
            <a:r>
              <a:rPr lang="en-US" sz="1000" dirty="0"/>
              <a:t>1x32 splitter</a:t>
            </a:r>
          </a:p>
        </p:txBody>
      </p:sp>
      <p:sp>
        <p:nvSpPr>
          <p:cNvPr id="37" name="TextBox 36"/>
          <p:cNvSpPr txBox="1"/>
          <p:nvPr/>
        </p:nvSpPr>
        <p:spPr>
          <a:xfrm>
            <a:off x="12035277" y="3132576"/>
            <a:ext cx="1268296" cy="246221"/>
          </a:xfrm>
          <a:prstGeom prst="rect">
            <a:avLst/>
          </a:prstGeom>
          <a:noFill/>
        </p:spPr>
        <p:txBody>
          <a:bodyPr wrap="none" rtlCol="0">
            <a:spAutoFit/>
          </a:bodyPr>
          <a:lstStyle/>
          <a:p>
            <a:r>
              <a:rPr lang="en-US" sz="1000" dirty="0"/>
              <a:t>Final splice to home</a:t>
            </a:r>
          </a:p>
        </p:txBody>
      </p:sp>
      <p:cxnSp>
        <p:nvCxnSpPr>
          <p:cNvPr id="38" name="Straight Connector 37"/>
          <p:cNvCxnSpPr/>
          <p:nvPr/>
        </p:nvCxnSpPr>
        <p:spPr>
          <a:xfrm>
            <a:off x="11699997" y="2956602"/>
            <a:ext cx="0" cy="35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7470897" y="4441294"/>
            <a:ext cx="41580" cy="2991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470897" y="7432963"/>
            <a:ext cx="47853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672497" y="4054579"/>
            <a:ext cx="640080" cy="172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512727" y="4889921"/>
            <a:ext cx="769620" cy="208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282347" y="5342122"/>
            <a:ext cx="609600" cy="151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3041414" y="7154812"/>
            <a:ext cx="304800" cy="75724"/>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1893977" y="6229143"/>
            <a:ext cx="1268296" cy="246221"/>
          </a:xfrm>
          <a:prstGeom prst="rect">
            <a:avLst/>
          </a:prstGeom>
          <a:noFill/>
        </p:spPr>
        <p:txBody>
          <a:bodyPr wrap="none" rtlCol="0">
            <a:spAutoFit/>
          </a:bodyPr>
          <a:lstStyle/>
          <a:p>
            <a:r>
              <a:rPr lang="en-US" sz="1000" dirty="0"/>
              <a:t>Final splice to home</a:t>
            </a:r>
          </a:p>
        </p:txBody>
      </p:sp>
      <p:cxnSp>
        <p:nvCxnSpPr>
          <p:cNvPr id="51" name="Straight Connector 50"/>
          <p:cNvCxnSpPr/>
          <p:nvPr/>
        </p:nvCxnSpPr>
        <p:spPr>
          <a:xfrm>
            <a:off x="13041414" y="7119333"/>
            <a:ext cx="0" cy="35479"/>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388392" y="1235911"/>
            <a:ext cx="1768805" cy="461665"/>
          </a:xfrm>
          <a:prstGeom prst="rect">
            <a:avLst/>
          </a:prstGeom>
          <a:noFill/>
        </p:spPr>
        <p:txBody>
          <a:bodyPr wrap="square" rtlCol="0">
            <a:spAutoFit/>
          </a:bodyPr>
          <a:lstStyle/>
          <a:p>
            <a:r>
              <a:rPr lang="en-US" sz="1200" dirty="0"/>
              <a:t>Hypothetical 1x32 splitter OTDR trace</a:t>
            </a:r>
          </a:p>
        </p:txBody>
      </p:sp>
      <p:cxnSp>
        <p:nvCxnSpPr>
          <p:cNvPr id="55" name="Straight Connector 54"/>
          <p:cNvCxnSpPr/>
          <p:nvPr/>
        </p:nvCxnSpPr>
        <p:spPr>
          <a:xfrm>
            <a:off x="8312577" y="4227219"/>
            <a:ext cx="0" cy="72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941785" y="4471774"/>
            <a:ext cx="0" cy="102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512727" y="4726686"/>
            <a:ext cx="0" cy="164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0282347" y="5098281"/>
            <a:ext cx="0" cy="246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0891947" y="5493570"/>
            <a:ext cx="0" cy="328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1496193" y="5973393"/>
            <a:ext cx="0" cy="458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304957" y="4299609"/>
            <a:ext cx="640080" cy="172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941785" y="4574644"/>
            <a:ext cx="570942" cy="1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886593" y="5821945"/>
            <a:ext cx="609600" cy="151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1496193" y="6437502"/>
            <a:ext cx="275381" cy="75724"/>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432789" y="3931468"/>
            <a:ext cx="545342" cy="246221"/>
          </a:xfrm>
          <a:prstGeom prst="rect">
            <a:avLst/>
          </a:prstGeom>
          <a:noFill/>
        </p:spPr>
        <p:txBody>
          <a:bodyPr wrap="none" rtlCol="0">
            <a:spAutoFit/>
          </a:bodyPr>
          <a:lstStyle/>
          <a:p>
            <a:r>
              <a:rPr lang="en-US" sz="1000" dirty="0"/>
              <a:t>0.4 dB</a:t>
            </a:r>
          </a:p>
        </p:txBody>
      </p:sp>
      <p:sp>
        <p:nvSpPr>
          <p:cNvPr id="83" name="TextBox 82"/>
          <p:cNvSpPr txBox="1"/>
          <p:nvPr/>
        </p:nvSpPr>
        <p:spPr>
          <a:xfrm>
            <a:off x="8991741" y="4289093"/>
            <a:ext cx="367408" cy="246221"/>
          </a:xfrm>
          <a:prstGeom prst="rect">
            <a:avLst/>
          </a:prstGeom>
          <a:noFill/>
        </p:spPr>
        <p:txBody>
          <a:bodyPr wrap="none" rtlCol="0">
            <a:spAutoFit/>
          </a:bodyPr>
          <a:lstStyle/>
          <a:p>
            <a:r>
              <a:rPr lang="en-US" sz="1000" dirty="0"/>
              <a:t>0.6</a:t>
            </a:r>
          </a:p>
        </p:txBody>
      </p:sp>
      <p:sp>
        <p:nvSpPr>
          <p:cNvPr id="84" name="TextBox 83"/>
          <p:cNvSpPr txBox="1"/>
          <p:nvPr/>
        </p:nvSpPr>
        <p:spPr>
          <a:xfrm>
            <a:off x="9632486" y="4535314"/>
            <a:ext cx="367408" cy="246221"/>
          </a:xfrm>
          <a:prstGeom prst="rect">
            <a:avLst/>
          </a:prstGeom>
          <a:noFill/>
        </p:spPr>
        <p:txBody>
          <a:bodyPr wrap="none" rtlCol="0">
            <a:spAutoFit/>
          </a:bodyPr>
          <a:lstStyle/>
          <a:p>
            <a:r>
              <a:rPr lang="en-US" sz="1000" dirty="0"/>
              <a:t>0.8</a:t>
            </a:r>
          </a:p>
        </p:txBody>
      </p:sp>
      <p:sp>
        <p:nvSpPr>
          <p:cNvPr id="85" name="TextBox 84"/>
          <p:cNvSpPr txBox="1"/>
          <p:nvPr/>
        </p:nvSpPr>
        <p:spPr>
          <a:xfrm>
            <a:off x="10457558" y="4994101"/>
            <a:ext cx="442750" cy="246221"/>
          </a:xfrm>
          <a:prstGeom prst="rect">
            <a:avLst/>
          </a:prstGeom>
          <a:noFill/>
        </p:spPr>
        <p:txBody>
          <a:bodyPr wrap="none" rtlCol="0">
            <a:spAutoFit/>
          </a:bodyPr>
          <a:lstStyle/>
          <a:p>
            <a:r>
              <a:rPr lang="en-US" sz="1000" dirty="0"/>
              <a:t>1.06</a:t>
            </a:r>
          </a:p>
        </p:txBody>
      </p:sp>
      <p:sp>
        <p:nvSpPr>
          <p:cNvPr id="86" name="TextBox 85"/>
          <p:cNvSpPr txBox="1"/>
          <p:nvPr/>
        </p:nvSpPr>
        <p:spPr>
          <a:xfrm>
            <a:off x="11092999" y="5342122"/>
            <a:ext cx="442750" cy="246221"/>
          </a:xfrm>
          <a:prstGeom prst="rect">
            <a:avLst/>
          </a:prstGeom>
          <a:noFill/>
        </p:spPr>
        <p:txBody>
          <a:bodyPr wrap="none" rtlCol="0">
            <a:spAutoFit/>
          </a:bodyPr>
          <a:lstStyle/>
          <a:p>
            <a:r>
              <a:rPr lang="en-US" sz="1000" dirty="0"/>
              <a:t>1.69</a:t>
            </a:r>
          </a:p>
        </p:txBody>
      </p:sp>
      <p:sp>
        <p:nvSpPr>
          <p:cNvPr id="87" name="TextBox 86"/>
          <p:cNvSpPr txBox="1"/>
          <p:nvPr/>
        </p:nvSpPr>
        <p:spPr>
          <a:xfrm>
            <a:off x="11645536" y="6016898"/>
            <a:ext cx="442750" cy="246221"/>
          </a:xfrm>
          <a:prstGeom prst="rect">
            <a:avLst/>
          </a:prstGeom>
          <a:noFill/>
        </p:spPr>
        <p:txBody>
          <a:bodyPr wrap="none" rtlCol="0">
            <a:spAutoFit/>
          </a:bodyPr>
          <a:lstStyle/>
          <a:p>
            <a:r>
              <a:rPr lang="en-US" sz="1000" dirty="0"/>
              <a:t>2.32</a:t>
            </a:r>
          </a:p>
        </p:txBody>
      </p:sp>
      <p:cxnSp>
        <p:nvCxnSpPr>
          <p:cNvPr id="49" name="Straight Connector 48"/>
          <p:cNvCxnSpPr/>
          <p:nvPr/>
        </p:nvCxnSpPr>
        <p:spPr>
          <a:xfrm>
            <a:off x="11783486" y="6539330"/>
            <a:ext cx="304800" cy="75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783486" y="6503851"/>
            <a:ext cx="0" cy="35479"/>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C92ED9-B097-49E7-8851-B5EB0B7AFDF5}"/>
              </a:ext>
            </a:extLst>
          </p:cNvPr>
          <p:cNvPicPr>
            <a:picLocks noChangeAspect="1"/>
          </p:cNvPicPr>
          <p:nvPr/>
        </p:nvPicPr>
        <p:blipFill>
          <a:blip r:embed="rId2"/>
          <a:stretch>
            <a:fillRect/>
          </a:stretch>
        </p:blipFill>
        <p:spPr>
          <a:xfrm>
            <a:off x="263388" y="4219009"/>
            <a:ext cx="6540785" cy="3128202"/>
          </a:xfrm>
          <a:prstGeom prst="rect">
            <a:avLst/>
          </a:prstGeom>
        </p:spPr>
      </p:pic>
      <p:sp>
        <p:nvSpPr>
          <p:cNvPr id="46" name="TextBox 45">
            <a:extLst>
              <a:ext uri="{FF2B5EF4-FFF2-40B4-BE49-F238E27FC236}">
                <a16:creationId xmlns:a16="http://schemas.microsoft.com/office/drawing/2014/main" id="{0BF40C26-AABA-4B8F-87C1-522160B3C7C2}"/>
              </a:ext>
            </a:extLst>
          </p:cNvPr>
          <p:cNvSpPr txBox="1"/>
          <p:nvPr/>
        </p:nvSpPr>
        <p:spPr>
          <a:xfrm>
            <a:off x="690738" y="7353889"/>
            <a:ext cx="5592885" cy="424732"/>
          </a:xfrm>
          <a:prstGeom prst="rect">
            <a:avLst/>
          </a:prstGeom>
          <a:noFill/>
        </p:spPr>
        <p:txBody>
          <a:bodyPr wrap="square" rtlCol="0">
            <a:spAutoFit/>
          </a:bodyPr>
          <a:lstStyle/>
          <a:p>
            <a:pPr algn="r"/>
            <a:r>
              <a:rPr lang="en-US" dirty="0"/>
              <a:t>Actual “distributed tap”/unbalanced split trace</a:t>
            </a:r>
          </a:p>
        </p:txBody>
      </p:sp>
      <p:sp>
        <p:nvSpPr>
          <p:cNvPr id="48" name="TextBox 47">
            <a:extLst>
              <a:ext uri="{FF2B5EF4-FFF2-40B4-BE49-F238E27FC236}">
                <a16:creationId xmlns:a16="http://schemas.microsoft.com/office/drawing/2014/main" id="{B871EA72-0651-4E85-A19B-50D1D02523FA}"/>
              </a:ext>
            </a:extLst>
          </p:cNvPr>
          <p:cNvSpPr txBox="1"/>
          <p:nvPr/>
        </p:nvSpPr>
        <p:spPr>
          <a:xfrm>
            <a:off x="11591805" y="4246216"/>
            <a:ext cx="2364224" cy="461665"/>
          </a:xfrm>
          <a:prstGeom prst="rect">
            <a:avLst/>
          </a:prstGeom>
          <a:noFill/>
        </p:spPr>
        <p:txBody>
          <a:bodyPr wrap="square" rtlCol="0">
            <a:spAutoFit/>
          </a:bodyPr>
          <a:lstStyle/>
          <a:p>
            <a:r>
              <a:rPr lang="en-US" sz="1200" dirty="0"/>
              <a:t>Hypothetical “distributed tap” OTDR trace</a:t>
            </a:r>
          </a:p>
        </p:txBody>
      </p:sp>
    </p:spTree>
    <p:extLst>
      <p:ext uri="{BB962C8B-B14F-4D97-AF65-F5344CB8AC3E}">
        <p14:creationId xmlns:p14="http://schemas.microsoft.com/office/powerpoint/2010/main" val="291646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Distributed splits vs distributed taps – costs</a:t>
            </a:r>
          </a:p>
        </p:txBody>
      </p:sp>
      <p:sp>
        <p:nvSpPr>
          <p:cNvPr id="3" name="Content Placeholder 2"/>
          <p:cNvSpPr>
            <a:spLocks noGrp="1"/>
          </p:cNvSpPr>
          <p:nvPr>
            <p:ph sz="half" idx="1"/>
          </p:nvPr>
        </p:nvSpPr>
        <p:spPr>
          <a:xfrm>
            <a:off x="312516" y="1762486"/>
            <a:ext cx="6807072" cy="5830505"/>
          </a:xfrm>
        </p:spPr>
        <p:txBody>
          <a:bodyPr/>
          <a:lstStyle/>
          <a:p>
            <a:r>
              <a:rPr lang="en-US" sz="2400" dirty="0"/>
              <a:t>Distributed taps are typically more expensive</a:t>
            </a:r>
          </a:p>
          <a:p>
            <a:pPr lvl="1"/>
            <a:r>
              <a:rPr lang="en-US" sz="2400" dirty="0"/>
              <a:t>Larger, more expensive closures</a:t>
            </a:r>
          </a:p>
          <a:p>
            <a:pPr lvl="1"/>
            <a:r>
              <a:rPr lang="en-US" sz="2400" dirty="0"/>
              <a:t>Taps themselves are more expensive</a:t>
            </a:r>
          </a:p>
          <a:p>
            <a:r>
              <a:rPr lang="en-US" sz="2400" dirty="0"/>
              <a:t>Distributed split sweet spot – 1x2 and 1x16</a:t>
            </a:r>
          </a:p>
          <a:p>
            <a:pPr lvl="1"/>
            <a:r>
              <a:rPr lang="en-US" sz="2000" dirty="0"/>
              <a:t>Smaller number of splitters</a:t>
            </a:r>
          </a:p>
          <a:p>
            <a:pPr lvl="1"/>
            <a:r>
              <a:rPr lang="en-US" sz="2000" dirty="0"/>
              <a:t>Can use re-use 12 fiber cables</a:t>
            </a:r>
          </a:p>
          <a:p>
            <a:r>
              <a:rPr lang="en-US" sz="2400" dirty="0"/>
              <a:t>Other split ratios</a:t>
            </a:r>
          </a:p>
          <a:p>
            <a:pPr lvl="1"/>
            <a:r>
              <a:rPr lang="en-US" sz="2000" dirty="0"/>
              <a:t>1x32 – Can be less expensive in more densely populated areas</a:t>
            </a:r>
          </a:p>
          <a:p>
            <a:pPr lvl="2"/>
            <a:r>
              <a:rPr lang="en-US" sz="2000" dirty="0"/>
              <a:t>Partially offset by need for 24 fiber cable to reuse fibers</a:t>
            </a:r>
          </a:p>
          <a:p>
            <a:pPr lvl="1"/>
            <a:r>
              <a:rPr lang="en-US" sz="2000" dirty="0"/>
              <a:t>1x4/1x8 (and vice versa)</a:t>
            </a:r>
          </a:p>
          <a:p>
            <a:pPr lvl="2"/>
            <a:r>
              <a:rPr lang="en-US" sz="2000" dirty="0"/>
              <a:t>Can re-use 12 fiber cables</a:t>
            </a:r>
          </a:p>
          <a:p>
            <a:pPr lvl="2"/>
            <a:r>
              <a:rPr lang="en-US" sz="2000" dirty="0"/>
              <a:t>Increases splitter number, which increases cost</a:t>
            </a:r>
          </a:p>
          <a:p>
            <a:endParaRPr lang="en-US" dirty="0"/>
          </a:p>
        </p:txBody>
      </p:sp>
      <p:pic>
        <p:nvPicPr>
          <p:cNvPr id="5122"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7560207" y="2065928"/>
            <a:ext cx="6735050" cy="484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7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547" y="390169"/>
            <a:ext cx="11355922" cy="742465"/>
          </a:xfrm>
        </p:spPr>
        <p:txBody>
          <a:bodyPr/>
          <a:lstStyle/>
          <a:p>
            <a:r>
              <a:rPr lang="en-US" sz="3200" dirty="0"/>
              <a:t>Distributed balanced split versus unbalanced split</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565415466"/>
              </p:ext>
            </p:extLst>
          </p:nvPr>
        </p:nvGraphicFramePr>
        <p:xfrm>
          <a:off x="655637" y="1584610"/>
          <a:ext cx="13654407" cy="5084500"/>
        </p:xfrm>
        <a:graphic>
          <a:graphicData uri="http://schemas.openxmlformats.org/drawingml/2006/table">
            <a:tbl>
              <a:tblPr firstRow="1" bandRow="1">
                <a:tableStyleId>{5C22544A-7EE6-4342-B048-85BDC9FD1C3A}</a:tableStyleId>
              </a:tblPr>
              <a:tblGrid>
                <a:gridCol w="2003150">
                  <a:extLst>
                    <a:ext uri="{9D8B030D-6E8A-4147-A177-3AD203B41FA5}">
                      <a16:colId xmlns:a16="http://schemas.microsoft.com/office/drawing/2014/main" val="20000"/>
                    </a:ext>
                  </a:extLst>
                </a:gridCol>
                <a:gridCol w="4930733">
                  <a:extLst>
                    <a:ext uri="{9D8B030D-6E8A-4147-A177-3AD203B41FA5}">
                      <a16:colId xmlns:a16="http://schemas.microsoft.com/office/drawing/2014/main" val="20001"/>
                    </a:ext>
                  </a:extLst>
                </a:gridCol>
                <a:gridCol w="6720524">
                  <a:extLst>
                    <a:ext uri="{9D8B030D-6E8A-4147-A177-3AD203B41FA5}">
                      <a16:colId xmlns:a16="http://schemas.microsoft.com/office/drawing/2014/main" val="20002"/>
                    </a:ext>
                  </a:extLst>
                </a:gridCol>
              </a:tblGrid>
              <a:tr h="407031">
                <a:tc>
                  <a:txBody>
                    <a:bodyPr/>
                    <a:lstStyle/>
                    <a:p>
                      <a:endParaRPr lang="en-US" dirty="0"/>
                    </a:p>
                  </a:txBody>
                  <a:tcPr/>
                </a:tc>
                <a:tc>
                  <a:txBody>
                    <a:bodyPr/>
                    <a:lstStyle/>
                    <a:p>
                      <a:pPr algn="ctr"/>
                      <a:r>
                        <a:rPr lang="en-US" dirty="0">
                          <a:solidFill>
                            <a:schemeClr val="tx1"/>
                          </a:solidFill>
                        </a:rPr>
                        <a:t>Distributed cascaded</a:t>
                      </a:r>
                      <a:r>
                        <a:rPr lang="en-US" baseline="0" dirty="0">
                          <a:solidFill>
                            <a:schemeClr val="tx1"/>
                          </a:solidFill>
                        </a:rPr>
                        <a:t> split</a:t>
                      </a:r>
                      <a:endParaRPr lang="en-US" dirty="0">
                        <a:solidFill>
                          <a:schemeClr val="tx1"/>
                        </a:solidFill>
                      </a:endParaRPr>
                    </a:p>
                  </a:txBody>
                  <a:tcPr/>
                </a:tc>
                <a:tc>
                  <a:txBody>
                    <a:bodyPr/>
                    <a:lstStyle/>
                    <a:p>
                      <a:pPr algn="ctr"/>
                      <a:r>
                        <a:rPr lang="en-US" dirty="0">
                          <a:solidFill>
                            <a:schemeClr val="tx1"/>
                          </a:solidFill>
                        </a:rPr>
                        <a:t>“Distributed tap”</a:t>
                      </a:r>
                    </a:p>
                  </a:txBody>
                  <a:tcPr/>
                </a:tc>
                <a:extLst>
                  <a:ext uri="{0D108BD9-81ED-4DB2-BD59-A6C34878D82A}">
                    <a16:rowId xmlns:a16="http://schemas.microsoft.com/office/drawing/2014/main" val="10000"/>
                  </a:ext>
                </a:extLst>
              </a:tr>
              <a:tr h="408587">
                <a:tc>
                  <a:txBody>
                    <a:bodyPr/>
                    <a:lstStyle/>
                    <a:p>
                      <a:r>
                        <a:rPr lang="en-US" sz="1800" dirty="0"/>
                        <a:t>Cost</a:t>
                      </a:r>
                    </a:p>
                  </a:txBody>
                  <a:tcPr/>
                </a:tc>
                <a:tc>
                  <a:txBody>
                    <a:bodyPr/>
                    <a:lstStyle/>
                    <a:p>
                      <a:r>
                        <a:rPr lang="en-US" sz="1800" dirty="0"/>
                        <a:t>Less expensive</a:t>
                      </a:r>
                      <a:r>
                        <a:rPr lang="en-US" sz="1800" baseline="0" dirty="0"/>
                        <a:t> by up to 30%</a:t>
                      </a:r>
                      <a:endParaRPr lang="en-US" sz="1800" dirty="0"/>
                    </a:p>
                  </a:txBody>
                  <a:tcPr>
                    <a:solidFill>
                      <a:srgbClr val="92D050"/>
                    </a:solidFill>
                  </a:tcPr>
                </a:tc>
                <a:tc>
                  <a:txBody>
                    <a:bodyPr/>
                    <a:lstStyle/>
                    <a:p>
                      <a:r>
                        <a:rPr lang="en-US" sz="1800" dirty="0"/>
                        <a:t>More expensive</a:t>
                      </a:r>
                      <a:r>
                        <a:rPr lang="en-US" sz="1800" baseline="0" dirty="0"/>
                        <a:t> driven by taps and larger closures needed</a:t>
                      </a:r>
                      <a:endParaRPr lang="en-US" sz="1800" dirty="0"/>
                    </a:p>
                  </a:txBody>
                  <a:tcPr>
                    <a:solidFill>
                      <a:srgbClr val="FFFF00"/>
                    </a:solidFill>
                  </a:tcPr>
                </a:tc>
                <a:extLst>
                  <a:ext uri="{0D108BD9-81ED-4DB2-BD59-A6C34878D82A}">
                    <a16:rowId xmlns:a16="http://schemas.microsoft.com/office/drawing/2014/main" val="10001"/>
                  </a:ext>
                </a:extLst>
              </a:tr>
              <a:tr h="414809">
                <a:tc>
                  <a:txBody>
                    <a:bodyPr/>
                    <a:lstStyle/>
                    <a:p>
                      <a:r>
                        <a:rPr lang="en-US" sz="1800" dirty="0"/>
                        <a:t>Spending</a:t>
                      </a:r>
                      <a:r>
                        <a:rPr lang="en-US" sz="1800" baseline="0" dirty="0"/>
                        <a:t> rate</a:t>
                      </a:r>
                      <a:endParaRPr lang="en-US" sz="1800" dirty="0"/>
                    </a:p>
                  </a:txBody>
                  <a:tcPr/>
                </a:tc>
                <a:tc>
                  <a:txBody>
                    <a:bodyPr/>
                    <a:lstStyle/>
                    <a:p>
                      <a:r>
                        <a:rPr lang="en-US" sz="1800" dirty="0"/>
                        <a:t>Lower at the start</a:t>
                      </a:r>
                    </a:p>
                  </a:txBody>
                  <a:tcPr>
                    <a:solidFill>
                      <a:srgbClr val="92D050"/>
                    </a:solidFill>
                  </a:tcPr>
                </a:tc>
                <a:tc>
                  <a:txBody>
                    <a:bodyPr/>
                    <a:lstStyle/>
                    <a:p>
                      <a:r>
                        <a:rPr lang="en-US" sz="1800" dirty="0"/>
                        <a:t>Higher at the start</a:t>
                      </a:r>
                    </a:p>
                  </a:txBody>
                  <a:tcPr/>
                </a:tc>
                <a:extLst>
                  <a:ext uri="{0D108BD9-81ED-4DB2-BD59-A6C34878D82A}">
                    <a16:rowId xmlns:a16="http://schemas.microsoft.com/office/drawing/2014/main" val="10002"/>
                  </a:ext>
                </a:extLst>
              </a:tr>
              <a:tr h="602773">
                <a:tc>
                  <a:txBody>
                    <a:bodyPr/>
                    <a:lstStyle/>
                    <a:p>
                      <a:r>
                        <a:rPr lang="en-US" sz="1800" dirty="0"/>
                        <a:t>Fiber use</a:t>
                      </a:r>
                    </a:p>
                  </a:txBody>
                  <a:tcPr/>
                </a:tc>
                <a:tc>
                  <a:txBody>
                    <a:bodyPr/>
                    <a:lstStyle/>
                    <a:p>
                      <a:r>
                        <a:rPr lang="en-US" sz="1800" dirty="0"/>
                        <a:t>Similar – low fiber counts can be used </a:t>
                      </a:r>
                    </a:p>
                    <a:p>
                      <a:r>
                        <a:rPr lang="en-US" sz="1800" dirty="0"/>
                        <a:t>Fiber</a:t>
                      </a:r>
                      <a:r>
                        <a:rPr lang="en-US" sz="1800" baseline="0" dirty="0"/>
                        <a:t> colors re-used after the splitter</a:t>
                      </a:r>
                      <a:endParaRPr lang="en-US" sz="1800" dirty="0"/>
                    </a:p>
                  </a:txBody>
                  <a:tcPr>
                    <a:solidFill>
                      <a:srgbClr val="92D050"/>
                    </a:solidFill>
                  </a:tcPr>
                </a:tc>
                <a:tc>
                  <a:txBody>
                    <a:bodyPr/>
                    <a:lstStyle/>
                    <a:p>
                      <a:r>
                        <a:rPr lang="en-US" sz="1800" dirty="0"/>
                        <a:t>Similar – low fiber</a:t>
                      </a:r>
                      <a:r>
                        <a:rPr lang="en-US" sz="1800" baseline="0" dirty="0"/>
                        <a:t> counts can be used</a:t>
                      </a:r>
                    </a:p>
                    <a:p>
                      <a:r>
                        <a:rPr lang="en-US" sz="1800" baseline="0" dirty="0"/>
                        <a:t>“Taps” off of one base fiber</a:t>
                      </a:r>
                      <a:endParaRPr lang="en-US" sz="1800" dirty="0"/>
                    </a:p>
                  </a:txBody>
                  <a:tcPr>
                    <a:solidFill>
                      <a:srgbClr val="92D050"/>
                    </a:solidFill>
                  </a:tcPr>
                </a:tc>
                <a:extLst>
                  <a:ext uri="{0D108BD9-81ED-4DB2-BD59-A6C34878D82A}">
                    <a16:rowId xmlns:a16="http://schemas.microsoft.com/office/drawing/2014/main" val="10003"/>
                  </a:ext>
                </a:extLst>
              </a:tr>
              <a:tr h="602773">
                <a:tc>
                  <a:txBody>
                    <a:bodyPr/>
                    <a:lstStyle/>
                    <a:p>
                      <a:r>
                        <a:rPr lang="en-US" sz="1800" dirty="0"/>
                        <a:t>Optical</a:t>
                      </a:r>
                      <a:r>
                        <a:rPr lang="en-US" sz="1800" baseline="0" dirty="0"/>
                        <a:t> performance</a:t>
                      </a:r>
                      <a:endParaRPr lang="en-US" sz="1800" dirty="0"/>
                    </a:p>
                  </a:txBody>
                  <a:tcPr/>
                </a:tc>
                <a:tc>
                  <a:txBody>
                    <a:bodyPr/>
                    <a:lstStyle/>
                    <a:p>
                      <a:r>
                        <a:rPr lang="en-US" sz="1800" dirty="0"/>
                        <a:t>PON</a:t>
                      </a:r>
                      <a:r>
                        <a:rPr lang="en-US" sz="1800" baseline="0" dirty="0"/>
                        <a:t> was designed to use splitters.  No significant issues here. </a:t>
                      </a:r>
                      <a:endParaRPr lang="en-US" sz="1800" dirty="0"/>
                    </a:p>
                  </a:txBody>
                  <a:tcPr>
                    <a:solidFill>
                      <a:srgbClr val="92D050"/>
                    </a:solidFill>
                  </a:tcPr>
                </a:tc>
                <a:tc>
                  <a:txBody>
                    <a:bodyPr/>
                    <a:lstStyle/>
                    <a:p>
                      <a:r>
                        <a:rPr lang="en-US" sz="1800" dirty="0"/>
                        <a:t>A</a:t>
                      </a:r>
                      <a:r>
                        <a:rPr lang="en-US" sz="1800" baseline="0" dirty="0"/>
                        <a:t> little more challenging</a:t>
                      </a:r>
                      <a:r>
                        <a:rPr lang="en-US" sz="1800" dirty="0"/>
                        <a:t> to plan optical tap losses.  Manageable.</a:t>
                      </a:r>
                    </a:p>
                  </a:txBody>
                  <a:tcPr>
                    <a:solidFill>
                      <a:srgbClr val="FFFF00"/>
                    </a:solidFill>
                  </a:tcPr>
                </a:tc>
                <a:extLst>
                  <a:ext uri="{0D108BD9-81ED-4DB2-BD59-A6C34878D82A}">
                    <a16:rowId xmlns:a16="http://schemas.microsoft.com/office/drawing/2014/main" val="10004"/>
                  </a:ext>
                </a:extLst>
              </a:tr>
              <a:tr h="602773">
                <a:tc>
                  <a:txBody>
                    <a:bodyPr/>
                    <a:lstStyle/>
                    <a:p>
                      <a:r>
                        <a:rPr lang="en-US" sz="1800" dirty="0"/>
                        <a:t>Ease of troubleshooting</a:t>
                      </a:r>
                    </a:p>
                  </a:txBody>
                  <a:tcPr/>
                </a:tc>
                <a:tc>
                  <a:txBody>
                    <a:bodyPr/>
                    <a:lstStyle/>
                    <a:p>
                      <a:r>
                        <a:rPr lang="en-US" sz="1800" dirty="0"/>
                        <a:t>Easier.</a:t>
                      </a:r>
                      <a:r>
                        <a:rPr lang="en-US" sz="1800" baseline="0" dirty="0"/>
                        <a:t>  Main challenge is not significant…OTDR through a splitter from the home side</a:t>
                      </a:r>
                      <a:endParaRPr lang="en-US" sz="1800" dirty="0"/>
                    </a:p>
                  </a:txBody>
                  <a:tcPr>
                    <a:solidFill>
                      <a:srgbClr val="92D050"/>
                    </a:solidFill>
                  </a:tcPr>
                </a:tc>
                <a:tc>
                  <a:txBody>
                    <a:bodyPr/>
                    <a:lstStyle/>
                    <a:p>
                      <a:r>
                        <a:rPr lang="en-US" sz="1800" dirty="0"/>
                        <a:t>Harder…How do you determine where a problem is when there are so many different designed losses in the network?</a:t>
                      </a:r>
                      <a:r>
                        <a:rPr lang="en-US" sz="1800" baseline="0" dirty="0"/>
                        <a:t> </a:t>
                      </a:r>
                      <a:endParaRPr lang="en-US" sz="1800" dirty="0"/>
                    </a:p>
                  </a:txBody>
                  <a:tcPr>
                    <a:solidFill>
                      <a:srgbClr val="FF0000"/>
                    </a:solidFill>
                  </a:tcPr>
                </a:tc>
                <a:extLst>
                  <a:ext uri="{0D108BD9-81ED-4DB2-BD59-A6C34878D82A}">
                    <a16:rowId xmlns:a16="http://schemas.microsoft.com/office/drawing/2014/main" val="10005"/>
                  </a:ext>
                </a:extLst>
              </a:tr>
              <a:tr h="602773">
                <a:tc>
                  <a:txBody>
                    <a:bodyPr/>
                    <a:lstStyle/>
                    <a:p>
                      <a:r>
                        <a:rPr lang="en-US" sz="1800" dirty="0"/>
                        <a:t>Inventory management</a:t>
                      </a:r>
                    </a:p>
                  </a:txBody>
                  <a:tcPr/>
                </a:tc>
                <a:tc>
                  <a:txBody>
                    <a:bodyPr/>
                    <a:lstStyle/>
                    <a:p>
                      <a:r>
                        <a:rPr lang="en-US" sz="1800" dirty="0"/>
                        <a:t>Easier.  Standard</a:t>
                      </a:r>
                      <a:r>
                        <a:rPr lang="en-US" sz="1800" baseline="0" dirty="0"/>
                        <a:t> splitter inventory needed. </a:t>
                      </a:r>
                      <a:endParaRPr lang="en-US" sz="1800" dirty="0"/>
                    </a:p>
                  </a:txBody>
                  <a:tcPr>
                    <a:solidFill>
                      <a:srgbClr val="92D050"/>
                    </a:solidFill>
                  </a:tcPr>
                </a:tc>
                <a:tc>
                  <a:txBody>
                    <a:bodyPr/>
                    <a:lstStyle/>
                    <a:p>
                      <a:r>
                        <a:rPr lang="en-US" sz="1800" dirty="0"/>
                        <a:t>Harder.  How do you plan for the appropriate tap/attenuation</a:t>
                      </a:r>
                      <a:r>
                        <a:rPr lang="en-US" sz="1800" baseline="0" dirty="0"/>
                        <a:t> combination?  </a:t>
                      </a:r>
                      <a:endParaRPr lang="en-US" sz="1800" dirty="0"/>
                    </a:p>
                  </a:txBody>
                  <a:tcPr>
                    <a:solidFill>
                      <a:srgbClr val="FF0000"/>
                    </a:solidFill>
                  </a:tcPr>
                </a:tc>
                <a:extLst>
                  <a:ext uri="{0D108BD9-81ED-4DB2-BD59-A6C34878D82A}">
                    <a16:rowId xmlns:a16="http://schemas.microsoft.com/office/drawing/2014/main" val="10006"/>
                  </a:ext>
                </a:extLst>
              </a:tr>
              <a:tr h="602773">
                <a:tc>
                  <a:txBody>
                    <a:bodyPr/>
                    <a:lstStyle/>
                    <a:p>
                      <a:r>
                        <a:rPr lang="en-US" sz="1800" dirty="0"/>
                        <a:t>Ease of expansion</a:t>
                      </a:r>
                    </a:p>
                  </a:txBody>
                  <a:tcPr/>
                </a:tc>
                <a:tc>
                  <a:txBody>
                    <a:bodyPr/>
                    <a:lstStyle/>
                    <a:p>
                      <a:r>
                        <a:rPr lang="en-US" sz="1800" dirty="0"/>
                        <a:t>Easier</a:t>
                      </a:r>
                    </a:p>
                  </a:txBody>
                  <a:tcPr>
                    <a:solidFill>
                      <a:srgbClr val="92D050"/>
                    </a:solidFill>
                  </a:tcPr>
                </a:tc>
                <a:tc>
                  <a:txBody>
                    <a:bodyPr/>
                    <a:lstStyle/>
                    <a:p>
                      <a:r>
                        <a:rPr lang="en-US" sz="1800" dirty="0"/>
                        <a:t>Existing customers get an outage if a new tap is added to the network</a:t>
                      </a:r>
                    </a:p>
                  </a:txBody>
                  <a:tcPr>
                    <a:solidFill>
                      <a:srgbClr val="FFFF00"/>
                    </a:solidFill>
                  </a:tcPr>
                </a:tc>
                <a:extLst>
                  <a:ext uri="{0D108BD9-81ED-4DB2-BD59-A6C34878D82A}">
                    <a16:rowId xmlns:a16="http://schemas.microsoft.com/office/drawing/2014/main" val="10007"/>
                  </a:ext>
                </a:extLst>
              </a:tr>
              <a:tr h="219764">
                <a:tc>
                  <a:txBody>
                    <a:bodyPr/>
                    <a:lstStyle/>
                    <a:p>
                      <a:r>
                        <a:rPr lang="en-US" sz="1800" dirty="0"/>
                        <a:t>Material availability</a:t>
                      </a:r>
                    </a:p>
                  </a:txBody>
                  <a:tcPr/>
                </a:tc>
                <a:tc>
                  <a:txBody>
                    <a:bodyPr/>
                    <a:lstStyle/>
                    <a:p>
                      <a:r>
                        <a:rPr lang="en-US" sz="1800" dirty="0"/>
                        <a:t>More</a:t>
                      </a:r>
                      <a:r>
                        <a:rPr lang="en-US" sz="1800" baseline="0" dirty="0"/>
                        <a:t> sources</a:t>
                      </a:r>
                      <a:endParaRPr lang="en-US" sz="1800" dirty="0"/>
                    </a:p>
                  </a:txBody>
                  <a:tcPr>
                    <a:solidFill>
                      <a:srgbClr val="92D050"/>
                    </a:solidFill>
                  </a:tcPr>
                </a:tc>
                <a:tc>
                  <a:txBody>
                    <a:bodyPr/>
                    <a:lstStyle/>
                    <a:p>
                      <a:r>
                        <a:rPr lang="en-US" sz="1800" dirty="0"/>
                        <a:t>Fewer</a:t>
                      </a:r>
                      <a:r>
                        <a:rPr lang="en-US" sz="1800" baseline="0" dirty="0"/>
                        <a:t> sources</a:t>
                      </a:r>
                      <a:endParaRPr lang="en-US" sz="1800" dirty="0"/>
                    </a:p>
                  </a:txBody>
                  <a:tcPr>
                    <a:solidFill>
                      <a:srgbClr val="FFFF00"/>
                    </a:solidFill>
                  </a:tcPr>
                </a:tc>
                <a:extLst>
                  <a:ext uri="{0D108BD9-81ED-4DB2-BD59-A6C34878D82A}">
                    <a16:rowId xmlns:a16="http://schemas.microsoft.com/office/drawing/2014/main" val="10008"/>
                  </a:ext>
                </a:extLst>
              </a:tr>
            </a:tbl>
          </a:graphicData>
        </a:graphic>
      </p:graphicFrame>
      <p:sp>
        <p:nvSpPr>
          <p:cNvPr id="3" name="TextBox 2"/>
          <p:cNvSpPr txBox="1"/>
          <p:nvPr/>
        </p:nvSpPr>
        <p:spPr>
          <a:xfrm>
            <a:off x="1813561" y="6901955"/>
            <a:ext cx="11338560" cy="757130"/>
          </a:xfrm>
          <a:prstGeom prst="rect">
            <a:avLst/>
          </a:prstGeom>
          <a:noFill/>
        </p:spPr>
        <p:txBody>
          <a:bodyPr wrap="square" rtlCol="0">
            <a:spAutoFit/>
          </a:bodyPr>
          <a:lstStyle/>
          <a:p>
            <a:r>
              <a:rPr lang="en-US" dirty="0"/>
              <a:t>OFS position on distributed tap – it can be useful in certain situations, but we view it as an alternative tool to be used when other methods are inadequate, not as a primary design tool.  </a:t>
            </a:r>
          </a:p>
        </p:txBody>
      </p:sp>
      <p:sp>
        <p:nvSpPr>
          <p:cNvPr id="4" name="TextBox 3"/>
          <p:cNvSpPr txBox="1"/>
          <p:nvPr/>
        </p:nvSpPr>
        <p:spPr>
          <a:xfrm>
            <a:off x="2372810" y="968252"/>
            <a:ext cx="6497035" cy="424732"/>
          </a:xfrm>
          <a:prstGeom prst="rect">
            <a:avLst/>
          </a:prstGeom>
          <a:noFill/>
        </p:spPr>
        <p:txBody>
          <a:bodyPr wrap="none" rtlCol="0">
            <a:spAutoFit/>
          </a:bodyPr>
          <a:lstStyle/>
          <a:p>
            <a:r>
              <a:rPr lang="en-US" dirty="0"/>
              <a:t>Add restoration time/cost…Will cost more to support? </a:t>
            </a:r>
          </a:p>
        </p:txBody>
      </p:sp>
    </p:spTree>
    <p:extLst>
      <p:ext uri="{BB962C8B-B14F-4D97-AF65-F5344CB8AC3E}">
        <p14:creationId xmlns:p14="http://schemas.microsoft.com/office/powerpoint/2010/main" val="3144772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device&#10;&#10;Description automatically generated">
            <a:extLst>
              <a:ext uri="{FF2B5EF4-FFF2-40B4-BE49-F238E27FC236}">
                <a16:creationId xmlns:a16="http://schemas.microsoft.com/office/drawing/2014/main" id="{55855E82-475C-4303-BA3E-08CAEB6218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1701" y="1547202"/>
            <a:ext cx="3110551" cy="2937995"/>
          </a:xfrm>
          <a:prstGeom prst="rect">
            <a:avLst/>
          </a:prstGeom>
        </p:spPr>
      </p:pic>
      <p:sp>
        <p:nvSpPr>
          <p:cNvPr id="2" name="Title 1"/>
          <p:cNvSpPr>
            <a:spLocks noGrp="1"/>
          </p:cNvSpPr>
          <p:nvPr>
            <p:ph type="title"/>
          </p:nvPr>
        </p:nvSpPr>
        <p:spPr>
          <a:xfrm>
            <a:off x="2268638" y="401813"/>
            <a:ext cx="11355922" cy="742465"/>
          </a:xfrm>
        </p:spPr>
        <p:txBody>
          <a:bodyPr/>
          <a:lstStyle/>
          <a:p>
            <a:r>
              <a:rPr lang="en-US" sz="3200" dirty="0"/>
              <a:t>Drop cable options</a:t>
            </a:r>
          </a:p>
        </p:txBody>
      </p:sp>
      <p:sp>
        <p:nvSpPr>
          <p:cNvPr id="3" name="Content Placeholder 2"/>
          <p:cNvSpPr>
            <a:spLocks noGrp="1"/>
          </p:cNvSpPr>
          <p:nvPr>
            <p:ph sz="half" idx="1"/>
          </p:nvPr>
        </p:nvSpPr>
        <p:spPr>
          <a:xfrm>
            <a:off x="603110" y="3026314"/>
            <a:ext cx="5566410" cy="1805945"/>
          </a:xfrm>
        </p:spPr>
        <p:txBody>
          <a:bodyPr/>
          <a:lstStyle/>
          <a:p>
            <a:r>
              <a:rPr lang="en-US" dirty="0"/>
              <a:t>Drop cables can be pre-connectorized</a:t>
            </a:r>
          </a:p>
          <a:p>
            <a:r>
              <a:rPr lang="en-US" dirty="0"/>
              <a:t>One-end, 2 ends, or bare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1410066" y="401813"/>
            <a:ext cx="2675474" cy="1805945"/>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1211661" y="5722277"/>
            <a:ext cx="2560321" cy="1920241"/>
          </a:xfrm>
          <a:prstGeom prst="rect">
            <a:avLst/>
          </a:prstGeom>
        </p:spPr>
      </p:pic>
      <p:sp>
        <p:nvSpPr>
          <p:cNvPr id="16" name="Rectangle 15"/>
          <p:cNvSpPr/>
          <p:nvPr/>
        </p:nvSpPr>
        <p:spPr>
          <a:xfrm>
            <a:off x="7789767" y="952688"/>
            <a:ext cx="3393750" cy="1384995"/>
          </a:xfrm>
          <a:prstGeom prst="rect">
            <a:avLst/>
          </a:prstGeom>
        </p:spPr>
        <p:txBody>
          <a:bodyPr wrap="square">
            <a:spAutoFit/>
          </a:bodyPr>
          <a:lstStyle/>
          <a:p>
            <a:r>
              <a:rPr lang="en-US" sz="2800" dirty="0"/>
              <a:t>Mini LT or TB</a:t>
            </a:r>
          </a:p>
          <a:p>
            <a:r>
              <a:rPr lang="en-US" sz="2800" dirty="0"/>
              <a:t>Flat drop – with or without toning wire</a:t>
            </a:r>
          </a:p>
        </p:txBody>
      </p:sp>
      <p:sp>
        <p:nvSpPr>
          <p:cNvPr id="17" name="Rectangle 16"/>
          <p:cNvSpPr/>
          <p:nvPr/>
        </p:nvSpPr>
        <p:spPr>
          <a:xfrm>
            <a:off x="7850335" y="6335022"/>
            <a:ext cx="3480182" cy="954107"/>
          </a:xfrm>
          <a:prstGeom prst="rect">
            <a:avLst/>
          </a:prstGeom>
        </p:spPr>
        <p:txBody>
          <a:bodyPr wrap="square">
            <a:spAutoFit/>
          </a:bodyPr>
          <a:lstStyle/>
          <a:p>
            <a:r>
              <a:rPr lang="en-US" sz="2800" dirty="0"/>
              <a:t>EZ Bend – with or without toning wire</a:t>
            </a:r>
          </a:p>
        </p:txBody>
      </p:sp>
      <p:sp>
        <p:nvSpPr>
          <p:cNvPr id="18" name="Rectangle 17">
            <a:extLst>
              <a:ext uri="{FF2B5EF4-FFF2-40B4-BE49-F238E27FC236}">
                <a16:creationId xmlns:a16="http://schemas.microsoft.com/office/drawing/2014/main" id="{23749606-3519-4831-BB88-CDC9783D4E47}"/>
              </a:ext>
            </a:extLst>
          </p:cNvPr>
          <p:cNvSpPr/>
          <p:nvPr/>
        </p:nvSpPr>
        <p:spPr>
          <a:xfrm>
            <a:off x="7850335" y="3531090"/>
            <a:ext cx="3393750" cy="954107"/>
          </a:xfrm>
          <a:prstGeom prst="rect">
            <a:avLst/>
          </a:prstGeom>
        </p:spPr>
        <p:txBody>
          <a:bodyPr wrap="square">
            <a:spAutoFit/>
          </a:bodyPr>
          <a:lstStyle/>
          <a:p>
            <a:r>
              <a:rPr lang="en-US" sz="2800" dirty="0"/>
              <a:t>Mini C2</a:t>
            </a:r>
          </a:p>
          <a:p>
            <a:r>
              <a:rPr lang="en-US" sz="2800" dirty="0"/>
              <a:t>round drop - armored</a:t>
            </a:r>
          </a:p>
        </p:txBody>
      </p:sp>
    </p:spTree>
    <p:extLst>
      <p:ext uri="{BB962C8B-B14F-4D97-AF65-F5344CB8AC3E}">
        <p14:creationId xmlns:p14="http://schemas.microsoft.com/office/powerpoint/2010/main" val="3523404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4A9B-0535-4C38-8FB1-A454FA48A586}"/>
              </a:ext>
            </a:extLst>
          </p:cNvPr>
          <p:cNvSpPr txBox="1">
            <a:spLocks/>
          </p:cNvSpPr>
          <p:nvPr/>
        </p:nvSpPr>
        <p:spPr>
          <a:xfrm>
            <a:off x="2268638" y="401813"/>
            <a:ext cx="11355922" cy="742465"/>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a:t>Pre-connectorized or not</a:t>
            </a:r>
          </a:p>
        </p:txBody>
      </p:sp>
      <p:sp>
        <p:nvSpPr>
          <p:cNvPr id="3" name="Rectangle 3">
            <a:extLst>
              <a:ext uri="{FF2B5EF4-FFF2-40B4-BE49-F238E27FC236}">
                <a16:creationId xmlns:a16="http://schemas.microsoft.com/office/drawing/2014/main" id="{6CBB8464-BF28-48EF-959F-36032D0E9C4C}"/>
              </a:ext>
            </a:extLst>
          </p:cNvPr>
          <p:cNvSpPr txBox="1">
            <a:spLocks/>
          </p:cNvSpPr>
          <p:nvPr/>
        </p:nvSpPr>
        <p:spPr bwMode="auto">
          <a:xfrm>
            <a:off x="487680" y="1491615"/>
            <a:ext cx="7170420" cy="419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069" tIns="41535" rIns="83069" bIns="41535" numCol="1" anchor="t" anchorCtr="0" compatLnSpc="1">
            <a:prstTxWarp prst="textNoShape">
              <a:avLst/>
            </a:prstTxWarp>
          </a:bodyPr>
          <a:lstStyle>
            <a:lvl1pPr marL="109538" indent="-109538" algn="l" rtl="0" eaLnBrk="0" fontAlgn="base" hangingPunct="0">
              <a:lnSpc>
                <a:spcPct val="120000"/>
              </a:lnSpc>
              <a:spcBef>
                <a:spcPct val="0"/>
              </a:spcBef>
              <a:spcAft>
                <a:spcPct val="0"/>
              </a:spcAft>
              <a:buClr>
                <a:schemeClr val="tx2"/>
              </a:buClr>
              <a:buFont typeface="Wingdings" pitchFamily="2" charset="2"/>
              <a:buChar char="§"/>
              <a:defRPr b="1">
                <a:solidFill>
                  <a:schemeClr val="tx1"/>
                </a:solidFill>
                <a:latin typeface="Arial" charset="0"/>
                <a:ea typeface="+mn-ea"/>
                <a:cs typeface="+mn-cs"/>
              </a:defRPr>
            </a:lvl1pPr>
            <a:lvl2pPr marL="522288" indent="-206375" algn="l" rtl="0" eaLnBrk="0" fontAlgn="base" hangingPunct="0">
              <a:lnSpc>
                <a:spcPct val="120000"/>
              </a:lnSpc>
              <a:spcBef>
                <a:spcPct val="0"/>
              </a:spcBef>
              <a:spcAft>
                <a:spcPct val="0"/>
              </a:spcAft>
              <a:buClr>
                <a:schemeClr val="tx2"/>
              </a:buClr>
              <a:buFont typeface="Wingdings" pitchFamily="2" charset="2"/>
              <a:buChar char="§"/>
              <a:defRPr b="1">
                <a:solidFill>
                  <a:schemeClr val="tx1"/>
                </a:solidFill>
                <a:latin typeface="Arial" charset="0"/>
              </a:defRPr>
            </a:lvl2pPr>
            <a:lvl3pPr marL="935038" indent="-206375" algn="l" rtl="0" eaLnBrk="0" fontAlgn="base" hangingPunct="0">
              <a:lnSpc>
                <a:spcPct val="120000"/>
              </a:lnSpc>
              <a:spcBef>
                <a:spcPct val="0"/>
              </a:spcBef>
              <a:spcAft>
                <a:spcPct val="0"/>
              </a:spcAft>
              <a:buClr>
                <a:schemeClr val="tx2"/>
              </a:buClr>
              <a:buChar char="–"/>
              <a:defRPr>
                <a:solidFill>
                  <a:schemeClr val="tx1"/>
                </a:solidFill>
                <a:latin typeface="Arial" charset="0"/>
              </a:defRPr>
            </a:lvl3pPr>
            <a:lvl4pPr marL="1346200" indent="-206375" algn="l" rtl="0" eaLnBrk="0" fontAlgn="base" hangingPunct="0">
              <a:lnSpc>
                <a:spcPct val="120000"/>
              </a:lnSpc>
              <a:spcBef>
                <a:spcPct val="0"/>
              </a:spcBef>
              <a:spcAft>
                <a:spcPct val="0"/>
              </a:spcAft>
              <a:buClr>
                <a:schemeClr val="tx2"/>
              </a:buClr>
              <a:buFont typeface="Wingdings" pitchFamily="2" charset="2"/>
              <a:buChar char="§"/>
              <a:defRPr>
                <a:solidFill>
                  <a:schemeClr val="tx1"/>
                </a:solidFill>
                <a:latin typeface="Arial" charset="0"/>
              </a:defRPr>
            </a:lvl4pPr>
            <a:lvl5pPr marL="1773238" indent="-220663" algn="l" rtl="0" eaLnBrk="0" fontAlgn="base" hangingPunct="0">
              <a:lnSpc>
                <a:spcPct val="120000"/>
              </a:lnSpc>
              <a:spcBef>
                <a:spcPct val="0"/>
              </a:spcBef>
              <a:spcAft>
                <a:spcPct val="0"/>
              </a:spcAft>
              <a:buClr>
                <a:schemeClr val="tx2"/>
              </a:buClr>
              <a:buChar char="–"/>
              <a:defRPr>
                <a:solidFill>
                  <a:schemeClr val="tx1"/>
                </a:solidFill>
                <a:latin typeface="Arial" charset="0"/>
              </a:defRPr>
            </a:lvl5pPr>
            <a:lvl6pPr marL="2230438" indent="-220663" algn="l" rtl="0" fontAlgn="base">
              <a:lnSpc>
                <a:spcPct val="120000"/>
              </a:lnSpc>
              <a:spcBef>
                <a:spcPct val="0"/>
              </a:spcBef>
              <a:spcAft>
                <a:spcPct val="0"/>
              </a:spcAft>
              <a:buClr>
                <a:schemeClr val="tx2"/>
              </a:buClr>
              <a:buChar char="–"/>
              <a:defRPr>
                <a:solidFill>
                  <a:schemeClr val="tx1"/>
                </a:solidFill>
                <a:latin typeface="+mn-lt"/>
              </a:defRPr>
            </a:lvl6pPr>
            <a:lvl7pPr marL="2687638" indent="-220663" algn="l" rtl="0" fontAlgn="base">
              <a:lnSpc>
                <a:spcPct val="120000"/>
              </a:lnSpc>
              <a:spcBef>
                <a:spcPct val="0"/>
              </a:spcBef>
              <a:spcAft>
                <a:spcPct val="0"/>
              </a:spcAft>
              <a:buClr>
                <a:schemeClr val="tx2"/>
              </a:buClr>
              <a:buChar char="–"/>
              <a:defRPr>
                <a:solidFill>
                  <a:schemeClr val="tx1"/>
                </a:solidFill>
                <a:latin typeface="+mn-lt"/>
              </a:defRPr>
            </a:lvl7pPr>
            <a:lvl8pPr marL="3144838" indent="-220663" algn="l" rtl="0" fontAlgn="base">
              <a:lnSpc>
                <a:spcPct val="120000"/>
              </a:lnSpc>
              <a:spcBef>
                <a:spcPct val="0"/>
              </a:spcBef>
              <a:spcAft>
                <a:spcPct val="0"/>
              </a:spcAft>
              <a:buClr>
                <a:schemeClr val="tx2"/>
              </a:buClr>
              <a:buChar char="–"/>
              <a:defRPr>
                <a:solidFill>
                  <a:schemeClr val="tx1"/>
                </a:solidFill>
                <a:latin typeface="+mn-lt"/>
              </a:defRPr>
            </a:lvl8pPr>
            <a:lvl9pPr marL="3602038" indent="-220663" algn="l" rtl="0" fontAlgn="base">
              <a:lnSpc>
                <a:spcPct val="120000"/>
              </a:lnSpc>
              <a:spcBef>
                <a:spcPct val="0"/>
              </a:spcBef>
              <a:spcAft>
                <a:spcPct val="0"/>
              </a:spcAft>
              <a:buClr>
                <a:schemeClr val="tx2"/>
              </a:buClr>
              <a:buChar char="–"/>
              <a:defRPr>
                <a:solidFill>
                  <a:schemeClr val="tx1"/>
                </a:solidFill>
                <a:latin typeface="+mn-lt"/>
              </a:defRPr>
            </a:lvl9pPr>
          </a:lstStyle>
          <a:p>
            <a:pPr eaLnBrk="1" hangingPunct="1"/>
            <a:r>
              <a:rPr lang="en-US" sz="2400" dirty="0"/>
              <a:t>Pros</a:t>
            </a:r>
          </a:p>
          <a:p>
            <a:pPr lvl="1" eaLnBrk="1" hangingPunct="1"/>
            <a:r>
              <a:rPr lang="en-US" sz="2400" b="0" dirty="0"/>
              <a:t>Reduces labor costs</a:t>
            </a:r>
          </a:p>
          <a:p>
            <a:pPr lvl="2" eaLnBrk="1" hangingPunct="1"/>
            <a:r>
              <a:rPr lang="en-US" sz="2400" dirty="0"/>
              <a:t>Faster installation </a:t>
            </a:r>
          </a:p>
          <a:p>
            <a:pPr lvl="2" eaLnBrk="1" hangingPunct="1"/>
            <a:r>
              <a:rPr lang="en-US" sz="2400" dirty="0"/>
              <a:t>Lower skill requirements</a:t>
            </a:r>
          </a:p>
          <a:p>
            <a:pPr lvl="1" eaLnBrk="1" hangingPunct="1"/>
            <a:r>
              <a:rPr lang="en-US" sz="2400" b="0" dirty="0"/>
              <a:t>No up front capital tool requirements</a:t>
            </a:r>
          </a:p>
          <a:p>
            <a:pPr eaLnBrk="1" hangingPunct="1"/>
            <a:r>
              <a:rPr lang="en-US" sz="2400" dirty="0"/>
              <a:t>Cons</a:t>
            </a:r>
          </a:p>
          <a:p>
            <a:pPr lvl="1" eaLnBrk="1" hangingPunct="1"/>
            <a:r>
              <a:rPr lang="en-US" sz="2400" b="0" dirty="0"/>
              <a:t>Inventory management if using pre-terminating both ends </a:t>
            </a:r>
          </a:p>
          <a:p>
            <a:pPr lvl="1" eaLnBrk="1" hangingPunct="1"/>
            <a:r>
              <a:rPr lang="en-US" sz="2400" b="0" dirty="0"/>
              <a:t>Slack management if terminating both ends</a:t>
            </a:r>
          </a:p>
          <a:p>
            <a:pPr lvl="1" eaLnBrk="1" hangingPunct="1"/>
            <a:r>
              <a:rPr lang="en-US" sz="2400" b="0" dirty="0"/>
              <a:t>Scrap if terminating one end</a:t>
            </a:r>
          </a:p>
          <a:p>
            <a:pPr lvl="1" eaLnBrk="1" hangingPunct="1"/>
            <a:endParaRPr lang="en-US" sz="2400" b="0" dirty="0"/>
          </a:p>
          <a:p>
            <a:pPr eaLnBrk="1" hangingPunct="1"/>
            <a:r>
              <a:rPr lang="en-US" sz="2400" b="0" dirty="0"/>
              <a:t>Many OFS customer pre-</a:t>
            </a:r>
            <a:r>
              <a:rPr lang="en-US" sz="2400" b="0" dirty="0" err="1"/>
              <a:t>connectorize</a:t>
            </a:r>
            <a:r>
              <a:rPr lang="en-US" sz="2400" b="0" dirty="0"/>
              <a:t> one end and splice the other</a:t>
            </a:r>
          </a:p>
        </p:txBody>
      </p:sp>
      <p:pic>
        <p:nvPicPr>
          <p:cNvPr id="4" name="Picture 2">
            <a:extLst>
              <a:ext uri="{FF2B5EF4-FFF2-40B4-BE49-F238E27FC236}">
                <a16:creationId xmlns:a16="http://schemas.microsoft.com/office/drawing/2014/main" id="{48D3D9AF-0A7C-4736-A905-AF174248D2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32332" y="1991310"/>
            <a:ext cx="6010388" cy="4246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69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183" y="514061"/>
            <a:ext cx="8349977" cy="631834"/>
          </a:xfrm>
        </p:spPr>
        <p:txBody>
          <a:bodyPr/>
          <a:lstStyle/>
          <a:p>
            <a:r>
              <a:rPr lang="en-US" sz="3200" dirty="0">
                <a:solidFill>
                  <a:schemeClr val="tx1"/>
                </a:solidFill>
              </a:rPr>
              <a:t>Hardened vs non-hardened connectors</a:t>
            </a:r>
          </a:p>
        </p:txBody>
      </p:sp>
      <p:sp>
        <p:nvSpPr>
          <p:cNvPr id="3" name="Slide Number Placeholder 2"/>
          <p:cNvSpPr>
            <a:spLocks noGrp="1"/>
          </p:cNvSpPr>
          <p:nvPr>
            <p:ph type="sldNum" sz="quarter" idx="11"/>
          </p:nvPr>
        </p:nvSpPr>
        <p:spPr/>
        <p:txBody>
          <a:bodyPr/>
          <a:lstStyle/>
          <a:p>
            <a:fld id="{93B93ED8-0A28-144B-8090-401152FB9154}" type="slidenum">
              <a:rPr lang="en-US" smtClean="0"/>
              <a:pPr/>
              <a:t>39</a:t>
            </a:fld>
            <a:endParaRPr lang="en-US" dirty="0"/>
          </a:p>
        </p:txBody>
      </p:sp>
      <p:sp>
        <p:nvSpPr>
          <p:cNvPr id="4" name="Text Placeholder 3"/>
          <p:cNvSpPr>
            <a:spLocks noGrp="1"/>
          </p:cNvSpPr>
          <p:nvPr>
            <p:ph type="body" sz="quarter" idx="12"/>
          </p:nvPr>
        </p:nvSpPr>
        <p:spPr>
          <a:xfrm>
            <a:off x="574924" y="2453162"/>
            <a:ext cx="5482976" cy="4607395"/>
          </a:xfrm>
        </p:spPr>
        <p:txBody>
          <a:bodyPr/>
          <a:lstStyle/>
          <a:p>
            <a:r>
              <a:rPr lang="en-US" sz="2400" dirty="0"/>
              <a:t>Why hardened?  More expensive, no improved performance</a:t>
            </a:r>
          </a:p>
          <a:p>
            <a:pPr>
              <a:defRPr/>
            </a:pPr>
            <a:r>
              <a:rPr lang="en-US" sz="2400" dirty="0"/>
              <a:t>Up front costs more expensive</a:t>
            </a:r>
          </a:p>
          <a:p>
            <a:pPr>
              <a:defRPr/>
            </a:pPr>
            <a:r>
              <a:rPr lang="en-US" sz="2400" dirty="0"/>
              <a:t>Additional hidden costs</a:t>
            </a:r>
          </a:p>
          <a:p>
            <a:pPr lvl="1">
              <a:defRPr/>
            </a:pPr>
            <a:r>
              <a:rPr lang="en-US" sz="2400" dirty="0"/>
              <a:t>Inventory costs</a:t>
            </a:r>
          </a:p>
          <a:p>
            <a:pPr lvl="1">
              <a:defRPr/>
            </a:pPr>
            <a:r>
              <a:rPr lang="en-US" sz="2400" dirty="0"/>
              <a:t>Warehouse space</a:t>
            </a:r>
          </a:p>
          <a:p>
            <a:pPr lvl="1">
              <a:defRPr/>
            </a:pPr>
            <a:r>
              <a:rPr lang="en-US" sz="2400" dirty="0"/>
              <a:t>Engineering costs</a:t>
            </a:r>
          </a:p>
          <a:p>
            <a:pPr>
              <a:defRPr/>
            </a:pPr>
            <a:r>
              <a:rPr lang="en-US" sz="2400" dirty="0"/>
              <a:t>Limited availability </a:t>
            </a:r>
          </a:p>
          <a:p>
            <a:pPr>
              <a:defRPr/>
            </a:pPr>
            <a:r>
              <a:rPr lang="en-US" sz="2400" dirty="0"/>
              <a:t>More detailed information available</a:t>
            </a:r>
          </a:p>
          <a:p>
            <a:endParaRPr lang="en-US" sz="2400" dirty="0"/>
          </a:p>
          <a:p>
            <a:endParaRPr lang="en-US" sz="2400" dirty="0"/>
          </a:p>
        </p:txBody>
      </p:sp>
      <p:sp>
        <p:nvSpPr>
          <p:cNvPr id="6" name="Title 1"/>
          <p:cNvSpPr txBox="1">
            <a:spLocks/>
          </p:cNvSpPr>
          <p:nvPr/>
        </p:nvSpPr>
        <p:spPr>
          <a:xfrm>
            <a:off x="6768216" y="1907705"/>
            <a:ext cx="6661150" cy="757237"/>
          </a:xfrm>
          <a:prstGeom prst="rect">
            <a:avLst/>
          </a:prstGeom>
        </p:spPr>
        <p:txBody>
          <a:bodyPr lIns="130622" tIns="65311" rIns="130622" bIns="65311">
            <a:normAutofit/>
          </a:bodyPr>
          <a:lstStyle>
            <a:lvl1pPr algn="l" defTabSz="1097280" rtl="0" eaLnBrk="1" latinLnBrk="0" hangingPunct="1">
              <a:lnSpc>
                <a:spcPct val="90000"/>
              </a:lnSpc>
              <a:spcBef>
                <a:spcPct val="0"/>
              </a:spcBef>
              <a:buNone/>
              <a:defRPr sz="5280" kern="1200">
                <a:solidFill>
                  <a:srgbClr val="CC0000"/>
                </a:solidFill>
                <a:latin typeface="+mj-lt"/>
                <a:ea typeface="+mj-ea"/>
                <a:cs typeface="+mj-cs"/>
              </a:defRPr>
            </a:lvl1pPr>
          </a:lstStyle>
          <a:p>
            <a:r>
              <a:rPr lang="en-US" altLang="en-US" sz="2400" dirty="0">
                <a:solidFill>
                  <a:srgbClr val="C00000"/>
                </a:solidFill>
              </a:rPr>
              <a:t>If you want the convenience of connectors…</a:t>
            </a:r>
          </a:p>
        </p:txBody>
      </p:sp>
      <p:sp>
        <p:nvSpPr>
          <p:cNvPr id="7" name="Content Placeholder 2"/>
          <p:cNvSpPr txBox="1">
            <a:spLocks/>
          </p:cNvSpPr>
          <p:nvPr/>
        </p:nvSpPr>
        <p:spPr>
          <a:xfrm>
            <a:off x="6768216" y="2726727"/>
            <a:ext cx="4937125" cy="4333830"/>
          </a:xfrm>
          <a:prstGeom prst="rect">
            <a:avLst/>
          </a:prstGeom>
        </p:spPr>
        <p:txBody>
          <a:bodyP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ltLang="en-US" sz="2400" dirty="0"/>
              <a:t>Non-hardened connectors are a better choice</a:t>
            </a:r>
          </a:p>
          <a:p>
            <a:pPr lvl="1"/>
            <a:r>
              <a:rPr lang="en-US" altLang="en-US" sz="2400" dirty="0"/>
              <a:t>Much less expensive than hardened connectors</a:t>
            </a:r>
          </a:p>
          <a:p>
            <a:pPr lvl="1"/>
            <a:r>
              <a:rPr lang="en-US" altLang="en-US" sz="2400" dirty="0"/>
              <a:t>Easier to clean</a:t>
            </a:r>
          </a:p>
          <a:p>
            <a:pPr lvl="1"/>
            <a:r>
              <a:rPr lang="en-US" altLang="en-US" sz="2400" dirty="0"/>
              <a:t>More reliable</a:t>
            </a:r>
          </a:p>
          <a:p>
            <a:r>
              <a:rPr lang="en-US" altLang="en-US" sz="2400" dirty="0"/>
              <a:t>Two choices</a:t>
            </a:r>
          </a:p>
          <a:p>
            <a:pPr lvl="1"/>
            <a:r>
              <a:rPr lang="en-US" altLang="en-US" sz="2400" dirty="0"/>
              <a:t>Factory pre-connectorized cables</a:t>
            </a:r>
          </a:p>
          <a:p>
            <a:pPr lvl="2"/>
            <a:r>
              <a:rPr lang="en-US" altLang="en-US" sz="1920" dirty="0"/>
              <a:t>One-end only is most efficient</a:t>
            </a:r>
          </a:p>
          <a:p>
            <a:pPr lvl="1"/>
            <a:r>
              <a:rPr lang="en-US" altLang="en-US" sz="2400" dirty="0"/>
              <a:t>Fusion-splice on connectors</a:t>
            </a:r>
          </a:p>
        </p:txBody>
      </p:sp>
      <p:pic>
        <p:nvPicPr>
          <p:cNvPr id="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0691" y="5220024"/>
            <a:ext cx="1657350" cy="172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32466" y="2705424"/>
            <a:ext cx="1193800" cy="2284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21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Record of Innovations Adopted in Volume</a:t>
            </a:r>
          </a:p>
        </p:txBody>
      </p:sp>
      <p:sp>
        <p:nvSpPr>
          <p:cNvPr id="6" name="Slide Number Placeholder 5"/>
          <p:cNvSpPr>
            <a:spLocks noGrp="1"/>
          </p:cNvSpPr>
          <p:nvPr>
            <p:ph type="sldNum" sz="quarter" idx="4"/>
          </p:nvPr>
        </p:nvSpPr>
        <p:spPr>
          <a:xfrm>
            <a:off x="13392150" y="7713726"/>
            <a:ext cx="911860" cy="456438"/>
          </a:xfrm>
          <a:prstGeom prst="rect">
            <a:avLst/>
          </a:prstGeom>
        </p:spPr>
        <p:txBody>
          <a:bodyPr anchor="b"/>
          <a:lstStyle>
            <a:defPPr>
              <a:defRPr lang="en-US"/>
            </a:defPPr>
            <a:lvl1pPr marL="0" algn="r" defTabSz="1097280" rtl="0" eaLnBrk="1" latinLnBrk="0" hangingPunct="1">
              <a:defRPr sz="1800" b="1"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BB750ADA-58A8-3B49-872D-0D6F9BAA1111}" type="slidenum">
              <a:rPr lang="en-US" smtClean="0"/>
              <a:pPr/>
              <a:t>4</a:t>
            </a:fld>
            <a:endParaRPr lang="en-US" dirty="0"/>
          </a:p>
        </p:txBody>
      </p:sp>
      <p:grpSp>
        <p:nvGrpSpPr>
          <p:cNvPr id="7" name="Group 6"/>
          <p:cNvGrpSpPr/>
          <p:nvPr/>
        </p:nvGrpSpPr>
        <p:grpSpPr>
          <a:xfrm>
            <a:off x="1612900" y="2040476"/>
            <a:ext cx="3320077" cy="4686063"/>
            <a:chOff x="2667000" y="761999"/>
            <a:chExt cx="3615353" cy="5638801"/>
          </a:xfrm>
        </p:grpSpPr>
        <p:pic>
          <p:nvPicPr>
            <p:cNvPr id="8" name="Picture 7" descr="OFS time-line"/>
            <p:cNvPicPr>
              <a:picLocks noChangeAspect="1" noChangeArrowheads="1"/>
            </p:cNvPicPr>
            <p:nvPr/>
          </p:nvPicPr>
          <p:blipFill>
            <a:blip r:embed="rId2" cstate="print"/>
            <a:srcRect/>
            <a:stretch>
              <a:fillRect/>
            </a:stretch>
          </p:blipFill>
          <p:spPr bwMode="auto">
            <a:xfrm>
              <a:off x="2667000" y="761999"/>
              <a:ext cx="3615353" cy="5638801"/>
            </a:xfrm>
            <a:prstGeom prst="rect">
              <a:avLst/>
            </a:prstGeom>
            <a:noFill/>
            <a:ln w="9525">
              <a:noFill/>
              <a:miter lim="800000"/>
              <a:headEnd/>
              <a:tailEnd/>
            </a:ln>
          </p:spPr>
        </p:pic>
        <p:pic>
          <p:nvPicPr>
            <p:cNvPr id="9" name="Picture 6" descr="Ofs_c_25-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809152"/>
              <a:ext cx="1828800" cy="962124"/>
            </a:xfrm>
            <a:prstGeom prst="rect">
              <a:avLst/>
            </a:prstGeom>
            <a:noFill/>
            <a:ln w="9525">
              <a:noFill/>
              <a:miter lim="800000"/>
              <a:headEnd/>
              <a:tailEnd/>
            </a:ln>
          </p:spPr>
        </p:pic>
      </p:grpSp>
      <p:sp>
        <p:nvSpPr>
          <p:cNvPr id="11" name="TextBox 10"/>
          <p:cNvSpPr txBox="1"/>
          <p:nvPr/>
        </p:nvSpPr>
        <p:spPr>
          <a:xfrm>
            <a:off x="5309083" y="1260178"/>
            <a:ext cx="8559317" cy="5140621"/>
          </a:xfrm>
          <a:prstGeom prst="rect">
            <a:avLst/>
          </a:prstGeom>
        </p:spPr>
        <p:txBody>
          <a:bodyPr vert="horz" lIns="91440" tIns="45720" rIns="91440" bIns="45720" rtlCol="0" anchor="t">
            <a:noAutofit/>
          </a:bodyPr>
          <a:lstStyle>
            <a:lvl1pPr>
              <a:spcBef>
                <a:spcPct val="0"/>
              </a:spcBef>
              <a:buNone/>
              <a:defRPr sz="2000" b="1" i="0">
                <a:solidFill>
                  <a:srgbClr val="CC0000"/>
                </a:solidFill>
                <a:latin typeface="Arial"/>
                <a:ea typeface="+mj-ea"/>
                <a:cs typeface="Arial"/>
              </a:defRPr>
            </a:lvl1pPr>
          </a:lstStyle>
          <a:p>
            <a:pPr marL="457200" indent="-457200">
              <a:buFont typeface="Arial" panose="020B0604020202020204" pitchFamily="34" charset="0"/>
              <a:buChar char="•"/>
            </a:pPr>
            <a:r>
              <a:rPr lang="en-US" sz="2800" b="0" dirty="0"/>
              <a:t>Industry First Examples</a:t>
            </a:r>
          </a:p>
          <a:p>
            <a:pPr marL="457200" indent="-457200">
              <a:buFont typeface="Arial" panose="020B0604020202020204" pitchFamily="34" charset="0"/>
              <a:buChar char="•"/>
            </a:pPr>
            <a:endParaRPr lang="en-US" sz="2800" b="0" dirty="0"/>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latin typeface="Arial" pitchFamily="34" charset="0"/>
                <a:cs typeface="Arial" pitchFamily="34" charset="0"/>
              </a:rPr>
              <a:t>First  Commercial  Optical  Fiber</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latin typeface="Arial" pitchFamily="34" charset="0"/>
                <a:cs typeface="Arial" pitchFamily="34" charset="0"/>
              </a:rPr>
              <a:t>Bend Insensitive </a:t>
            </a:r>
            <a:r>
              <a:rPr lang="en-US" sz="2400" b="0" dirty="0" err="1">
                <a:solidFill>
                  <a:schemeClr val="tx1"/>
                </a:solidFill>
                <a:latin typeface="Arial" pitchFamily="34" charset="0"/>
                <a:cs typeface="Arial" pitchFamily="34" charset="0"/>
              </a:rPr>
              <a:t>Singlemode</a:t>
            </a:r>
            <a:r>
              <a:rPr lang="en-US" sz="2400" b="0" dirty="0">
                <a:solidFill>
                  <a:schemeClr val="tx1"/>
                </a:solidFill>
                <a:latin typeface="Arial" pitchFamily="34" charset="0"/>
                <a:cs typeface="Arial" pitchFamily="34" charset="0"/>
              </a:rPr>
              <a:t> Fiber</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Long Haul DWDM Fiber</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Full  Spectrum SM Fiber</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Trans  Oceanic  Fiber </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10 Gigabit Multimode Fiber</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Low and Ultra-Low PMD Fiber </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Dry (Gel Free) Cable</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Ribbon Cable</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LC Connector</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Solid Ultra-Bend Insensitive SM Fiber (EZ-Bend® Fiber)</a:t>
            </a:r>
          </a:p>
          <a:p>
            <a:pPr marL="342900" indent="-342900" algn="just">
              <a:spcBef>
                <a:spcPts val="0"/>
              </a:spcBef>
              <a:spcAft>
                <a:spcPts val="600"/>
              </a:spcAft>
              <a:buClr>
                <a:srgbClr val="C00000"/>
              </a:buClr>
              <a:buFont typeface="Arial" panose="020B0604020202020204" pitchFamily="34" charset="0"/>
              <a:buChar char="•"/>
            </a:pPr>
            <a:r>
              <a:rPr lang="en-US" sz="2400" b="0" dirty="0">
                <a:solidFill>
                  <a:schemeClr val="tx1"/>
                </a:solidFill>
              </a:rPr>
              <a:t>“Invisible” In residence Fiber (</a:t>
            </a:r>
            <a:r>
              <a:rPr lang="en-US" sz="2400" b="0" dirty="0" err="1">
                <a:solidFill>
                  <a:schemeClr val="tx1"/>
                </a:solidFill>
              </a:rPr>
              <a:t>InvisiLight</a:t>
            </a:r>
            <a:r>
              <a:rPr lang="en-US" sz="2400" b="0" dirty="0">
                <a:solidFill>
                  <a:schemeClr val="tx1"/>
                </a:solidFill>
              </a:rPr>
              <a:t>® Solution)</a:t>
            </a:r>
          </a:p>
          <a:p>
            <a:pPr marL="457200" indent="-457200">
              <a:buFont typeface="Arial" panose="020B0604020202020204" pitchFamily="34" charset="0"/>
              <a:buChar char="•"/>
            </a:pPr>
            <a:endParaRPr lang="en-US" sz="2800" b="0" dirty="0"/>
          </a:p>
          <a:p>
            <a:pPr marL="457200" indent="-457200">
              <a:buFont typeface="Arial" panose="020B0604020202020204" pitchFamily="34" charset="0"/>
              <a:buChar char="•"/>
            </a:pPr>
            <a:endParaRPr lang="en-US" sz="2800" b="0" dirty="0"/>
          </a:p>
          <a:p>
            <a:pPr marL="457200" indent="-457200">
              <a:buFont typeface="Arial" panose="020B0604020202020204" pitchFamily="34" charset="0"/>
              <a:buChar char="•"/>
            </a:pPr>
            <a:endParaRPr lang="en-US" sz="2800" b="0" dirty="0"/>
          </a:p>
          <a:p>
            <a:pPr marL="457200" indent="-457200">
              <a:buFont typeface="Arial" panose="020B0604020202020204" pitchFamily="34" charset="0"/>
              <a:buChar char="•"/>
            </a:pPr>
            <a:endParaRPr lang="en-US" sz="2800" b="0" dirty="0"/>
          </a:p>
        </p:txBody>
      </p:sp>
      <p:sp>
        <p:nvSpPr>
          <p:cNvPr id="12" name="Text Box 5"/>
          <p:cNvSpPr txBox="1">
            <a:spLocks noChangeArrowheads="1"/>
          </p:cNvSpPr>
          <p:nvPr/>
        </p:nvSpPr>
        <p:spPr bwMode="auto">
          <a:xfrm>
            <a:off x="1262678" y="2294485"/>
            <a:ext cx="1749753" cy="584739"/>
          </a:xfrm>
          <a:prstGeom prst="rect">
            <a:avLst/>
          </a:prstGeom>
          <a:solidFill>
            <a:srgbClr val="4D4D4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square" lIns="91404" tIns="45702" rIns="91404" bIns="45702">
            <a:spAutoFit/>
          </a:bodyPr>
          <a:lstStyle>
            <a:lvl1pPr>
              <a:defRPr sz="2200">
                <a:solidFill>
                  <a:schemeClr val="tx1"/>
                </a:solidFill>
                <a:latin typeface="Helvetica Neue Light" charset="0"/>
              </a:defRPr>
            </a:lvl1pPr>
            <a:lvl2pPr marL="742950" indent="-285750">
              <a:defRPr sz="2200">
                <a:solidFill>
                  <a:schemeClr val="tx1"/>
                </a:solidFill>
                <a:latin typeface="Helvetica Neue Light" charset="0"/>
              </a:defRPr>
            </a:lvl2pPr>
            <a:lvl3pPr marL="1143000" indent="-228600">
              <a:defRPr sz="2200">
                <a:solidFill>
                  <a:schemeClr val="tx1"/>
                </a:solidFill>
                <a:latin typeface="Helvetica Neue Light" charset="0"/>
              </a:defRPr>
            </a:lvl3pPr>
            <a:lvl4pPr marL="1600200" indent="-228600">
              <a:defRPr sz="2200">
                <a:solidFill>
                  <a:schemeClr val="tx1"/>
                </a:solidFill>
                <a:latin typeface="Helvetica Neue Light" charset="0"/>
              </a:defRPr>
            </a:lvl4pPr>
            <a:lvl5pPr marL="2057400" indent="-228600">
              <a:defRPr sz="2200">
                <a:solidFill>
                  <a:schemeClr val="tx1"/>
                </a:solidFill>
                <a:latin typeface="Helvetica Neue Light" charset="0"/>
              </a:defRPr>
            </a:lvl5pPr>
            <a:lvl6pPr marL="2514600" indent="-228600" eaLnBrk="0" fontAlgn="base" hangingPunct="0">
              <a:spcBef>
                <a:spcPct val="50000"/>
              </a:spcBef>
              <a:spcAft>
                <a:spcPct val="0"/>
              </a:spcAft>
              <a:defRPr sz="2200">
                <a:solidFill>
                  <a:schemeClr val="tx1"/>
                </a:solidFill>
                <a:latin typeface="Helvetica Neue Light" charset="0"/>
              </a:defRPr>
            </a:lvl6pPr>
            <a:lvl7pPr marL="2971800" indent="-228600" eaLnBrk="0" fontAlgn="base" hangingPunct="0">
              <a:spcBef>
                <a:spcPct val="50000"/>
              </a:spcBef>
              <a:spcAft>
                <a:spcPct val="0"/>
              </a:spcAft>
              <a:defRPr sz="2200">
                <a:solidFill>
                  <a:schemeClr val="tx1"/>
                </a:solidFill>
                <a:latin typeface="Helvetica Neue Light" charset="0"/>
              </a:defRPr>
            </a:lvl7pPr>
            <a:lvl8pPr marL="3429000" indent="-228600" eaLnBrk="0" fontAlgn="base" hangingPunct="0">
              <a:spcBef>
                <a:spcPct val="50000"/>
              </a:spcBef>
              <a:spcAft>
                <a:spcPct val="0"/>
              </a:spcAft>
              <a:defRPr sz="2200">
                <a:solidFill>
                  <a:schemeClr val="tx1"/>
                </a:solidFill>
                <a:latin typeface="Helvetica Neue Light" charset="0"/>
              </a:defRPr>
            </a:lvl8pPr>
            <a:lvl9pPr marL="3886200" indent="-228600" eaLnBrk="0" fontAlgn="base" hangingPunct="0">
              <a:spcBef>
                <a:spcPct val="50000"/>
              </a:spcBef>
              <a:spcAft>
                <a:spcPct val="0"/>
              </a:spcAft>
              <a:defRPr sz="2200">
                <a:solidFill>
                  <a:schemeClr val="tx1"/>
                </a:solidFill>
                <a:latin typeface="Helvetica Neue Light" charset="0"/>
              </a:defRPr>
            </a:lvl9pPr>
          </a:lstStyle>
          <a:p>
            <a:pPr algn="ctr"/>
            <a:r>
              <a:rPr lang="en-US" sz="1600" b="1" dirty="0">
                <a:solidFill>
                  <a:schemeClr val="bg1"/>
                </a:solidFill>
              </a:rPr>
              <a:t>Optical R&amp;D from Bell Labs </a:t>
            </a:r>
          </a:p>
        </p:txBody>
      </p:sp>
    </p:spTree>
    <p:extLst>
      <p:ext uri="{BB962C8B-B14F-4D97-AF65-F5344CB8AC3E}">
        <p14:creationId xmlns:p14="http://schemas.microsoft.com/office/powerpoint/2010/main" val="286724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8536-9A68-47BA-9DD2-AFC2E1B7158F}"/>
              </a:ext>
            </a:extLst>
          </p:cNvPr>
          <p:cNvSpPr txBox="1">
            <a:spLocks/>
          </p:cNvSpPr>
          <p:nvPr/>
        </p:nvSpPr>
        <p:spPr>
          <a:xfrm>
            <a:off x="2074183" y="514061"/>
            <a:ext cx="6317463" cy="631834"/>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200" dirty="0" err="1"/>
              <a:t>Connectorization</a:t>
            </a:r>
            <a:r>
              <a:rPr lang="en-US" sz="3200" dirty="0"/>
              <a:t> methods</a:t>
            </a:r>
          </a:p>
        </p:txBody>
      </p:sp>
      <p:sp>
        <p:nvSpPr>
          <p:cNvPr id="3" name="Text Placeholder 3">
            <a:extLst>
              <a:ext uri="{FF2B5EF4-FFF2-40B4-BE49-F238E27FC236}">
                <a16:creationId xmlns:a16="http://schemas.microsoft.com/office/drawing/2014/main" id="{75A040D7-5023-479A-ABC4-D877AD4FF229}"/>
              </a:ext>
            </a:extLst>
          </p:cNvPr>
          <p:cNvSpPr txBox="1">
            <a:spLocks/>
          </p:cNvSpPr>
          <p:nvPr/>
        </p:nvSpPr>
        <p:spPr>
          <a:xfrm>
            <a:off x="574924" y="3294891"/>
            <a:ext cx="5997326" cy="1639817"/>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t>Pigtail splicing’</a:t>
            </a:r>
          </a:p>
          <a:p>
            <a:r>
              <a:rPr lang="en-US" sz="2400" dirty="0"/>
              <a:t>Mechanical fusion splice-on connectors</a:t>
            </a:r>
          </a:p>
          <a:p>
            <a:r>
              <a:rPr lang="en-US" sz="2400" dirty="0"/>
              <a:t>Fusion splice-on connectors – EZ Fuse</a:t>
            </a:r>
          </a:p>
          <a:p>
            <a:endParaRPr lang="en-US" sz="2400" dirty="0"/>
          </a:p>
          <a:p>
            <a:endParaRPr lang="en-US" sz="2400" dirty="0"/>
          </a:p>
        </p:txBody>
      </p:sp>
      <p:pic>
        <p:nvPicPr>
          <p:cNvPr id="4" name="Picture 3">
            <a:extLst>
              <a:ext uri="{FF2B5EF4-FFF2-40B4-BE49-F238E27FC236}">
                <a16:creationId xmlns:a16="http://schemas.microsoft.com/office/drawing/2014/main" id="{07F8818D-136B-4604-8877-5C83FF85C9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51880" y="3867718"/>
            <a:ext cx="3429176" cy="3695890"/>
          </a:xfrm>
          <a:prstGeom prst="rect">
            <a:avLst/>
          </a:prstGeom>
        </p:spPr>
      </p:pic>
      <p:pic>
        <p:nvPicPr>
          <p:cNvPr id="5" name="Picture 4">
            <a:extLst>
              <a:ext uri="{FF2B5EF4-FFF2-40B4-BE49-F238E27FC236}">
                <a16:creationId xmlns:a16="http://schemas.microsoft.com/office/drawing/2014/main" id="{1FA0336E-DB38-48CC-B333-502403B226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8790" y="1435802"/>
            <a:ext cx="3188970" cy="2125980"/>
          </a:xfrm>
          <a:prstGeom prst="rect">
            <a:avLst/>
          </a:prstGeom>
        </p:spPr>
      </p:pic>
    </p:spTree>
    <p:extLst>
      <p:ext uri="{BB962C8B-B14F-4D97-AF65-F5344CB8AC3E}">
        <p14:creationId xmlns:p14="http://schemas.microsoft.com/office/powerpoint/2010/main" val="375920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077" y="404517"/>
            <a:ext cx="4724369" cy="861925"/>
          </a:xfrm>
        </p:spPr>
        <p:txBody>
          <a:bodyPr/>
          <a:lstStyle/>
          <a:p>
            <a:r>
              <a:rPr lang="en-US" sz="3200" dirty="0">
                <a:solidFill>
                  <a:schemeClr val="tx1"/>
                </a:solidFill>
              </a:rPr>
              <a:t>To and in the home</a:t>
            </a:r>
          </a:p>
        </p:txBody>
      </p:sp>
      <p:sp>
        <p:nvSpPr>
          <p:cNvPr id="4" name="Text Placeholder 3"/>
          <p:cNvSpPr>
            <a:spLocks noGrp="1"/>
          </p:cNvSpPr>
          <p:nvPr>
            <p:ph type="body" sz="quarter" idx="12"/>
          </p:nvPr>
        </p:nvSpPr>
        <p:spPr>
          <a:xfrm>
            <a:off x="386747" y="2080584"/>
            <a:ext cx="5729239" cy="4966967"/>
          </a:xfrm>
        </p:spPr>
        <p:txBody>
          <a:bodyPr/>
          <a:lstStyle/>
          <a:p>
            <a:r>
              <a:rPr lang="en-US" sz="2800" dirty="0" err="1"/>
              <a:t>SlimBox</a:t>
            </a:r>
            <a:r>
              <a:rPr lang="en-US" sz="2800" dirty="0"/>
              <a:t> CSP or 2 fiber boxes</a:t>
            </a:r>
          </a:p>
          <a:p>
            <a:endParaRPr lang="en-US" sz="2800" dirty="0"/>
          </a:p>
          <a:p>
            <a:pPr marL="0" indent="0">
              <a:buNone/>
            </a:pPr>
            <a:endParaRPr lang="en-US" sz="2800" dirty="0"/>
          </a:p>
          <a:p>
            <a:pPr marL="0" indent="0">
              <a:buNone/>
            </a:pPr>
            <a:endParaRPr lang="en-US" sz="2800" dirty="0"/>
          </a:p>
          <a:p>
            <a:r>
              <a:rPr lang="en-US" sz="2800" dirty="0"/>
              <a:t>InvisiLight ILU Solution</a:t>
            </a:r>
          </a:p>
          <a:p>
            <a:endParaRPr lang="en-US" sz="2800" dirty="0"/>
          </a:p>
          <a:p>
            <a:pPr marL="0" indent="0">
              <a:buNone/>
            </a:pPr>
            <a:endParaRPr lang="en-US" sz="2800" dirty="0"/>
          </a:p>
          <a:p>
            <a:r>
              <a:rPr lang="en-US" sz="2800" dirty="0"/>
              <a:t>EZ Bend Drop Cables</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6240" y="4278784"/>
            <a:ext cx="3207962" cy="1804478"/>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5691" y="6258815"/>
            <a:ext cx="3238511" cy="1821663"/>
          </a:xfrm>
          <a:prstGeom prst="rect">
            <a:avLst/>
          </a:prstGeom>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05298" y="1016041"/>
            <a:ext cx="2182492" cy="2993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5986" y="1016041"/>
            <a:ext cx="2549806" cy="2993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322968" y="4861489"/>
            <a:ext cx="1546788" cy="244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1606050" y="4278784"/>
            <a:ext cx="2980624" cy="523220"/>
          </a:xfrm>
          <a:prstGeom prst="rect">
            <a:avLst/>
          </a:prstGeom>
        </p:spPr>
        <p:txBody>
          <a:bodyPr wrap="none">
            <a:spAutoFit/>
          </a:bodyPr>
          <a:lstStyle/>
          <a:p>
            <a:r>
              <a:rPr lang="en-US" sz="2800" dirty="0" err="1"/>
              <a:t>SlimBox</a:t>
            </a:r>
            <a:r>
              <a:rPr lang="en-US" sz="2800" dirty="0"/>
              <a:t> Wall Plate</a:t>
            </a:r>
          </a:p>
        </p:txBody>
      </p:sp>
    </p:spTree>
    <p:extLst>
      <p:ext uri="{BB962C8B-B14F-4D97-AF65-F5344CB8AC3E}">
        <p14:creationId xmlns:p14="http://schemas.microsoft.com/office/powerpoint/2010/main" val="269483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Typical Home ONT Installation Location</a:t>
            </a:r>
          </a:p>
        </p:txBody>
      </p:sp>
      <p:sp>
        <p:nvSpPr>
          <p:cNvPr id="3" name="Content Placeholder 2"/>
          <p:cNvSpPr>
            <a:spLocks noGrp="1"/>
          </p:cNvSpPr>
          <p:nvPr>
            <p:ph sz="half" idx="1"/>
          </p:nvPr>
        </p:nvSpPr>
        <p:spPr>
          <a:xfrm>
            <a:off x="571500" y="1688535"/>
            <a:ext cx="6590505" cy="5591693"/>
          </a:xfrm>
        </p:spPr>
        <p:txBody>
          <a:bodyPr>
            <a:noAutofit/>
          </a:bodyPr>
          <a:lstStyle/>
          <a:p>
            <a:r>
              <a:rPr lang="en-US" sz="2400" dirty="0"/>
              <a:t>Typical ONT recommendation - high and central location in the home</a:t>
            </a:r>
          </a:p>
          <a:p>
            <a:endParaRPr lang="en-US" sz="2400" dirty="0"/>
          </a:p>
          <a:p>
            <a:r>
              <a:rPr lang="en-US" sz="2400" dirty="0"/>
              <a:t>May require “wrapping” the house to find best entry point</a:t>
            </a:r>
          </a:p>
          <a:p>
            <a:endParaRPr lang="en-US" sz="2400" dirty="0"/>
          </a:p>
          <a:p>
            <a:r>
              <a:rPr lang="en-US" sz="2400" dirty="0"/>
              <a:t>3 in-home pathways</a:t>
            </a:r>
          </a:p>
          <a:p>
            <a:pPr lvl="1"/>
            <a:r>
              <a:rPr lang="en-US" sz="2400" dirty="0"/>
              <a:t>Crawl space</a:t>
            </a:r>
          </a:p>
          <a:p>
            <a:pPr lvl="1"/>
            <a:r>
              <a:rPr lang="en-US" sz="2400" dirty="0"/>
              <a:t>Attic</a:t>
            </a:r>
          </a:p>
          <a:p>
            <a:pPr lvl="1"/>
            <a:r>
              <a:rPr lang="en-US" sz="2400" dirty="0"/>
              <a:t>Living space level</a:t>
            </a:r>
          </a:p>
          <a:p>
            <a:pPr lvl="1"/>
            <a:endParaRPr lang="en-US" sz="2400" dirty="0"/>
          </a:p>
          <a:p>
            <a:r>
              <a:rPr lang="en-US" sz="2400" dirty="0"/>
              <a:t>Typical installations require tight bend capability</a:t>
            </a:r>
          </a:p>
          <a:p>
            <a:endParaRPr lang="en-US" sz="2400" dirty="0"/>
          </a:p>
        </p:txBody>
      </p:sp>
      <p:sp>
        <p:nvSpPr>
          <p:cNvPr id="5" name="Slide Number Placeholder 4"/>
          <p:cNvSpPr>
            <a:spLocks noGrp="1"/>
          </p:cNvSpPr>
          <p:nvPr>
            <p:ph type="sldNum" sz="quarter" idx="12"/>
          </p:nvPr>
        </p:nvSpPr>
        <p:spPr>
          <a:xfrm>
            <a:off x="9136380" y="7349067"/>
            <a:ext cx="419100" cy="413808"/>
          </a:xfrm>
          <a:prstGeom prst="rect">
            <a:avLst/>
          </a:prstGeom>
        </p:spPr>
        <p:txBody>
          <a:bodyPr vert="horz" lIns="101882" tIns="50941" rIns="101882" bIns="50941" rtlCol="0" anchor="ctr"/>
          <a:lstStyle>
            <a:defPPr>
              <a:defRPr lang="en-US"/>
            </a:defPPr>
            <a:lvl1pPr marL="0" algn="r" defTabSz="509412" rtl="0" eaLnBrk="1" latinLnBrk="0" hangingPunct="1">
              <a:defRPr sz="900" kern="1200">
                <a:solidFill>
                  <a:srgbClr val="FFFFFF"/>
                </a:solidFill>
                <a:latin typeface="Arial"/>
                <a:ea typeface="+mn-ea"/>
                <a:cs typeface="Arial"/>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93B93ED8-0A28-144B-8090-401152FB9154}" type="slidenum">
              <a:rPr lang="en-US" smtClean="0"/>
              <a:pPr/>
              <a:t>42</a:t>
            </a:fld>
            <a:endParaRPr lang="en-US"/>
          </a:p>
        </p:txBody>
      </p:sp>
      <p:grpSp>
        <p:nvGrpSpPr>
          <p:cNvPr id="7" name="Group 6"/>
          <p:cNvGrpSpPr/>
          <p:nvPr/>
        </p:nvGrpSpPr>
        <p:grpSpPr>
          <a:xfrm>
            <a:off x="7193266" y="3151969"/>
            <a:ext cx="5110611" cy="4430784"/>
            <a:chOff x="3006537" y="1026433"/>
            <a:chExt cx="5965383" cy="4650671"/>
          </a:xfrm>
        </p:grpSpPr>
        <p:pic>
          <p:nvPicPr>
            <p:cNvPr id="8"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006537" y="1026433"/>
              <a:ext cx="5965383" cy="44780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Arc 12"/>
            <p:cNvSpPr/>
            <p:nvPr/>
          </p:nvSpPr>
          <p:spPr>
            <a:xfrm rot="4252326">
              <a:off x="3607923" y="4298500"/>
              <a:ext cx="1356269" cy="1400939"/>
            </a:xfrm>
            <a:prstGeom prst="arc">
              <a:avLst>
                <a:gd name="adj1" fmla="val 16200000"/>
                <a:gd name="adj2" fmla="val 19604720"/>
              </a:avLst>
            </a:prstGeom>
            <a:ln>
              <a:solidFill>
                <a:schemeClr val="tx2">
                  <a:lumMod val="95000"/>
                  <a:lumOff val="5000"/>
                </a:schemeClr>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287" dirty="0">
                <a:ln>
                  <a:solidFill>
                    <a:schemeClr val="tx1"/>
                  </a:solidFill>
                </a:ln>
              </a:endParaRPr>
            </a:p>
          </p:txBody>
        </p:sp>
        <p:sp>
          <p:nvSpPr>
            <p:cNvPr id="14" name="TextBox 13"/>
            <p:cNvSpPr txBox="1"/>
            <p:nvPr/>
          </p:nvSpPr>
          <p:spPr>
            <a:xfrm>
              <a:off x="4251256" y="5220186"/>
              <a:ext cx="1410760" cy="370566"/>
            </a:xfrm>
            <a:prstGeom prst="rect">
              <a:avLst/>
            </a:prstGeom>
            <a:noFill/>
            <a:ln>
              <a:noFill/>
            </a:ln>
          </p:spPr>
          <p:txBody>
            <a:bodyPr wrap="square" rtlCol="0">
              <a:spAutoFit/>
            </a:bodyPr>
            <a:lstStyle/>
            <a:p>
              <a:r>
                <a:rPr lang="en-US" sz="1694" b="1" dirty="0"/>
                <a:t>OSP Drop</a:t>
              </a:r>
            </a:p>
          </p:txBody>
        </p:sp>
        <p:sp>
          <p:nvSpPr>
            <p:cNvPr id="15" name="Bevel 14"/>
            <p:cNvSpPr/>
            <p:nvPr/>
          </p:nvSpPr>
          <p:spPr>
            <a:xfrm rot="20323320">
              <a:off x="4896972" y="4793239"/>
              <a:ext cx="205903" cy="198727"/>
            </a:xfrm>
            <a:prstGeom prst="bevel">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87" dirty="0"/>
            </a:p>
          </p:txBody>
        </p:sp>
      </p:gr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16064" y="880996"/>
            <a:ext cx="2156433" cy="206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a:cxnSpLocks/>
          </p:cNvCxnSpPr>
          <p:nvPr/>
        </p:nvCxnSpPr>
        <p:spPr>
          <a:xfrm flipH="1">
            <a:off x="10152359" y="2846070"/>
            <a:ext cx="580411" cy="1909083"/>
          </a:xfrm>
          <a:prstGeom prst="straightConnector1">
            <a:avLst/>
          </a:prstGeom>
          <a:ln w="5715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1678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4"/>
          <p:cNvSpPr txBox="1">
            <a:spLocks noChangeArrowheads="1"/>
          </p:cNvSpPr>
          <p:nvPr/>
        </p:nvSpPr>
        <p:spPr bwMode="auto">
          <a:xfrm>
            <a:off x="2289329" y="488071"/>
            <a:ext cx="7898802" cy="46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875" tIns="53938" rIns="107875" bIns="5393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70000"/>
              </a:lnSpc>
            </a:pPr>
            <a:r>
              <a:rPr lang="en-US" sz="3200" dirty="0">
                <a:latin typeface="+mj-lt"/>
              </a:rPr>
              <a:t>Bend loss vs wavelength and radius</a:t>
            </a:r>
          </a:p>
        </p:txBody>
      </p:sp>
      <p:sp>
        <p:nvSpPr>
          <p:cNvPr id="5133" name="Text Box 14"/>
          <p:cNvSpPr txBox="1">
            <a:spLocks noChangeArrowheads="1"/>
          </p:cNvSpPr>
          <p:nvPr/>
        </p:nvSpPr>
        <p:spPr bwMode="auto">
          <a:xfrm>
            <a:off x="2522668" y="6766560"/>
            <a:ext cx="9239173" cy="460885"/>
          </a:xfrm>
          <a:prstGeom prst="rect">
            <a:avLst/>
          </a:prstGeom>
          <a:solidFill>
            <a:srgbClr val="5F5F5F"/>
          </a:solidFill>
          <a:ln w="317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7875" tIns="53938" rIns="107875" bIns="5393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287" b="1">
                <a:solidFill>
                  <a:schemeClr val="bg1"/>
                </a:solidFill>
                <a:latin typeface="Helvetica Neue Light" charset="0"/>
              </a:rPr>
              <a:t>Bending loss of Std SMF (G.652D) can disrupt services or reduce reach</a:t>
            </a:r>
          </a:p>
        </p:txBody>
      </p:sp>
      <p:grpSp>
        <p:nvGrpSpPr>
          <p:cNvPr id="230" name="Group 18"/>
          <p:cNvGrpSpPr>
            <a:grpSpLocks noChangeAspect="1"/>
          </p:cNvGrpSpPr>
          <p:nvPr/>
        </p:nvGrpSpPr>
        <p:grpSpPr bwMode="auto">
          <a:xfrm>
            <a:off x="1990165" y="1478281"/>
            <a:ext cx="10350538" cy="5044440"/>
            <a:chOff x="50" y="850"/>
            <a:chExt cx="5598" cy="2684"/>
          </a:xfrm>
        </p:grpSpPr>
        <p:sp>
          <p:nvSpPr>
            <p:cNvPr id="231" name="AutoShape 17"/>
            <p:cNvSpPr>
              <a:spLocks noChangeAspect="1" noChangeArrowheads="1" noTextEdit="1"/>
            </p:cNvSpPr>
            <p:nvPr/>
          </p:nvSpPr>
          <p:spPr bwMode="auto">
            <a:xfrm>
              <a:off x="50" y="852"/>
              <a:ext cx="5598" cy="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grpSp>
          <p:nvGrpSpPr>
            <p:cNvPr id="232" name="Group 219"/>
            <p:cNvGrpSpPr>
              <a:grpSpLocks/>
            </p:cNvGrpSpPr>
            <p:nvPr/>
          </p:nvGrpSpPr>
          <p:grpSpPr bwMode="auto">
            <a:xfrm>
              <a:off x="88" y="850"/>
              <a:ext cx="5522" cy="2654"/>
              <a:chOff x="88" y="850"/>
              <a:chExt cx="5522" cy="2654"/>
            </a:xfrm>
          </p:grpSpPr>
          <p:sp>
            <p:nvSpPr>
              <p:cNvPr id="250" name="Rectangle 19"/>
              <p:cNvSpPr>
                <a:spLocks noChangeArrowheads="1"/>
              </p:cNvSpPr>
              <p:nvPr/>
            </p:nvSpPr>
            <p:spPr bwMode="auto">
              <a:xfrm>
                <a:off x="88" y="890"/>
                <a:ext cx="5522" cy="26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251" name="Rectangle 20"/>
              <p:cNvSpPr>
                <a:spLocks noChangeArrowheads="1"/>
              </p:cNvSpPr>
              <p:nvPr/>
            </p:nvSpPr>
            <p:spPr bwMode="auto">
              <a:xfrm>
                <a:off x="921" y="1451"/>
                <a:ext cx="3454" cy="128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252" name="Rectangle 21"/>
              <p:cNvSpPr>
                <a:spLocks noChangeArrowheads="1"/>
              </p:cNvSpPr>
              <p:nvPr/>
            </p:nvSpPr>
            <p:spPr bwMode="auto">
              <a:xfrm>
                <a:off x="921" y="1451"/>
                <a:ext cx="3454" cy="1280"/>
              </a:xfrm>
              <a:prstGeom prst="rect">
                <a:avLst/>
              </a:prstGeom>
              <a:noFill/>
              <a:ln w="8">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253" name="Line 22"/>
              <p:cNvSpPr>
                <a:spLocks noChangeShapeType="1"/>
              </p:cNvSpPr>
              <p:nvPr/>
            </p:nvSpPr>
            <p:spPr bwMode="auto">
              <a:xfrm>
                <a:off x="921" y="1451"/>
                <a:ext cx="0" cy="128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54" name="Line 23"/>
              <p:cNvSpPr>
                <a:spLocks noChangeShapeType="1"/>
              </p:cNvSpPr>
              <p:nvPr/>
            </p:nvSpPr>
            <p:spPr bwMode="auto">
              <a:xfrm>
                <a:off x="883" y="2731"/>
                <a:ext cx="7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55" name="Line 24"/>
              <p:cNvSpPr>
                <a:spLocks noChangeShapeType="1"/>
              </p:cNvSpPr>
              <p:nvPr/>
            </p:nvSpPr>
            <p:spPr bwMode="auto">
              <a:xfrm>
                <a:off x="883" y="2413"/>
                <a:ext cx="7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56" name="Line 25"/>
              <p:cNvSpPr>
                <a:spLocks noChangeShapeType="1"/>
              </p:cNvSpPr>
              <p:nvPr/>
            </p:nvSpPr>
            <p:spPr bwMode="auto">
              <a:xfrm>
                <a:off x="883" y="2095"/>
                <a:ext cx="7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57" name="Line 26"/>
              <p:cNvSpPr>
                <a:spLocks noChangeShapeType="1"/>
              </p:cNvSpPr>
              <p:nvPr/>
            </p:nvSpPr>
            <p:spPr bwMode="auto">
              <a:xfrm>
                <a:off x="883" y="1769"/>
                <a:ext cx="7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58" name="Line 27"/>
              <p:cNvSpPr>
                <a:spLocks noChangeShapeType="1"/>
              </p:cNvSpPr>
              <p:nvPr/>
            </p:nvSpPr>
            <p:spPr bwMode="auto">
              <a:xfrm>
                <a:off x="883" y="1451"/>
                <a:ext cx="7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59" name="Line 28"/>
              <p:cNvSpPr>
                <a:spLocks noChangeShapeType="1"/>
              </p:cNvSpPr>
              <p:nvPr/>
            </p:nvSpPr>
            <p:spPr bwMode="auto">
              <a:xfrm>
                <a:off x="921" y="2731"/>
                <a:ext cx="345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0" name="Line 29"/>
              <p:cNvSpPr>
                <a:spLocks noChangeShapeType="1"/>
              </p:cNvSpPr>
              <p:nvPr/>
            </p:nvSpPr>
            <p:spPr bwMode="auto">
              <a:xfrm flipV="1">
                <a:off x="921"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1" name="Line 30"/>
              <p:cNvSpPr>
                <a:spLocks noChangeShapeType="1"/>
              </p:cNvSpPr>
              <p:nvPr/>
            </p:nvSpPr>
            <p:spPr bwMode="auto">
              <a:xfrm flipV="1">
                <a:off x="1020"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2" name="Line 31"/>
              <p:cNvSpPr>
                <a:spLocks noChangeShapeType="1"/>
              </p:cNvSpPr>
              <p:nvPr/>
            </p:nvSpPr>
            <p:spPr bwMode="auto">
              <a:xfrm flipV="1">
                <a:off x="1111"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3" name="Line 32"/>
              <p:cNvSpPr>
                <a:spLocks noChangeShapeType="1"/>
              </p:cNvSpPr>
              <p:nvPr/>
            </p:nvSpPr>
            <p:spPr bwMode="auto">
              <a:xfrm flipV="1">
                <a:off x="1209"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4" name="Line 33"/>
              <p:cNvSpPr>
                <a:spLocks noChangeShapeType="1"/>
              </p:cNvSpPr>
              <p:nvPr/>
            </p:nvSpPr>
            <p:spPr bwMode="auto">
              <a:xfrm flipV="1">
                <a:off x="1307"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5" name="Line 34"/>
              <p:cNvSpPr>
                <a:spLocks noChangeShapeType="1"/>
              </p:cNvSpPr>
              <p:nvPr/>
            </p:nvSpPr>
            <p:spPr bwMode="auto">
              <a:xfrm flipV="1">
                <a:off x="1398"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6" name="Line 35"/>
              <p:cNvSpPr>
                <a:spLocks noChangeShapeType="1"/>
              </p:cNvSpPr>
              <p:nvPr/>
            </p:nvSpPr>
            <p:spPr bwMode="auto">
              <a:xfrm flipV="1">
                <a:off x="1497"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7" name="Line 36"/>
              <p:cNvSpPr>
                <a:spLocks noChangeShapeType="1"/>
              </p:cNvSpPr>
              <p:nvPr/>
            </p:nvSpPr>
            <p:spPr bwMode="auto">
              <a:xfrm flipV="1">
                <a:off x="1595"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8" name="Line 37"/>
              <p:cNvSpPr>
                <a:spLocks noChangeShapeType="1"/>
              </p:cNvSpPr>
              <p:nvPr/>
            </p:nvSpPr>
            <p:spPr bwMode="auto">
              <a:xfrm flipV="1">
                <a:off x="1686"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69" name="Line 38"/>
              <p:cNvSpPr>
                <a:spLocks noChangeShapeType="1"/>
              </p:cNvSpPr>
              <p:nvPr/>
            </p:nvSpPr>
            <p:spPr bwMode="auto">
              <a:xfrm flipV="1">
                <a:off x="1785"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0" name="Line 39"/>
              <p:cNvSpPr>
                <a:spLocks noChangeShapeType="1"/>
              </p:cNvSpPr>
              <p:nvPr/>
            </p:nvSpPr>
            <p:spPr bwMode="auto">
              <a:xfrm flipV="1">
                <a:off x="1883"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1" name="Line 40"/>
              <p:cNvSpPr>
                <a:spLocks noChangeShapeType="1"/>
              </p:cNvSpPr>
              <p:nvPr/>
            </p:nvSpPr>
            <p:spPr bwMode="auto">
              <a:xfrm flipV="1">
                <a:off x="1974"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2" name="Line 41"/>
              <p:cNvSpPr>
                <a:spLocks noChangeShapeType="1"/>
              </p:cNvSpPr>
              <p:nvPr/>
            </p:nvSpPr>
            <p:spPr bwMode="auto">
              <a:xfrm flipV="1">
                <a:off x="2073"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3" name="Line 42"/>
              <p:cNvSpPr>
                <a:spLocks noChangeShapeType="1"/>
              </p:cNvSpPr>
              <p:nvPr/>
            </p:nvSpPr>
            <p:spPr bwMode="auto">
              <a:xfrm flipV="1">
                <a:off x="2171"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4" name="Line 43"/>
              <p:cNvSpPr>
                <a:spLocks noChangeShapeType="1"/>
              </p:cNvSpPr>
              <p:nvPr/>
            </p:nvSpPr>
            <p:spPr bwMode="auto">
              <a:xfrm flipV="1">
                <a:off x="2262"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5" name="Line 44"/>
              <p:cNvSpPr>
                <a:spLocks noChangeShapeType="1"/>
              </p:cNvSpPr>
              <p:nvPr/>
            </p:nvSpPr>
            <p:spPr bwMode="auto">
              <a:xfrm flipV="1">
                <a:off x="2360"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6" name="Line 45"/>
              <p:cNvSpPr>
                <a:spLocks noChangeShapeType="1"/>
              </p:cNvSpPr>
              <p:nvPr/>
            </p:nvSpPr>
            <p:spPr bwMode="auto">
              <a:xfrm flipV="1">
                <a:off x="2459"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7" name="Line 46"/>
              <p:cNvSpPr>
                <a:spLocks noChangeShapeType="1"/>
              </p:cNvSpPr>
              <p:nvPr/>
            </p:nvSpPr>
            <p:spPr bwMode="auto">
              <a:xfrm flipV="1">
                <a:off x="2550"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8" name="Line 47"/>
              <p:cNvSpPr>
                <a:spLocks noChangeShapeType="1"/>
              </p:cNvSpPr>
              <p:nvPr/>
            </p:nvSpPr>
            <p:spPr bwMode="auto">
              <a:xfrm flipV="1">
                <a:off x="2648"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79" name="Line 48"/>
              <p:cNvSpPr>
                <a:spLocks noChangeShapeType="1"/>
              </p:cNvSpPr>
              <p:nvPr/>
            </p:nvSpPr>
            <p:spPr bwMode="auto">
              <a:xfrm flipV="1">
                <a:off x="2747"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0" name="Line 49"/>
              <p:cNvSpPr>
                <a:spLocks noChangeShapeType="1"/>
              </p:cNvSpPr>
              <p:nvPr/>
            </p:nvSpPr>
            <p:spPr bwMode="auto">
              <a:xfrm flipV="1">
                <a:off x="2838"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1" name="Line 50"/>
              <p:cNvSpPr>
                <a:spLocks noChangeShapeType="1"/>
              </p:cNvSpPr>
              <p:nvPr/>
            </p:nvSpPr>
            <p:spPr bwMode="auto">
              <a:xfrm flipV="1">
                <a:off x="2936"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2" name="Line 51"/>
              <p:cNvSpPr>
                <a:spLocks noChangeShapeType="1"/>
              </p:cNvSpPr>
              <p:nvPr/>
            </p:nvSpPr>
            <p:spPr bwMode="auto">
              <a:xfrm flipV="1">
                <a:off x="3035"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3" name="Line 52"/>
              <p:cNvSpPr>
                <a:spLocks noChangeShapeType="1"/>
              </p:cNvSpPr>
              <p:nvPr/>
            </p:nvSpPr>
            <p:spPr bwMode="auto">
              <a:xfrm flipV="1">
                <a:off x="3125"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4" name="Line 53"/>
              <p:cNvSpPr>
                <a:spLocks noChangeShapeType="1"/>
              </p:cNvSpPr>
              <p:nvPr/>
            </p:nvSpPr>
            <p:spPr bwMode="auto">
              <a:xfrm flipV="1">
                <a:off x="3224"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5" name="Line 54"/>
              <p:cNvSpPr>
                <a:spLocks noChangeShapeType="1"/>
              </p:cNvSpPr>
              <p:nvPr/>
            </p:nvSpPr>
            <p:spPr bwMode="auto">
              <a:xfrm flipV="1">
                <a:off x="3322"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6" name="Line 55"/>
              <p:cNvSpPr>
                <a:spLocks noChangeShapeType="1"/>
              </p:cNvSpPr>
              <p:nvPr/>
            </p:nvSpPr>
            <p:spPr bwMode="auto">
              <a:xfrm flipV="1">
                <a:off x="3413"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7" name="Line 56"/>
              <p:cNvSpPr>
                <a:spLocks noChangeShapeType="1"/>
              </p:cNvSpPr>
              <p:nvPr/>
            </p:nvSpPr>
            <p:spPr bwMode="auto">
              <a:xfrm flipV="1">
                <a:off x="3512"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8" name="Line 57"/>
              <p:cNvSpPr>
                <a:spLocks noChangeShapeType="1"/>
              </p:cNvSpPr>
              <p:nvPr/>
            </p:nvSpPr>
            <p:spPr bwMode="auto">
              <a:xfrm flipV="1">
                <a:off x="3610"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89" name="Line 58"/>
              <p:cNvSpPr>
                <a:spLocks noChangeShapeType="1"/>
              </p:cNvSpPr>
              <p:nvPr/>
            </p:nvSpPr>
            <p:spPr bwMode="auto">
              <a:xfrm flipV="1">
                <a:off x="3701"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0" name="Line 59"/>
              <p:cNvSpPr>
                <a:spLocks noChangeShapeType="1"/>
              </p:cNvSpPr>
              <p:nvPr/>
            </p:nvSpPr>
            <p:spPr bwMode="auto">
              <a:xfrm flipV="1">
                <a:off x="3800"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1" name="Line 60"/>
              <p:cNvSpPr>
                <a:spLocks noChangeShapeType="1"/>
              </p:cNvSpPr>
              <p:nvPr/>
            </p:nvSpPr>
            <p:spPr bwMode="auto">
              <a:xfrm flipV="1">
                <a:off x="3898"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2" name="Line 61"/>
              <p:cNvSpPr>
                <a:spLocks noChangeShapeType="1"/>
              </p:cNvSpPr>
              <p:nvPr/>
            </p:nvSpPr>
            <p:spPr bwMode="auto">
              <a:xfrm flipV="1">
                <a:off x="3989"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3" name="Line 62"/>
              <p:cNvSpPr>
                <a:spLocks noChangeShapeType="1"/>
              </p:cNvSpPr>
              <p:nvPr/>
            </p:nvSpPr>
            <p:spPr bwMode="auto">
              <a:xfrm flipV="1">
                <a:off x="4088"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4" name="Line 63"/>
              <p:cNvSpPr>
                <a:spLocks noChangeShapeType="1"/>
              </p:cNvSpPr>
              <p:nvPr/>
            </p:nvSpPr>
            <p:spPr bwMode="auto">
              <a:xfrm flipV="1">
                <a:off x="4186"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5" name="Line 64"/>
              <p:cNvSpPr>
                <a:spLocks noChangeShapeType="1"/>
              </p:cNvSpPr>
              <p:nvPr/>
            </p:nvSpPr>
            <p:spPr bwMode="auto">
              <a:xfrm flipV="1">
                <a:off x="4277"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6" name="Line 65"/>
              <p:cNvSpPr>
                <a:spLocks noChangeShapeType="1"/>
              </p:cNvSpPr>
              <p:nvPr/>
            </p:nvSpPr>
            <p:spPr bwMode="auto">
              <a:xfrm flipV="1">
                <a:off x="4375" y="2693"/>
                <a:ext cx="0" cy="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7" name="Line 66"/>
              <p:cNvSpPr>
                <a:spLocks noChangeShapeType="1"/>
              </p:cNvSpPr>
              <p:nvPr/>
            </p:nvSpPr>
            <p:spPr bwMode="auto">
              <a:xfrm>
                <a:off x="921" y="2723"/>
                <a:ext cx="99" cy="0"/>
              </a:xfrm>
              <a:prstGeom prst="line">
                <a:avLst/>
              </a:prstGeom>
              <a:noFill/>
              <a:ln w="23">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8" name="Line 67"/>
              <p:cNvSpPr>
                <a:spLocks noChangeShapeType="1"/>
              </p:cNvSpPr>
              <p:nvPr/>
            </p:nvSpPr>
            <p:spPr bwMode="auto">
              <a:xfrm>
                <a:off x="1020" y="2723"/>
                <a:ext cx="91"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99" name="Line 68"/>
              <p:cNvSpPr>
                <a:spLocks noChangeShapeType="1"/>
              </p:cNvSpPr>
              <p:nvPr/>
            </p:nvSpPr>
            <p:spPr bwMode="auto">
              <a:xfrm>
                <a:off x="1111" y="2723"/>
                <a:ext cx="98"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00" name="Line 69"/>
              <p:cNvSpPr>
                <a:spLocks noChangeShapeType="1"/>
              </p:cNvSpPr>
              <p:nvPr/>
            </p:nvSpPr>
            <p:spPr bwMode="auto">
              <a:xfrm>
                <a:off x="1209" y="2723"/>
                <a:ext cx="98"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01" name="Line 70"/>
              <p:cNvSpPr>
                <a:spLocks noChangeShapeType="1"/>
              </p:cNvSpPr>
              <p:nvPr/>
            </p:nvSpPr>
            <p:spPr bwMode="auto">
              <a:xfrm>
                <a:off x="1307" y="2723"/>
                <a:ext cx="91"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02" name="Line 71"/>
              <p:cNvSpPr>
                <a:spLocks noChangeShapeType="1"/>
              </p:cNvSpPr>
              <p:nvPr/>
            </p:nvSpPr>
            <p:spPr bwMode="auto">
              <a:xfrm>
                <a:off x="1398" y="2723"/>
                <a:ext cx="99"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03" name="Freeform 72"/>
              <p:cNvSpPr>
                <a:spLocks/>
              </p:cNvSpPr>
              <p:nvPr/>
            </p:nvSpPr>
            <p:spPr bwMode="auto">
              <a:xfrm>
                <a:off x="1497" y="2716"/>
                <a:ext cx="98" cy="7"/>
              </a:xfrm>
              <a:custGeom>
                <a:avLst/>
                <a:gdLst>
                  <a:gd name="T0" fmla="*/ 0 w 98"/>
                  <a:gd name="T1" fmla="*/ 7 h 7"/>
                  <a:gd name="T2" fmla="*/ 53 w 98"/>
                  <a:gd name="T3" fmla="*/ 0 h 7"/>
                  <a:gd name="T4" fmla="*/ 98 w 98"/>
                  <a:gd name="T5" fmla="*/ 0 h 7"/>
                  <a:gd name="T6" fmla="*/ 0 60000 65536"/>
                  <a:gd name="T7" fmla="*/ 0 60000 65536"/>
                  <a:gd name="T8" fmla="*/ 0 60000 65536"/>
                </a:gdLst>
                <a:ahLst/>
                <a:cxnLst>
                  <a:cxn ang="T6">
                    <a:pos x="T0" y="T1"/>
                  </a:cxn>
                  <a:cxn ang="T7">
                    <a:pos x="T2" y="T3"/>
                  </a:cxn>
                  <a:cxn ang="T8">
                    <a:pos x="T4" y="T5"/>
                  </a:cxn>
                </a:cxnLst>
                <a:rect l="0" t="0" r="r" b="b"/>
                <a:pathLst>
                  <a:path w="98" h="7">
                    <a:moveTo>
                      <a:pt x="0" y="7"/>
                    </a:moveTo>
                    <a:lnTo>
                      <a:pt x="53" y="0"/>
                    </a:lnTo>
                    <a:lnTo>
                      <a:pt x="98" y="0"/>
                    </a:lnTo>
                  </a:path>
                </a:pathLst>
              </a:custGeom>
              <a:noFill/>
              <a:ln w="381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04" name="Line 73"/>
              <p:cNvSpPr>
                <a:spLocks noChangeShapeType="1"/>
              </p:cNvSpPr>
              <p:nvPr/>
            </p:nvSpPr>
            <p:spPr bwMode="auto">
              <a:xfrm>
                <a:off x="1595" y="2716"/>
                <a:ext cx="91"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05" name="Line 74"/>
              <p:cNvSpPr>
                <a:spLocks noChangeShapeType="1"/>
              </p:cNvSpPr>
              <p:nvPr/>
            </p:nvSpPr>
            <p:spPr bwMode="auto">
              <a:xfrm>
                <a:off x="1686" y="2716"/>
                <a:ext cx="99"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06" name="Line 75"/>
              <p:cNvSpPr>
                <a:spLocks noChangeShapeType="1"/>
              </p:cNvSpPr>
              <p:nvPr/>
            </p:nvSpPr>
            <p:spPr bwMode="auto">
              <a:xfrm>
                <a:off x="1785" y="2716"/>
                <a:ext cx="98"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07" name="Freeform 76"/>
              <p:cNvSpPr>
                <a:spLocks/>
              </p:cNvSpPr>
              <p:nvPr/>
            </p:nvSpPr>
            <p:spPr bwMode="auto">
              <a:xfrm>
                <a:off x="1883" y="2708"/>
                <a:ext cx="91" cy="8"/>
              </a:xfrm>
              <a:custGeom>
                <a:avLst/>
                <a:gdLst>
                  <a:gd name="T0" fmla="*/ 0 w 91"/>
                  <a:gd name="T1" fmla="*/ 8 h 8"/>
                  <a:gd name="T2" fmla="*/ 46 w 91"/>
                  <a:gd name="T3" fmla="*/ 0 h 8"/>
                  <a:gd name="T4" fmla="*/ 91 w 91"/>
                  <a:gd name="T5" fmla="*/ 0 h 8"/>
                  <a:gd name="T6" fmla="*/ 0 60000 65536"/>
                  <a:gd name="T7" fmla="*/ 0 60000 65536"/>
                  <a:gd name="T8" fmla="*/ 0 60000 65536"/>
                </a:gdLst>
                <a:ahLst/>
                <a:cxnLst>
                  <a:cxn ang="T6">
                    <a:pos x="T0" y="T1"/>
                  </a:cxn>
                  <a:cxn ang="T7">
                    <a:pos x="T2" y="T3"/>
                  </a:cxn>
                  <a:cxn ang="T8">
                    <a:pos x="T4" y="T5"/>
                  </a:cxn>
                </a:cxnLst>
                <a:rect l="0" t="0" r="r" b="b"/>
                <a:pathLst>
                  <a:path w="91" h="8">
                    <a:moveTo>
                      <a:pt x="0" y="8"/>
                    </a:moveTo>
                    <a:lnTo>
                      <a:pt x="46" y="0"/>
                    </a:lnTo>
                    <a:lnTo>
                      <a:pt x="91" y="0"/>
                    </a:lnTo>
                  </a:path>
                </a:pathLst>
              </a:custGeom>
              <a:noFill/>
              <a:ln w="381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08" name="Line 77"/>
              <p:cNvSpPr>
                <a:spLocks noChangeShapeType="1"/>
              </p:cNvSpPr>
              <p:nvPr/>
            </p:nvSpPr>
            <p:spPr bwMode="auto">
              <a:xfrm>
                <a:off x="1974" y="2708"/>
                <a:ext cx="99"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09" name="Line 78"/>
              <p:cNvSpPr>
                <a:spLocks noChangeShapeType="1"/>
              </p:cNvSpPr>
              <p:nvPr/>
            </p:nvSpPr>
            <p:spPr bwMode="auto">
              <a:xfrm>
                <a:off x="2073" y="2708"/>
                <a:ext cx="98"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0" name="Freeform 79"/>
              <p:cNvSpPr>
                <a:spLocks/>
              </p:cNvSpPr>
              <p:nvPr/>
            </p:nvSpPr>
            <p:spPr bwMode="auto">
              <a:xfrm>
                <a:off x="2171" y="2701"/>
                <a:ext cx="91" cy="7"/>
              </a:xfrm>
              <a:custGeom>
                <a:avLst/>
                <a:gdLst>
                  <a:gd name="T0" fmla="*/ 0 w 91"/>
                  <a:gd name="T1" fmla="*/ 7 h 7"/>
                  <a:gd name="T2" fmla="*/ 45 w 91"/>
                  <a:gd name="T3" fmla="*/ 0 h 7"/>
                  <a:gd name="T4" fmla="*/ 91 w 91"/>
                  <a:gd name="T5" fmla="*/ 0 h 7"/>
                  <a:gd name="T6" fmla="*/ 0 60000 65536"/>
                  <a:gd name="T7" fmla="*/ 0 60000 65536"/>
                  <a:gd name="T8" fmla="*/ 0 60000 65536"/>
                </a:gdLst>
                <a:ahLst/>
                <a:cxnLst>
                  <a:cxn ang="T6">
                    <a:pos x="T0" y="T1"/>
                  </a:cxn>
                  <a:cxn ang="T7">
                    <a:pos x="T2" y="T3"/>
                  </a:cxn>
                  <a:cxn ang="T8">
                    <a:pos x="T4" y="T5"/>
                  </a:cxn>
                </a:cxnLst>
                <a:rect l="0" t="0" r="r" b="b"/>
                <a:pathLst>
                  <a:path w="91" h="7">
                    <a:moveTo>
                      <a:pt x="0" y="7"/>
                    </a:moveTo>
                    <a:lnTo>
                      <a:pt x="45" y="0"/>
                    </a:lnTo>
                    <a:lnTo>
                      <a:pt x="91" y="0"/>
                    </a:lnTo>
                  </a:path>
                </a:pathLst>
              </a:custGeom>
              <a:noFill/>
              <a:ln w="381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11" name="Line 80"/>
              <p:cNvSpPr>
                <a:spLocks noChangeShapeType="1"/>
              </p:cNvSpPr>
              <p:nvPr/>
            </p:nvSpPr>
            <p:spPr bwMode="auto">
              <a:xfrm>
                <a:off x="2262" y="2701"/>
                <a:ext cx="98"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2" name="Line 81"/>
              <p:cNvSpPr>
                <a:spLocks noChangeShapeType="1"/>
              </p:cNvSpPr>
              <p:nvPr/>
            </p:nvSpPr>
            <p:spPr bwMode="auto">
              <a:xfrm flipV="1">
                <a:off x="2360" y="2693"/>
                <a:ext cx="99" cy="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3" name="Line 82"/>
              <p:cNvSpPr>
                <a:spLocks noChangeShapeType="1"/>
              </p:cNvSpPr>
              <p:nvPr/>
            </p:nvSpPr>
            <p:spPr bwMode="auto">
              <a:xfrm flipV="1">
                <a:off x="2459" y="2685"/>
                <a:ext cx="91" cy="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4" name="Line 83"/>
              <p:cNvSpPr>
                <a:spLocks noChangeShapeType="1"/>
              </p:cNvSpPr>
              <p:nvPr/>
            </p:nvSpPr>
            <p:spPr bwMode="auto">
              <a:xfrm>
                <a:off x="2550" y="2685"/>
                <a:ext cx="98"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5" name="Line 84"/>
              <p:cNvSpPr>
                <a:spLocks noChangeShapeType="1"/>
              </p:cNvSpPr>
              <p:nvPr/>
            </p:nvSpPr>
            <p:spPr bwMode="auto">
              <a:xfrm flipV="1">
                <a:off x="2648" y="2678"/>
                <a:ext cx="99" cy="7"/>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6" name="Line 85"/>
              <p:cNvSpPr>
                <a:spLocks noChangeShapeType="1"/>
              </p:cNvSpPr>
              <p:nvPr/>
            </p:nvSpPr>
            <p:spPr bwMode="auto">
              <a:xfrm flipV="1">
                <a:off x="2747" y="2670"/>
                <a:ext cx="91" cy="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7" name="Line 86"/>
              <p:cNvSpPr>
                <a:spLocks noChangeShapeType="1"/>
              </p:cNvSpPr>
              <p:nvPr/>
            </p:nvSpPr>
            <p:spPr bwMode="auto">
              <a:xfrm flipV="1">
                <a:off x="2838" y="2663"/>
                <a:ext cx="98" cy="7"/>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8" name="Line 87"/>
              <p:cNvSpPr>
                <a:spLocks noChangeShapeType="1"/>
              </p:cNvSpPr>
              <p:nvPr/>
            </p:nvSpPr>
            <p:spPr bwMode="auto">
              <a:xfrm flipV="1">
                <a:off x="2936" y="2655"/>
                <a:ext cx="99" cy="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19" name="Line 88"/>
              <p:cNvSpPr>
                <a:spLocks noChangeShapeType="1"/>
              </p:cNvSpPr>
              <p:nvPr/>
            </p:nvSpPr>
            <p:spPr bwMode="auto">
              <a:xfrm flipV="1">
                <a:off x="3035" y="2640"/>
                <a:ext cx="90" cy="15"/>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20" name="Line 89"/>
              <p:cNvSpPr>
                <a:spLocks noChangeShapeType="1"/>
              </p:cNvSpPr>
              <p:nvPr/>
            </p:nvSpPr>
            <p:spPr bwMode="auto">
              <a:xfrm flipV="1">
                <a:off x="3125" y="2632"/>
                <a:ext cx="99" cy="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21" name="Line 90"/>
              <p:cNvSpPr>
                <a:spLocks noChangeShapeType="1"/>
              </p:cNvSpPr>
              <p:nvPr/>
            </p:nvSpPr>
            <p:spPr bwMode="auto">
              <a:xfrm flipV="1">
                <a:off x="3224" y="2617"/>
                <a:ext cx="98" cy="15"/>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22" name="Line 91"/>
              <p:cNvSpPr>
                <a:spLocks noChangeShapeType="1"/>
              </p:cNvSpPr>
              <p:nvPr/>
            </p:nvSpPr>
            <p:spPr bwMode="auto">
              <a:xfrm flipV="1">
                <a:off x="3322" y="2602"/>
                <a:ext cx="91" cy="15"/>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23" name="Line 92"/>
              <p:cNvSpPr>
                <a:spLocks noChangeShapeType="1"/>
              </p:cNvSpPr>
              <p:nvPr/>
            </p:nvSpPr>
            <p:spPr bwMode="auto">
              <a:xfrm flipV="1">
                <a:off x="3413" y="2587"/>
                <a:ext cx="99" cy="15"/>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24" name="Freeform 93"/>
              <p:cNvSpPr>
                <a:spLocks/>
              </p:cNvSpPr>
              <p:nvPr/>
            </p:nvSpPr>
            <p:spPr bwMode="auto">
              <a:xfrm>
                <a:off x="3512" y="2564"/>
                <a:ext cx="98" cy="23"/>
              </a:xfrm>
              <a:custGeom>
                <a:avLst/>
                <a:gdLst>
                  <a:gd name="T0" fmla="*/ 0 w 98"/>
                  <a:gd name="T1" fmla="*/ 23 h 23"/>
                  <a:gd name="T2" fmla="*/ 53 w 98"/>
                  <a:gd name="T3" fmla="*/ 8 h 23"/>
                  <a:gd name="T4" fmla="*/ 98 w 98"/>
                  <a:gd name="T5" fmla="*/ 0 h 23"/>
                  <a:gd name="T6" fmla="*/ 0 60000 65536"/>
                  <a:gd name="T7" fmla="*/ 0 60000 65536"/>
                  <a:gd name="T8" fmla="*/ 0 60000 65536"/>
                </a:gdLst>
                <a:ahLst/>
                <a:cxnLst>
                  <a:cxn ang="T6">
                    <a:pos x="T0" y="T1"/>
                  </a:cxn>
                  <a:cxn ang="T7">
                    <a:pos x="T2" y="T3"/>
                  </a:cxn>
                  <a:cxn ang="T8">
                    <a:pos x="T4" y="T5"/>
                  </a:cxn>
                </a:cxnLst>
                <a:rect l="0" t="0" r="r" b="b"/>
                <a:pathLst>
                  <a:path w="98" h="23">
                    <a:moveTo>
                      <a:pt x="0" y="23"/>
                    </a:moveTo>
                    <a:lnTo>
                      <a:pt x="53" y="8"/>
                    </a:lnTo>
                    <a:lnTo>
                      <a:pt x="98" y="0"/>
                    </a:lnTo>
                  </a:path>
                </a:pathLst>
              </a:custGeom>
              <a:noFill/>
              <a:ln w="381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25" name="Freeform 94"/>
              <p:cNvSpPr>
                <a:spLocks/>
              </p:cNvSpPr>
              <p:nvPr/>
            </p:nvSpPr>
            <p:spPr bwMode="auto">
              <a:xfrm>
                <a:off x="3610" y="2549"/>
                <a:ext cx="91" cy="15"/>
              </a:xfrm>
              <a:custGeom>
                <a:avLst/>
                <a:gdLst>
                  <a:gd name="T0" fmla="*/ 0 w 91"/>
                  <a:gd name="T1" fmla="*/ 15 h 15"/>
                  <a:gd name="T2" fmla="*/ 46 w 91"/>
                  <a:gd name="T3" fmla="*/ 8 h 15"/>
                  <a:gd name="T4" fmla="*/ 91 w 91"/>
                  <a:gd name="T5" fmla="*/ 0 h 15"/>
                  <a:gd name="T6" fmla="*/ 0 60000 65536"/>
                  <a:gd name="T7" fmla="*/ 0 60000 65536"/>
                  <a:gd name="T8" fmla="*/ 0 60000 65536"/>
                </a:gdLst>
                <a:ahLst/>
                <a:cxnLst>
                  <a:cxn ang="T6">
                    <a:pos x="T0" y="T1"/>
                  </a:cxn>
                  <a:cxn ang="T7">
                    <a:pos x="T2" y="T3"/>
                  </a:cxn>
                  <a:cxn ang="T8">
                    <a:pos x="T4" y="T5"/>
                  </a:cxn>
                </a:cxnLst>
                <a:rect l="0" t="0" r="r" b="b"/>
                <a:pathLst>
                  <a:path w="91" h="15">
                    <a:moveTo>
                      <a:pt x="0" y="15"/>
                    </a:moveTo>
                    <a:lnTo>
                      <a:pt x="46" y="8"/>
                    </a:lnTo>
                    <a:lnTo>
                      <a:pt x="91" y="0"/>
                    </a:lnTo>
                  </a:path>
                </a:pathLst>
              </a:custGeom>
              <a:noFill/>
              <a:ln w="381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26" name="Freeform 95"/>
              <p:cNvSpPr>
                <a:spLocks/>
              </p:cNvSpPr>
              <p:nvPr/>
            </p:nvSpPr>
            <p:spPr bwMode="auto">
              <a:xfrm>
                <a:off x="3701" y="2519"/>
                <a:ext cx="99" cy="30"/>
              </a:xfrm>
              <a:custGeom>
                <a:avLst/>
                <a:gdLst>
                  <a:gd name="T0" fmla="*/ 0 w 99"/>
                  <a:gd name="T1" fmla="*/ 30 h 30"/>
                  <a:gd name="T2" fmla="*/ 46 w 99"/>
                  <a:gd name="T3" fmla="*/ 15 h 30"/>
                  <a:gd name="T4" fmla="*/ 99 w 99"/>
                  <a:gd name="T5" fmla="*/ 0 h 30"/>
                  <a:gd name="T6" fmla="*/ 0 60000 65536"/>
                  <a:gd name="T7" fmla="*/ 0 60000 65536"/>
                  <a:gd name="T8" fmla="*/ 0 60000 65536"/>
                </a:gdLst>
                <a:ahLst/>
                <a:cxnLst>
                  <a:cxn ang="T6">
                    <a:pos x="T0" y="T1"/>
                  </a:cxn>
                  <a:cxn ang="T7">
                    <a:pos x="T2" y="T3"/>
                  </a:cxn>
                  <a:cxn ang="T8">
                    <a:pos x="T4" y="T5"/>
                  </a:cxn>
                </a:cxnLst>
                <a:rect l="0" t="0" r="r" b="b"/>
                <a:pathLst>
                  <a:path w="99" h="30">
                    <a:moveTo>
                      <a:pt x="0" y="30"/>
                    </a:moveTo>
                    <a:lnTo>
                      <a:pt x="46" y="15"/>
                    </a:lnTo>
                    <a:lnTo>
                      <a:pt x="99" y="0"/>
                    </a:lnTo>
                  </a:path>
                </a:pathLst>
              </a:custGeom>
              <a:noFill/>
              <a:ln w="381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27" name="Line 96"/>
              <p:cNvSpPr>
                <a:spLocks noChangeShapeType="1"/>
              </p:cNvSpPr>
              <p:nvPr/>
            </p:nvSpPr>
            <p:spPr bwMode="auto">
              <a:xfrm flipV="1">
                <a:off x="3800" y="2496"/>
                <a:ext cx="98" cy="23"/>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28" name="Line 97"/>
              <p:cNvSpPr>
                <a:spLocks noChangeShapeType="1"/>
              </p:cNvSpPr>
              <p:nvPr/>
            </p:nvSpPr>
            <p:spPr bwMode="auto">
              <a:xfrm flipV="1">
                <a:off x="3898" y="2466"/>
                <a:ext cx="91" cy="3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29" name="Line 98"/>
              <p:cNvSpPr>
                <a:spLocks noChangeShapeType="1"/>
              </p:cNvSpPr>
              <p:nvPr/>
            </p:nvSpPr>
            <p:spPr bwMode="auto">
              <a:xfrm flipV="1">
                <a:off x="3989" y="2428"/>
                <a:ext cx="99" cy="3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30" name="Line 99"/>
              <p:cNvSpPr>
                <a:spLocks noChangeShapeType="1"/>
              </p:cNvSpPr>
              <p:nvPr/>
            </p:nvSpPr>
            <p:spPr bwMode="auto">
              <a:xfrm flipV="1">
                <a:off x="4088" y="2390"/>
                <a:ext cx="98" cy="38"/>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31" name="Line 100"/>
              <p:cNvSpPr>
                <a:spLocks noChangeShapeType="1"/>
              </p:cNvSpPr>
              <p:nvPr/>
            </p:nvSpPr>
            <p:spPr bwMode="auto">
              <a:xfrm flipV="1">
                <a:off x="4186" y="2345"/>
                <a:ext cx="91" cy="45"/>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32" name="Line 101"/>
              <p:cNvSpPr>
                <a:spLocks noChangeShapeType="1"/>
              </p:cNvSpPr>
              <p:nvPr/>
            </p:nvSpPr>
            <p:spPr bwMode="auto">
              <a:xfrm flipV="1">
                <a:off x="4277" y="2291"/>
                <a:ext cx="98" cy="54"/>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33" name="Line 102"/>
              <p:cNvSpPr>
                <a:spLocks noChangeShapeType="1"/>
              </p:cNvSpPr>
              <p:nvPr/>
            </p:nvSpPr>
            <p:spPr bwMode="auto">
              <a:xfrm>
                <a:off x="921" y="2716"/>
                <a:ext cx="99"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34" name="Freeform 103"/>
              <p:cNvSpPr>
                <a:spLocks/>
              </p:cNvSpPr>
              <p:nvPr/>
            </p:nvSpPr>
            <p:spPr bwMode="auto">
              <a:xfrm>
                <a:off x="1020" y="2708"/>
                <a:ext cx="91" cy="8"/>
              </a:xfrm>
              <a:custGeom>
                <a:avLst/>
                <a:gdLst>
                  <a:gd name="T0" fmla="*/ 0 w 91"/>
                  <a:gd name="T1" fmla="*/ 8 h 8"/>
                  <a:gd name="T2" fmla="*/ 45 w 91"/>
                  <a:gd name="T3" fmla="*/ 0 h 8"/>
                  <a:gd name="T4" fmla="*/ 91 w 91"/>
                  <a:gd name="T5" fmla="*/ 0 h 8"/>
                  <a:gd name="T6" fmla="*/ 0 60000 65536"/>
                  <a:gd name="T7" fmla="*/ 0 60000 65536"/>
                  <a:gd name="T8" fmla="*/ 0 60000 65536"/>
                </a:gdLst>
                <a:ahLst/>
                <a:cxnLst>
                  <a:cxn ang="T6">
                    <a:pos x="T0" y="T1"/>
                  </a:cxn>
                  <a:cxn ang="T7">
                    <a:pos x="T2" y="T3"/>
                  </a:cxn>
                  <a:cxn ang="T8">
                    <a:pos x="T4" y="T5"/>
                  </a:cxn>
                </a:cxnLst>
                <a:rect l="0" t="0" r="r" b="b"/>
                <a:pathLst>
                  <a:path w="91" h="8">
                    <a:moveTo>
                      <a:pt x="0" y="8"/>
                    </a:moveTo>
                    <a:lnTo>
                      <a:pt x="45" y="0"/>
                    </a:lnTo>
                    <a:lnTo>
                      <a:pt x="91"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35" name="Line 104"/>
              <p:cNvSpPr>
                <a:spLocks noChangeShapeType="1"/>
              </p:cNvSpPr>
              <p:nvPr/>
            </p:nvSpPr>
            <p:spPr bwMode="auto">
              <a:xfrm>
                <a:off x="1111" y="2708"/>
                <a:ext cx="98"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36" name="Line 105"/>
              <p:cNvSpPr>
                <a:spLocks noChangeShapeType="1"/>
              </p:cNvSpPr>
              <p:nvPr/>
            </p:nvSpPr>
            <p:spPr bwMode="auto">
              <a:xfrm>
                <a:off x="1209" y="2708"/>
                <a:ext cx="98"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37" name="Freeform 106"/>
              <p:cNvSpPr>
                <a:spLocks/>
              </p:cNvSpPr>
              <p:nvPr/>
            </p:nvSpPr>
            <p:spPr bwMode="auto">
              <a:xfrm>
                <a:off x="1307" y="2701"/>
                <a:ext cx="91" cy="7"/>
              </a:xfrm>
              <a:custGeom>
                <a:avLst/>
                <a:gdLst>
                  <a:gd name="T0" fmla="*/ 0 w 91"/>
                  <a:gd name="T1" fmla="*/ 7 h 7"/>
                  <a:gd name="T2" fmla="*/ 46 w 91"/>
                  <a:gd name="T3" fmla="*/ 0 h 7"/>
                  <a:gd name="T4" fmla="*/ 91 w 91"/>
                  <a:gd name="T5" fmla="*/ 0 h 7"/>
                  <a:gd name="T6" fmla="*/ 0 60000 65536"/>
                  <a:gd name="T7" fmla="*/ 0 60000 65536"/>
                  <a:gd name="T8" fmla="*/ 0 60000 65536"/>
                </a:gdLst>
                <a:ahLst/>
                <a:cxnLst>
                  <a:cxn ang="T6">
                    <a:pos x="T0" y="T1"/>
                  </a:cxn>
                  <a:cxn ang="T7">
                    <a:pos x="T2" y="T3"/>
                  </a:cxn>
                  <a:cxn ang="T8">
                    <a:pos x="T4" y="T5"/>
                  </a:cxn>
                </a:cxnLst>
                <a:rect l="0" t="0" r="r" b="b"/>
                <a:pathLst>
                  <a:path w="91" h="7">
                    <a:moveTo>
                      <a:pt x="0" y="7"/>
                    </a:moveTo>
                    <a:lnTo>
                      <a:pt x="46" y="0"/>
                    </a:lnTo>
                    <a:lnTo>
                      <a:pt x="91"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38" name="Line 107"/>
              <p:cNvSpPr>
                <a:spLocks noChangeShapeType="1"/>
              </p:cNvSpPr>
              <p:nvPr/>
            </p:nvSpPr>
            <p:spPr bwMode="auto">
              <a:xfrm>
                <a:off x="1398" y="2701"/>
                <a:ext cx="99"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39" name="Line 108"/>
              <p:cNvSpPr>
                <a:spLocks noChangeShapeType="1"/>
              </p:cNvSpPr>
              <p:nvPr/>
            </p:nvSpPr>
            <p:spPr bwMode="auto">
              <a:xfrm flipV="1">
                <a:off x="1497" y="2693"/>
                <a:ext cx="98" cy="8"/>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0" name="Line 109"/>
              <p:cNvSpPr>
                <a:spLocks noChangeShapeType="1"/>
              </p:cNvSpPr>
              <p:nvPr/>
            </p:nvSpPr>
            <p:spPr bwMode="auto">
              <a:xfrm flipV="1">
                <a:off x="1595" y="2685"/>
                <a:ext cx="91" cy="8"/>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1" name="Line 110"/>
              <p:cNvSpPr>
                <a:spLocks noChangeShapeType="1"/>
              </p:cNvSpPr>
              <p:nvPr/>
            </p:nvSpPr>
            <p:spPr bwMode="auto">
              <a:xfrm>
                <a:off x="1686" y="2685"/>
                <a:ext cx="99"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2" name="Line 111"/>
              <p:cNvSpPr>
                <a:spLocks noChangeShapeType="1"/>
              </p:cNvSpPr>
              <p:nvPr/>
            </p:nvSpPr>
            <p:spPr bwMode="auto">
              <a:xfrm flipV="1">
                <a:off x="1785" y="2678"/>
                <a:ext cx="98" cy="7"/>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3" name="Line 112"/>
              <p:cNvSpPr>
                <a:spLocks noChangeShapeType="1"/>
              </p:cNvSpPr>
              <p:nvPr/>
            </p:nvSpPr>
            <p:spPr bwMode="auto">
              <a:xfrm flipV="1">
                <a:off x="1883" y="2670"/>
                <a:ext cx="91" cy="8"/>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4" name="Line 113"/>
              <p:cNvSpPr>
                <a:spLocks noChangeShapeType="1"/>
              </p:cNvSpPr>
              <p:nvPr/>
            </p:nvSpPr>
            <p:spPr bwMode="auto">
              <a:xfrm flipV="1">
                <a:off x="1974" y="2663"/>
                <a:ext cx="99" cy="7"/>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5" name="Line 114"/>
              <p:cNvSpPr>
                <a:spLocks noChangeShapeType="1"/>
              </p:cNvSpPr>
              <p:nvPr/>
            </p:nvSpPr>
            <p:spPr bwMode="auto">
              <a:xfrm flipV="1">
                <a:off x="2073" y="2655"/>
                <a:ext cx="98" cy="8"/>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6" name="Line 115"/>
              <p:cNvSpPr>
                <a:spLocks noChangeShapeType="1"/>
              </p:cNvSpPr>
              <p:nvPr/>
            </p:nvSpPr>
            <p:spPr bwMode="auto">
              <a:xfrm flipV="1">
                <a:off x="2171" y="2640"/>
                <a:ext cx="91" cy="15"/>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7" name="Line 116"/>
              <p:cNvSpPr>
                <a:spLocks noChangeShapeType="1"/>
              </p:cNvSpPr>
              <p:nvPr/>
            </p:nvSpPr>
            <p:spPr bwMode="auto">
              <a:xfrm flipV="1">
                <a:off x="2262" y="2632"/>
                <a:ext cx="98" cy="8"/>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8" name="Line 117"/>
              <p:cNvSpPr>
                <a:spLocks noChangeShapeType="1"/>
              </p:cNvSpPr>
              <p:nvPr/>
            </p:nvSpPr>
            <p:spPr bwMode="auto">
              <a:xfrm flipV="1">
                <a:off x="2360" y="2617"/>
                <a:ext cx="99" cy="15"/>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49" name="Line 118"/>
              <p:cNvSpPr>
                <a:spLocks noChangeShapeType="1"/>
              </p:cNvSpPr>
              <p:nvPr/>
            </p:nvSpPr>
            <p:spPr bwMode="auto">
              <a:xfrm flipV="1">
                <a:off x="2459" y="2602"/>
                <a:ext cx="91" cy="15"/>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50" name="Line 119"/>
              <p:cNvSpPr>
                <a:spLocks noChangeShapeType="1"/>
              </p:cNvSpPr>
              <p:nvPr/>
            </p:nvSpPr>
            <p:spPr bwMode="auto">
              <a:xfrm flipV="1">
                <a:off x="2550" y="2587"/>
                <a:ext cx="98" cy="15"/>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51" name="Line 120"/>
              <p:cNvSpPr>
                <a:spLocks noChangeShapeType="1"/>
              </p:cNvSpPr>
              <p:nvPr/>
            </p:nvSpPr>
            <p:spPr bwMode="auto">
              <a:xfrm flipV="1">
                <a:off x="2648" y="2572"/>
                <a:ext cx="99" cy="15"/>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52" name="Line 121"/>
              <p:cNvSpPr>
                <a:spLocks noChangeShapeType="1"/>
              </p:cNvSpPr>
              <p:nvPr/>
            </p:nvSpPr>
            <p:spPr bwMode="auto">
              <a:xfrm flipV="1">
                <a:off x="2747" y="2549"/>
                <a:ext cx="91" cy="23"/>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53" name="Line 122"/>
              <p:cNvSpPr>
                <a:spLocks noChangeShapeType="1"/>
              </p:cNvSpPr>
              <p:nvPr/>
            </p:nvSpPr>
            <p:spPr bwMode="auto">
              <a:xfrm flipV="1">
                <a:off x="2838" y="2526"/>
                <a:ext cx="98" cy="23"/>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54" name="Line 123"/>
              <p:cNvSpPr>
                <a:spLocks noChangeShapeType="1"/>
              </p:cNvSpPr>
              <p:nvPr/>
            </p:nvSpPr>
            <p:spPr bwMode="auto">
              <a:xfrm flipV="1">
                <a:off x="2936" y="2496"/>
                <a:ext cx="99" cy="3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55" name="Line 124"/>
              <p:cNvSpPr>
                <a:spLocks noChangeShapeType="1"/>
              </p:cNvSpPr>
              <p:nvPr/>
            </p:nvSpPr>
            <p:spPr bwMode="auto">
              <a:xfrm flipV="1">
                <a:off x="3035" y="2466"/>
                <a:ext cx="90" cy="3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56" name="Freeform 125"/>
              <p:cNvSpPr>
                <a:spLocks/>
              </p:cNvSpPr>
              <p:nvPr/>
            </p:nvSpPr>
            <p:spPr bwMode="auto">
              <a:xfrm>
                <a:off x="3125" y="2435"/>
                <a:ext cx="99" cy="31"/>
              </a:xfrm>
              <a:custGeom>
                <a:avLst/>
                <a:gdLst>
                  <a:gd name="T0" fmla="*/ 0 w 99"/>
                  <a:gd name="T1" fmla="*/ 31 h 31"/>
                  <a:gd name="T2" fmla="*/ 46 w 99"/>
                  <a:gd name="T3" fmla="*/ 16 h 31"/>
                  <a:gd name="T4" fmla="*/ 99 w 99"/>
                  <a:gd name="T5" fmla="*/ 0 h 31"/>
                  <a:gd name="T6" fmla="*/ 0 60000 65536"/>
                  <a:gd name="T7" fmla="*/ 0 60000 65536"/>
                  <a:gd name="T8" fmla="*/ 0 60000 65536"/>
                </a:gdLst>
                <a:ahLst/>
                <a:cxnLst>
                  <a:cxn ang="T6">
                    <a:pos x="T0" y="T1"/>
                  </a:cxn>
                  <a:cxn ang="T7">
                    <a:pos x="T2" y="T3"/>
                  </a:cxn>
                  <a:cxn ang="T8">
                    <a:pos x="T4" y="T5"/>
                  </a:cxn>
                </a:cxnLst>
                <a:rect l="0" t="0" r="r" b="b"/>
                <a:pathLst>
                  <a:path w="99" h="31">
                    <a:moveTo>
                      <a:pt x="0" y="31"/>
                    </a:moveTo>
                    <a:lnTo>
                      <a:pt x="46" y="16"/>
                    </a:lnTo>
                    <a:lnTo>
                      <a:pt x="99"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57" name="Freeform 126"/>
              <p:cNvSpPr>
                <a:spLocks/>
              </p:cNvSpPr>
              <p:nvPr/>
            </p:nvSpPr>
            <p:spPr bwMode="auto">
              <a:xfrm>
                <a:off x="3224" y="2390"/>
                <a:ext cx="98" cy="45"/>
              </a:xfrm>
              <a:custGeom>
                <a:avLst/>
                <a:gdLst>
                  <a:gd name="T0" fmla="*/ 0 w 98"/>
                  <a:gd name="T1" fmla="*/ 45 h 45"/>
                  <a:gd name="T2" fmla="*/ 53 w 98"/>
                  <a:gd name="T3" fmla="*/ 23 h 45"/>
                  <a:gd name="T4" fmla="*/ 98 w 98"/>
                  <a:gd name="T5" fmla="*/ 0 h 45"/>
                  <a:gd name="T6" fmla="*/ 0 60000 65536"/>
                  <a:gd name="T7" fmla="*/ 0 60000 65536"/>
                  <a:gd name="T8" fmla="*/ 0 60000 65536"/>
                </a:gdLst>
                <a:ahLst/>
                <a:cxnLst>
                  <a:cxn ang="T6">
                    <a:pos x="T0" y="T1"/>
                  </a:cxn>
                  <a:cxn ang="T7">
                    <a:pos x="T2" y="T3"/>
                  </a:cxn>
                  <a:cxn ang="T8">
                    <a:pos x="T4" y="T5"/>
                  </a:cxn>
                </a:cxnLst>
                <a:rect l="0" t="0" r="r" b="b"/>
                <a:pathLst>
                  <a:path w="98" h="45">
                    <a:moveTo>
                      <a:pt x="0" y="45"/>
                    </a:moveTo>
                    <a:lnTo>
                      <a:pt x="53" y="23"/>
                    </a:lnTo>
                    <a:lnTo>
                      <a:pt x="98"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58" name="Freeform 127"/>
              <p:cNvSpPr>
                <a:spLocks/>
              </p:cNvSpPr>
              <p:nvPr/>
            </p:nvSpPr>
            <p:spPr bwMode="auto">
              <a:xfrm>
                <a:off x="3322" y="2352"/>
                <a:ext cx="91" cy="38"/>
              </a:xfrm>
              <a:custGeom>
                <a:avLst/>
                <a:gdLst>
                  <a:gd name="T0" fmla="*/ 0 w 91"/>
                  <a:gd name="T1" fmla="*/ 38 h 38"/>
                  <a:gd name="T2" fmla="*/ 46 w 91"/>
                  <a:gd name="T3" fmla="*/ 23 h 38"/>
                  <a:gd name="T4" fmla="*/ 91 w 91"/>
                  <a:gd name="T5" fmla="*/ 0 h 38"/>
                  <a:gd name="T6" fmla="*/ 0 60000 65536"/>
                  <a:gd name="T7" fmla="*/ 0 60000 65536"/>
                  <a:gd name="T8" fmla="*/ 0 60000 65536"/>
                </a:gdLst>
                <a:ahLst/>
                <a:cxnLst>
                  <a:cxn ang="T6">
                    <a:pos x="T0" y="T1"/>
                  </a:cxn>
                  <a:cxn ang="T7">
                    <a:pos x="T2" y="T3"/>
                  </a:cxn>
                  <a:cxn ang="T8">
                    <a:pos x="T4" y="T5"/>
                  </a:cxn>
                </a:cxnLst>
                <a:rect l="0" t="0" r="r" b="b"/>
                <a:pathLst>
                  <a:path w="91" h="38">
                    <a:moveTo>
                      <a:pt x="0" y="38"/>
                    </a:moveTo>
                    <a:lnTo>
                      <a:pt x="46" y="23"/>
                    </a:lnTo>
                    <a:lnTo>
                      <a:pt x="91"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59" name="Line 128"/>
              <p:cNvSpPr>
                <a:spLocks noChangeShapeType="1"/>
              </p:cNvSpPr>
              <p:nvPr/>
            </p:nvSpPr>
            <p:spPr bwMode="auto">
              <a:xfrm flipV="1">
                <a:off x="3413" y="2299"/>
                <a:ext cx="99" cy="53"/>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60" name="Line 129"/>
              <p:cNvSpPr>
                <a:spLocks noChangeShapeType="1"/>
              </p:cNvSpPr>
              <p:nvPr/>
            </p:nvSpPr>
            <p:spPr bwMode="auto">
              <a:xfrm flipV="1">
                <a:off x="3512" y="2238"/>
                <a:ext cx="98" cy="61"/>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61" name="Freeform 130"/>
              <p:cNvSpPr>
                <a:spLocks/>
              </p:cNvSpPr>
              <p:nvPr/>
            </p:nvSpPr>
            <p:spPr bwMode="auto">
              <a:xfrm>
                <a:off x="3610" y="2178"/>
                <a:ext cx="91" cy="60"/>
              </a:xfrm>
              <a:custGeom>
                <a:avLst/>
                <a:gdLst>
                  <a:gd name="T0" fmla="*/ 0 w 91"/>
                  <a:gd name="T1" fmla="*/ 60 h 60"/>
                  <a:gd name="T2" fmla="*/ 46 w 91"/>
                  <a:gd name="T3" fmla="*/ 30 h 60"/>
                  <a:gd name="T4" fmla="*/ 91 w 91"/>
                  <a:gd name="T5" fmla="*/ 0 h 60"/>
                  <a:gd name="T6" fmla="*/ 0 60000 65536"/>
                  <a:gd name="T7" fmla="*/ 0 60000 65536"/>
                  <a:gd name="T8" fmla="*/ 0 60000 65536"/>
                </a:gdLst>
                <a:ahLst/>
                <a:cxnLst>
                  <a:cxn ang="T6">
                    <a:pos x="T0" y="T1"/>
                  </a:cxn>
                  <a:cxn ang="T7">
                    <a:pos x="T2" y="T3"/>
                  </a:cxn>
                  <a:cxn ang="T8">
                    <a:pos x="T4" y="T5"/>
                  </a:cxn>
                </a:cxnLst>
                <a:rect l="0" t="0" r="r" b="b"/>
                <a:pathLst>
                  <a:path w="91" h="60">
                    <a:moveTo>
                      <a:pt x="0" y="60"/>
                    </a:moveTo>
                    <a:lnTo>
                      <a:pt x="46" y="30"/>
                    </a:lnTo>
                    <a:lnTo>
                      <a:pt x="91"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62" name="Freeform 131"/>
              <p:cNvSpPr>
                <a:spLocks/>
              </p:cNvSpPr>
              <p:nvPr/>
            </p:nvSpPr>
            <p:spPr bwMode="auto">
              <a:xfrm>
                <a:off x="3701" y="2102"/>
                <a:ext cx="99" cy="76"/>
              </a:xfrm>
              <a:custGeom>
                <a:avLst/>
                <a:gdLst>
                  <a:gd name="T0" fmla="*/ 0 w 99"/>
                  <a:gd name="T1" fmla="*/ 76 h 76"/>
                  <a:gd name="T2" fmla="*/ 46 w 99"/>
                  <a:gd name="T3" fmla="*/ 38 h 76"/>
                  <a:gd name="T4" fmla="*/ 99 w 99"/>
                  <a:gd name="T5" fmla="*/ 0 h 76"/>
                  <a:gd name="T6" fmla="*/ 0 60000 65536"/>
                  <a:gd name="T7" fmla="*/ 0 60000 65536"/>
                  <a:gd name="T8" fmla="*/ 0 60000 65536"/>
                </a:gdLst>
                <a:ahLst/>
                <a:cxnLst>
                  <a:cxn ang="T6">
                    <a:pos x="T0" y="T1"/>
                  </a:cxn>
                  <a:cxn ang="T7">
                    <a:pos x="T2" y="T3"/>
                  </a:cxn>
                  <a:cxn ang="T8">
                    <a:pos x="T4" y="T5"/>
                  </a:cxn>
                </a:cxnLst>
                <a:rect l="0" t="0" r="r" b="b"/>
                <a:pathLst>
                  <a:path w="99" h="76">
                    <a:moveTo>
                      <a:pt x="0" y="76"/>
                    </a:moveTo>
                    <a:lnTo>
                      <a:pt x="46" y="38"/>
                    </a:lnTo>
                    <a:lnTo>
                      <a:pt x="99"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63" name="Freeform 132"/>
              <p:cNvSpPr>
                <a:spLocks/>
              </p:cNvSpPr>
              <p:nvPr/>
            </p:nvSpPr>
            <p:spPr bwMode="auto">
              <a:xfrm>
                <a:off x="3800" y="2026"/>
                <a:ext cx="98" cy="76"/>
              </a:xfrm>
              <a:custGeom>
                <a:avLst/>
                <a:gdLst>
                  <a:gd name="T0" fmla="*/ 0 w 98"/>
                  <a:gd name="T1" fmla="*/ 76 h 76"/>
                  <a:gd name="T2" fmla="*/ 53 w 98"/>
                  <a:gd name="T3" fmla="*/ 38 h 76"/>
                  <a:gd name="T4" fmla="*/ 98 w 98"/>
                  <a:gd name="T5" fmla="*/ 0 h 76"/>
                  <a:gd name="T6" fmla="*/ 0 60000 65536"/>
                  <a:gd name="T7" fmla="*/ 0 60000 65536"/>
                  <a:gd name="T8" fmla="*/ 0 60000 65536"/>
                </a:gdLst>
                <a:ahLst/>
                <a:cxnLst>
                  <a:cxn ang="T6">
                    <a:pos x="T0" y="T1"/>
                  </a:cxn>
                  <a:cxn ang="T7">
                    <a:pos x="T2" y="T3"/>
                  </a:cxn>
                  <a:cxn ang="T8">
                    <a:pos x="T4" y="T5"/>
                  </a:cxn>
                </a:cxnLst>
                <a:rect l="0" t="0" r="r" b="b"/>
                <a:pathLst>
                  <a:path w="98" h="76">
                    <a:moveTo>
                      <a:pt x="0" y="76"/>
                    </a:moveTo>
                    <a:lnTo>
                      <a:pt x="53" y="38"/>
                    </a:lnTo>
                    <a:lnTo>
                      <a:pt x="98"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64" name="Freeform 133"/>
              <p:cNvSpPr>
                <a:spLocks/>
              </p:cNvSpPr>
              <p:nvPr/>
            </p:nvSpPr>
            <p:spPr bwMode="auto">
              <a:xfrm>
                <a:off x="3898" y="1928"/>
                <a:ext cx="91" cy="98"/>
              </a:xfrm>
              <a:custGeom>
                <a:avLst/>
                <a:gdLst>
                  <a:gd name="T0" fmla="*/ 0 w 91"/>
                  <a:gd name="T1" fmla="*/ 98 h 98"/>
                  <a:gd name="T2" fmla="*/ 46 w 91"/>
                  <a:gd name="T3" fmla="*/ 53 h 98"/>
                  <a:gd name="T4" fmla="*/ 91 w 91"/>
                  <a:gd name="T5" fmla="*/ 0 h 98"/>
                  <a:gd name="T6" fmla="*/ 0 60000 65536"/>
                  <a:gd name="T7" fmla="*/ 0 60000 65536"/>
                  <a:gd name="T8" fmla="*/ 0 60000 65536"/>
                </a:gdLst>
                <a:ahLst/>
                <a:cxnLst>
                  <a:cxn ang="T6">
                    <a:pos x="T0" y="T1"/>
                  </a:cxn>
                  <a:cxn ang="T7">
                    <a:pos x="T2" y="T3"/>
                  </a:cxn>
                  <a:cxn ang="T8">
                    <a:pos x="T4" y="T5"/>
                  </a:cxn>
                </a:cxnLst>
                <a:rect l="0" t="0" r="r" b="b"/>
                <a:pathLst>
                  <a:path w="91" h="98">
                    <a:moveTo>
                      <a:pt x="0" y="98"/>
                    </a:moveTo>
                    <a:lnTo>
                      <a:pt x="46" y="53"/>
                    </a:lnTo>
                    <a:lnTo>
                      <a:pt x="91"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65" name="Freeform 134"/>
              <p:cNvSpPr>
                <a:spLocks/>
              </p:cNvSpPr>
              <p:nvPr/>
            </p:nvSpPr>
            <p:spPr bwMode="auto">
              <a:xfrm>
                <a:off x="3989" y="1829"/>
                <a:ext cx="99" cy="99"/>
              </a:xfrm>
              <a:custGeom>
                <a:avLst/>
                <a:gdLst>
                  <a:gd name="T0" fmla="*/ 0 w 99"/>
                  <a:gd name="T1" fmla="*/ 99 h 99"/>
                  <a:gd name="T2" fmla="*/ 46 w 99"/>
                  <a:gd name="T3" fmla="*/ 53 h 99"/>
                  <a:gd name="T4" fmla="*/ 99 w 99"/>
                  <a:gd name="T5" fmla="*/ 0 h 99"/>
                  <a:gd name="T6" fmla="*/ 0 60000 65536"/>
                  <a:gd name="T7" fmla="*/ 0 60000 65536"/>
                  <a:gd name="T8" fmla="*/ 0 60000 65536"/>
                </a:gdLst>
                <a:ahLst/>
                <a:cxnLst>
                  <a:cxn ang="T6">
                    <a:pos x="T0" y="T1"/>
                  </a:cxn>
                  <a:cxn ang="T7">
                    <a:pos x="T2" y="T3"/>
                  </a:cxn>
                  <a:cxn ang="T8">
                    <a:pos x="T4" y="T5"/>
                  </a:cxn>
                </a:cxnLst>
                <a:rect l="0" t="0" r="r" b="b"/>
                <a:pathLst>
                  <a:path w="99" h="99">
                    <a:moveTo>
                      <a:pt x="0" y="99"/>
                    </a:moveTo>
                    <a:lnTo>
                      <a:pt x="46" y="53"/>
                    </a:lnTo>
                    <a:lnTo>
                      <a:pt x="99"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66" name="Freeform 135"/>
              <p:cNvSpPr>
                <a:spLocks/>
              </p:cNvSpPr>
              <p:nvPr/>
            </p:nvSpPr>
            <p:spPr bwMode="auto">
              <a:xfrm>
                <a:off x="4088" y="1708"/>
                <a:ext cx="98" cy="121"/>
              </a:xfrm>
              <a:custGeom>
                <a:avLst/>
                <a:gdLst>
                  <a:gd name="T0" fmla="*/ 0 w 98"/>
                  <a:gd name="T1" fmla="*/ 121 h 121"/>
                  <a:gd name="T2" fmla="*/ 53 w 98"/>
                  <a:gd name="T3" fmla="*/ 61 h 121"/>
                  <a:gd name="T4" fmla="*/ 98 w 98"/>
                  <a:gd name="T5" fmla="*/ 0 h 121"/>
                  <a:gd name="T6" fmla="*/ 0 60000 65536"/>
                  <a:gd name="T7" fmla="*/ 0 60000 65536"/>
                  <a:gd name="T8" fmla="*/ 0 60000 65536"/>
                </a:gdLst>
                <a:ahLst/>
                <a:cxnLst>
                  <a:cxn ang="T6">
                    <a:pos x="T0" y="T1"/>
                  </a:cxn>
                  <a:cxn ang="T7">
                    <a:pos x="T2" y="T3"/>
                  </a:cxn>
                  <a:cxn ang="T8">
                    <a:pos x="T4" y="T5"/>
                  </a:cxn>
                </a:cxnLst>
                <a:rect l="0" t="0" r="r" b="b"/>
                <a:pathLst>
                  <a:path w="98" h="121">
                    <a:moveTo>
                      <a:pt x="0" y="121"/>
                    </a:moveTo>
                    <a:lnTo>
                      <a:pt x="53" y="61"/>
                    </a:lnTo>
                    <a:lnTo>
                      <a:pt x="98"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67" name="Line 136"/>
              <p:cNvSpPr>
                <a:spLocks noChangeShapeType="1"/>
              </p:cNvSpPr>
              <p:nvPr/>
            </p:nvSpPr>
            <p:spPr bwMode="auto">
              <a:xfrm flipV="1">
                <a:off x="4186" y="1572"/>
                <a:ext cx="91" cy="136"/>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68" name="Freeform 137"/>
              <p:cNvSpPr>
                <a:spLocks/>
              </p:cNvSpPr>
              <p:nvPr/>
            </p:nvSpPr>
            <p:spPr bwMode="auto">
              <a:xfrm>
                <a:off x="4277" y="1420"/>
                <a:ext cx="98" cy="152"/>
              </a:xfrm>
              <a:custGeom>
                <a:avLst/>
                <a:gdLst>
                  <a:gd name="T0" fmla="*/ 0 w 98"/>
                  <a:gd name="T1" fmla="*/ 152 h 152"/>
                  <a:gd name="T2" fmla="*/ 45 w 98"/>
                  <a:gd name="T3" fmla="*/ 76 h 152"/>
                  <a:gd name="T4" fmla="*/ 98 w 98"/>
                  <a:gd name="T5" fmla="*/ 0 h 152"/>
                  <a:gd name="T6" fmla="*/ 0 60000 65536"/>
                  <a:gd name="T7" fmla="*/ 0 60000 65536"/>
                  <a:gd name="T8" fmla="*/ 0 60000 65536"/>
                </a:gdLst>
                <a:ahLst/>
                <a:cxnLst>
                  <a:cxn ang="T6">
                    <a:pos x="T0" y="T1"/>
                  </a:cxn>
                  <a:cxn ang="T7">
                    <a:pos x="T2" y="T3"/>
                  </a:cxn>
                  <a:cxn ang="T8">
                    <a:pos x="T4" y="T5"/>
                  </a:cxn>
                </a:cxnLst>
                <a:rect l="0" t="0" r="r" b="b"/>
                <a:pathLst>
                  <a:path w="98" h="152">
                    <a:moveTo>
                      <a:pt x="0" y="152"/>
                    </a:moveTo>
                    <a:lnTo>
                      <a:pt x="45" y="76"/>
                    </a:lnTo>
                    <a:lnTo>
                      <a:pt x="98" y="0"/>
                    </a:lnTo>
                  </a:path>
                </a:pathLst>
              </a:custGeom>
              <a:noFill/>
              <a:ln w="381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69" name="Line 138"/>
              <p:cNvSpPr>
                <a:spLocks noChangeShapeType="1"/>
              </p:cNvSpPr>
              <p:nvPr/>
            </p:nvSpPr>
            <p:spPr bwMode="auto">
              <a:xfrm flipV="1">
                <a:off x="921" y="2625"/>
                <a:ext cx="99" cy="7"/>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0" name="Line 139"/>
              <p:cNvSpPr>
                <a:spLocks noChangeShapeType="1"/>
              </p:cNvSpPr>
              <p:nvPr/>
            </p:nvSpPr>
            <p:spPr bwMode="auto">
              <a:xfrm flipV="1">
                <a:off x="1020" y="2610"/>
                <a:ext cx="91" cy="1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1" name="Line 140"/>
              <p:cNvSpPr>
                <a:spLocks noChangeShapeType="1"/>
              </p:cNvSpPr>
              <p:nvPr/>
            </p:nvSpPr>
            <p:spPr bwMode="auto">
              <a:xfrm flipV="1">
                <a:off x="1111" y="2595"/>
                <a:ext cx="98" cy="1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2" name="Line 141"/>
              <p:cNvSpPr>
                <a:spLocks noChangeShapeType="1"/>
              </p:cNvSpPr>
              <p:nvPr/>
            </p:nvSpPr>
            <p:spPr bwMode="auto">
              <a:xfrm flipV="1">
                <a:off x="1209" y="2579"/>
                <a:ext cx="98" cy="16"/>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3" name="Line 142"/>
              <p:cNvSpPr>
                <a:spLocks noChangeShapeType="1"/>
              </p:cNvSpPr>
              <p:nvPr/>
            </p:nvSpPr>
            <p:spPr bwMode="auto">
              <a:xfrm flipV="1">
                <a:off x="1307" y="2564"/>
                <a:ext cx="91" cy="1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4" name="Line 143"/>
              <p:cNvSpPr>
                <a:spLocks noChangeShapeType="1"/>
              </p:cNvSpPr>
              <p:nvPr/>
            </p:nvSpPr>
            <p:spPr bwMode="auto">
              <a:xfrm flipV="1">
                <a:off x="1398" y="2542"/>
                <a:ext cx="99" cy="22"/>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5" name="Line 144"/>
              <p:cNvSpPr>
                <a:spLocks noChangeShapeType="1"/>
              </p:cNvSpPr>
              <p:nvPr/>
            </p:nvSpPr>
            <p:spPr bwMode="auto">
              <a:xfrm flipV="1">
                <a:off x="1497" y="2519"/>
                <a:ext cx="98" cy="2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6" name="Line 145"/>
              <p:cNvSpPr>
                <a:spLocks noChangeShapeType="1"/>
              </p:cNvSpPr>
              <p:nvPr/>
            </p:nvSpPr>
            <p:spPr bwMode="auto">
              <a:xfrm flipV="1">
                <a:off x="1595" y="2496"/>
                <a:ext cx="91" cy="2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7" name="Line 146"/>
              <p:cNvSpPr>
                <a:spLocks noChangeShapeType="1"/>
              </p:cNvSpPr>
              <p:nvPr/>
            </p:nvSpPr>
            <p:spPr bwMode="auto">
              <a:xfrm flipV="1">
                <a:off x="1686" y="2466"/>
                <a:ext cx="99" cy="3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8" name="Line 147"/>
              <p:cNvSpPr>
                <a:spLocks noChangeShapeType="1"/>
              </p:cNvSpPr>
              <p:nvPr/>
            </p:nvSpPr>
            <p:spPr bwMode="auto">
              <a:xfrm flipV="1">
                <a:off x="1785" y="2428"/>
                <a:ext cx="98" cy="3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79" name="Line 148"/>
              <p:cNvSpPr>
                <a:spLocks noChangeShapeType="1"/>
              </p:cNvSpPr>
              <p:nvPr/>
            </p:nvSpPr>
            <p:spPr bwMode="auto">
              <a:xfrm flipV="1">
                <a:off x="1883" y="2390"/>
                <a:ext cx="91" cy="3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0" name="Line 149"/>
              <p:cNvSpPr>
                <a:spLocks noChangeShapeType="1"/>
              </p:cNvSpPr>
              <p:nvPr/>
            </p:nvSpPr>
            <p:spPr bwMode="auto">
              <a:xfrm flipV="1">
                <a:off x="1974" y="2345"/>
                <a:ext cx="99" cy="4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1" name="Line 150"/>
              <p:cNvSpPr>
                <a:spLocks noChangeShapeType="1"/>
              </p:cNvSpPr>
              <p:nvPr/>
            </p:nvSpPr>
            <p:spPr bwMode="auto">
              <a:xfrm flipV="1">
                <a:off x="2073" y="2291"/>
                <a:ext cx="98" cy="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2" name="Line 151"/>
              <p:cNvSpPr>
                <a:spLocks noChangeShapeType="1"/>
              </p:cNvSpPr>
              <p:nvPr/>
            </p:nvSpPr>
            <p:spPr bwMode="auto">
              <a:xfrm flipV="1">
                <a:off x="2171" y="2231"/>
                <a:ext cx="91" cy="6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3" name="Freeform 152"/>
              <p:cNvSpPr>
                <a:spLocks/>
              </p:cNvSpPr>
              <p:nvPr/>
            </p:nvSpPr>
            <p:spPr bwMode="auto">
              <a:xfrm>
                <a:off x="2262" y="2170"/>
                <a:ext cx="98" cy="61"/>
              </a:xfrm>
              <a:custGeom>
                <a:avLst/>
                <a:gdLst>
                  <a:gd name="T0" fmla="*/ 0 w 98"/>
                  <a:gd name="T1" fmla="*/ 61 h 61"/>
                  <a:gd name="T2" fmla="*/ 45 w 98"/>
                  <a:gd name="T3" fmla="*/ 31 h 61"/>
                  <a:gd name="T4" fmla="*/ 98 w 98"/>
                  <a:gd name="T5" fmla="*/ 0 h 61"/>
                  <a:gd name="T6" fmla="*/ 0 60000 65536"/>
                  <a:gd name="T7" fmla="*/ 0 60000 65536"/>
                  <a:gd name="T8" fmla="*/ 0 60000 65536"/>
                </a:gdLst>
                <a:ahLst/>
                <a:cxnLst>
                  <a:cxn ang="T6">
                    <a:pos x="T0" y="T1"/>
                  </a:cxn>
                  <a:cxn ang="T7">
                    <a:pos x="T2" y="T3"/>
                  </a:cxn>
                  <a:cxn ang="T8">
                    <a:pos x="T4" y="T5"/>
                  </a:cxn>
                </a:cxnLst>
                <a:rect l="0" t="0" r="r" b="b"/>
                <a:pathLst>
                  <a:path w="98" h="61">
                    <a:moveTo>
                      <a:pt x="0" y="61"/>
                    </a:moveTo>
                    <a:lnTo>
                      <a:pt x="45" y="31"/>
                    </a:lnTo>
                    <a:lnTo>
                      <a:pt x="98" y="0"/>
                    </a:lnTo>
                  </a:path>
                </a:pathLst>
              </a:custGeom>
              <a:noFill/>
              <a:ln w="381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84" name="Line 153"/>
              <p:cNvSpPr>
                <a:spLocks noChangeShapeType="1"/>
              </p:cNvSpPr>
              <p:nvPr/>
            </p:nvSpPr>
            <p:spPr bwMode="auto">
              <a:xfrm flipV="1">
                <a:off x="2360" y="2095"/>
                <a:ext cx="99" cy="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5" name="Line 154"/>
              <p:cNvSpPr>
                <a:spLocks noChangeShapeType="1"/>
              </p:cNvSpPr>
              <p:nvPr/>
            </p:nvSpPr>
            <p:spPr bwMode="auto">
              <a:xfrm flipV="1">
                <a:off x="2459" y="2011"/>
                <a:ext cx="91" cy="8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6" name="Line 155"/>
              <p:cNvSpPr>
                <a:spLocks noChangeShapeType="1"/>
              </p:cNvSpPr>
              <p:nvPr/>
            </p:nvSpPr>
            <p:spPr bwMode="auto">
              <a:xfrm flipV="1">
                <a:off x="2550" y="1920"/>
                <a:ext cx="98" cy="9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7" name="Line 156"/>
              <p:cNvSpPr>
                <a:spLocks noChangeShapeType="1"/>
              </p:cNvSpPr>
              <p:nvPr/>
            </p:nvSpPr>
            <p:spPr bwMode="auto">
              <a:xfrm flipV="1">
                <a:off x="2648" y="1814"/>
                <a:ext cx="99" cy="106"/>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8" name="Line 157"/>
              <p:cNvSpPr>
                <a:spLocks noChangeShapeType="1"/>
              </p:cNvSpPr>
              <p:nvPr/>
            </p:nvSpPr>
            <p:spPr bwMode="auto">
              <a:xfrm flipV="1">
                <a:off x="2747" y="1693"/>
                <a:ext cx="91" cy="12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389" name="Freeform 158"/>
              <p:cNvSpPr>
                <a:spLocks/>
              </p:cNvSpPr>
              <p:nvPr/>
            </p:nvSpPr>
            <p:spPr bwMode="auto">
              <a:xfrm>
                <a:off x="2838" y="1557"/>
                <a:ext cx="98" cy="136"/>
              </a:xfrm>
              <a:custGeom>
                <a:avLst/>
                <a:gdLst>
                  <a:gd name="T0" fmla="*/ 0 w 98"/>
                  <a:gd name="T1" fmla="*/ 136 h 136"/>
                  <a:gd name="T2" fmla="*/ 45 w 98"/>
                  <a:gd name="T3" fmla="*/ 68 h 136"/>
                  <a:gd name="T4" fmla="*/ 98 w 98"/>
                  <a:gd name="T5" fmla="*/ 0 h 136"/>
                  <a:gd name="T6" fmla="*/ 0 60000 65536"/>
                  <a:gd name="T7" fmla="*/ 0 60000 65536"/>
                  <a:gd name="T8" fmla="*/ 0 60000 65536"/>
                </a:gdLst>
                <a:ahLst/>
                <a:cxnLst>
                  <a:cxn ang="T6">
                    <a:pos x="T0" y="T1"/>
                  </a:cxn>
                  <a:cxn ang="T7">
                    <a:pos x="T2" y="T3"/>
                  </a:cxn>
                  <a:cxn ang="T8">
                    <a:pos x="T4" y="T5"/>
                  </a:cxn>
                </a:cxnLst>
                <a:rect l="0" t="0" r="r" b="b"/>
                <a:pathLst>
                  <a:path w="98" h="136">
                    <a:moveTo>
                      <a:pt x="0" y="136"/>
                    </a:moveTo>
                    <a:lnTo>
                      <a:pt x="45" y="68"/>
                    </a:lnTo>
                    <a:lnTo>
                      <a:pt x="98" y="0"/>
                    </a:lnTo>
                  </a:path>
                </a:pathLst>
              </a:custGeom>
              <a:noFill/>
              <a:ln w="381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90" name="Freeform 159"/>
              <p:cNvSpPr>
                <a:spLocks/>
              </p:cNvSpPr>
              <p:nvPr/>
            </p:nvSpPr>
            <p:spPr bwMode="auto">
              <a:xfrm>
                <a:off x="2936" y="1397"/>
                <a:ext cx="99" cy="160"/>
              </a:xfrm>
              <a:custGeom>
                <a:avLst/>
                <a:gdLst>
                  <a:gd name="T0" fmla="*/ 0 w 99"/>
                  <a:gd name="T1" fmla="*/ 160 h 160"/>
                  <a:gd name="T2" fmla="*/ 53 w 99"/>
                  <a:gd name="T3" fmla="*/ 84 h 160"/>
                  <a:gd name="T4" fmla="*/ 99 w 99"/>
                  <a:gd name="T5" fmla="*/ 0 h 160"/>
                  <a:gd name="T6" fmla="*/ 0 60000 65536"/>
                  <a:gd name="T7" fmla="*/ 0 60000 65536"/>
                  <a:gd name="T8" fmla="*/ 0 60000 65536"/>
                </a:gdLst>
                <a:ahLst/>
                <a:cxnLst>
                  <a:cxn ang="T6">
                    <a:pos x="T0" y="T1"/>
                  </a:cxn>
                  <a:cxn ang="T7">
                    <a:pos x="T2" y="T3"/>
                  </a:cxn>
                  <a:cxn ang="T8">
                    <a:pos x="T4" y="T5"/>
                  </a:cxn>
                </a:cxnLst>
                <a:rect l="0" t="0" r="r" b="b"/>
                <a:pathLst>
                  <a:path w="99" h="160">
                    <a:moveTo>
                      <a:pt x="0" y="160"/>
                    </a:moveTo>
                    <a:lnTo>
                      <a:pt x="53" y="84"/>
                    </a:lnTo>
                    <a:lnTo>
                      <a:pt x="99" y="0"/>
                    </a:lnTo>
                  </a:path>
                </a:pathLst>
              </a:custGeom>
              <a:noFill/>
              <a:ln w="381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91" name="Freeform 161"/>
              <p:cNvSpPr>
                <a:spLocks/>
              </p:cNvSpPr>
              <p:nvPr/>
            </p:nvSpPr>
            <p:spPr bwMode="auto">
              <a:xfrm>
                <a:off x="3125" y="1026"/>
                <a:ext cx="99" cy="197"/>
              </a:xfrm>
              <a:custGeom>
                <a:avLst/>
                <a:gdLst>
                  <a:gd name="T0" fmla="*/ 0 w 99"/>
                  <a:gd name="T1" fmla="*/ 197 h 197"/>
                  <a:gd name="T2" fmla="*/ 46 w 99"/>
                  <a:gd name="T3" fmla="*/ 99 h 197"/>
                  <a:gd name="T4" fmla="*/ 99 w 99"/>
                  <a:gd name="T5" fmla="*/ 0 h 197"/>
                  <a:gd name="T6" fmla="*/ 0 60000 65536"/>
                  <a:gd name="T7" fmla="*/ 0 60000 65536"/>
                  <a:gd name="T8" fmla="*/ 0 60000 65536"/>
                </a:gdLst>
                <a:ahLst/>
                <a:cxnLst>
                  <a:cxn ang="T6">
                    <a:pos x="T0" y="T1"/>
                  </a:cxn>
                  <a:cxn ang="T7">
                    <a:pos x="T2" y="T3"/>
                  </a:cxn>
                  <a:cxn ang="T8">
                    <a:pos x="T4" y="T5"/>
                  </a:cxn>
                </a:cxnLst>
                <a:rect l="0" t="0" r="r" b="b"/>
                <a:pathLst>
                  <a:path w="99" h="197">
                    <a:moveTo>
                      <a:pt x="0" y="197"/>
                    </a:moveTo>
                    <a:lnTo>
                      <a:pt x="46" y="99"/>
                    </a:lnTo>
                    <a:lnTo>
                      <a:pt x="99" y="0"/>
                    </a:lnTo>
                  </a:path>
                </a:pathLst>
              </a:custGeom>
              <a:noFill/>
              <a:ln w="23">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287"/>
              </a:p>
            </p:txBody>
          </p:sp>
          <p:sp>
            <p:nvSpPr>
              <p:cNvPr id="392" name="Rectangle 174"/>
              <p:cNvSpPr>
                <a:spLocks noChangeArrowheads="1"/>
              </p:cNvSpPr>
              <p:nvPr/>
            </p:nvSpPr>
            <p:spPr bwMode="auto">
              <a:xfrm>
                <a:off x="868" y="2579"/>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393" name="Rectangle 175"/>
              <p:cNvSpPr>
                <a:spLocks noChangeArrowheads="1"/>
              </p:cNvSpPr>
              <p:nvPr/>
            </p:nvSpPr>
            <p:spPr bwMode="auto">
              <a:xfrm>
                <a:off x="967" y="2572"/>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394" name="Rectangle 176"/>
              <p:cNvSpPr>
                <a:spLocks noChangeArrowheads="1"/>
              </p:cNvSpPr>
              <p:nvPr/>
            </p:nvSpPr>
            <p:spPr bwMode="auto">
              <a:xfrm>
                <a:off x="1057" y="2557"/>
                <a:ext cx="10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395" name="Rectangle 177"/>
              <p:cNvSpPr>
                <a:spLocks noChangeArrowheads="1"/>
              </p:cNvSpPr>
              <p:nvPr/>
            </p:nvSpPr>
            <p:spPr bwMode="auto">
              <a:xfrm>
                <a:off x="1156" y="2542"/>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396" name="Rectangle 178"/>
              <p:cNvSpPr>
                <a:spLocks noChangeArrowheads="1"/>
              </p:cNvSpPr>
              <p:nvPr/>
            </p:nvSpPr>
            <p:spPr bwMode="auto">
              <a:xfrm>
                <a:off x="1254" y="2526"/>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397" name="Rectangle 179"/>
              <p:cNvSpPr>
                <a:spLocks noChangeArrowheads="1"/>
              </p:cNvSpPr>
              <p:nvPr/>
            </p:nvSpPr>
            <p:spPr bwMode="auto">
              <a:xfrm>
                <a:off x="1345" y="2511"/>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398" name="Rectangle 180"/>
              <p:cNvSpPr>
                <a:spLocks noChangeArrowheads="1"/>
              </p:cNvSpPr>
              <p:nvPr/>
            </p:nvSpPr>
            <p:spPr bwMode="auto">
              <a:xfrm>
                <a:off x="1444" y="2488"/>
                <a:ext cx="1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399" name="Rectangle 181"/>
              <p:cNvSpPr>
                <a:spLocks noChangeArrowheads="1"/>
              </p:cNvSpPr>
              <p:nvPr/>
            </p:nvSpPr>
            <p:spPr bwMode="auto">
              <a:xfrm>
                <a:off x="1542" y="2466"/>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0" name="Rectangle 182"/>
              <p:cNvSpPr>
                <a:spLocks noChangeArrowheads="1"/>
              </p:cNvSpPr>
              <p:nvPr/>
            </p:nvSpPr>
            <p:spPr bwMode="auto">
              <a:xfrm>
                <a:off x="1633" y="2443"/>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1" name="Rectangle 183"/>
              <p:cNvSpPr>
                <a:spLocks noChangeArrowheads="1"/>
              </p:cNvSpPr>
              <p:nvPr/>
            </p:nvSpPr>
            <p:spPr bwMode="auto">
              <a:xfrm>
                <a:off x="1732" y="2413"/>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2" name="Rectangle 184"/>
              <p:cNvSpPr>
                <a:spLocks noChangeArrowheads="1"/>
              </p:cNvSpPr>
              <p:nvPr/>
            </p:nvSpPr>
            <p:spPr bwMode="auto">
              <a:xfrm>
                <a:off x="1830" y="2375"/>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3" name="Rectangle 185"/>
              <p:cNvSpPr>
                <a:spLocks noChangeArrowheads="1"/>
              </p:cNvSpPr>
              <p:nvPr/>
            </p:nvSpPr>
            <p:spPr bwMode="auto">
              <a:xfrm>
                <a:off x="1921" y="2337"/>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4" name="Rectangle 186"/>
              <p:cNvSpPr>
                <a:spLocks noChangeArrowheads="1"/>
              </p:cNvSpPr>
              <p:nvPr/>
            </p:nvSpPr>
            <p:spPr bwMode="auto">
              <a:xfrm>
                <a:off x="2020" y="2291"/>
                <a:ext cx="1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5" name="Rectangle 187"/>
              <p:cNvSpPr>
                <a:spLocks noChangeArrowheads="1"/>
              </p:cNvSpPr>
              <p:nvPr/>
            </p:nvSpPr>
            <p:spPr bwMode="auto">
              <a:xfrm>
                <a:off x="2118" y="2238"/>
                <a:ext cx="1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6" name="Rectangle 188"/>
              <p:cNvSpPr>
                <a:spLocks noChangeArrowheads="1"/>
              </p:cNvSpPr>
              <p:nvPr/>
            </p:nvSpPr>
            <p:spPr bwMode="auto">
              <a:xfrm>
                <a:off x="2209" y="2178"/>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7" name="Rectangle 189"/>
              <p:cNvSpPr>
                <a:spLocks noChangeArrowheads="1"/>
              </p:cNvSpPr>
              <p:nvPr/>
            </p:nvSpPr>
            <p:spPr bwMode="auto">
              <a:xfrm>
                <a:off x="2307" y="2117"/>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8" name="Rectangle 190"/>
              <p:cNvSpPr>
                <a:spLocks noChangeArrowheads="1"/>
              </p:cNvSpPr>
              <p:nvPr/>
            </p:nvSpPr>
            <p:spPr bwMode="auto">
              <a:xfrm>
                <a:off x="2406" y="2041"/>
                <a:ext cx="1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09" name="Rectangle 191"/>
              <p:cNvSpPr>
                <a:spLocks noChangeArrowheads="1"/>
              </p:cNvSpPr>
              <p:nvPr/>
            </p:nvSpPr>
            <p:spPr bwMode="auto">
              <a:xfrm>
                <a:off x="2497" y="1958"/>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10" name="Rectangle 192"/>
              <p:cNvSpPr>
                <a:spLocks noChangeArrowheads="1"/>
              </p:cNvSpPr>
              <p:nvPr/>
            </p:nvSpPr>
            <p:spPr bwMode="auto">
              <a:xfrm>
                <a:off x="2595" y="1867"/>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11" name="Rectangle 193"/>
              <p:cNvSpPr>
                <a:spLocks noChangeArrowheads="1"/>
              </p:cNvSpPr>
              <p:nvPr/>
            </p:nvSpPr>
            <p:spPr bwMode="auto">
              <a:xfrm>
                <a:off x="2694" y="1761"/>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12" name="Rectangle 194"/>
              <p:cNvSpPr>
                <a:spLocks noChangeArrowheads="1"/>
              </p:cNvSpPr>
              <p:nvPr/>
            </p:nvSpPr>
            <p:spPr bwMode="auto">
              <a:xfrm>
                <a:off x="2785" y="1640"/>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13" name="Rectangle 195"/>
              <p:cNvSpPr>
                <a:spLocks noChangeArrowheads="1"/>
              </p:cNvSpPr>
              <p:nvPr/>
            </p:nvSpPr>
            <p:spPr bwMode="auto">
              <a:xfrm>
                <a:off x="2883" y="1504"/>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414" name="Rectangle 196"/>
              <p:cNvSpPr>
                <a:spLocks noChangeArrowheads="1"/>
              </p:cNvSpPr>
              <p:nvPr/>
            </p:nvSpPr>
            <p:spPr bwMode="auto">
              <a:xfrm>
                <a:off x="925" y="850"/>
                <a:ext cx="339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Optical Fiber Bending Loss Increase vs Wavelength</a:t>
                </a:r>
                <a:endParaRPr lang="en-US" sz="2287"/>
              </a:p>
            </p:txBody>
          </p:sp>
          <p:sp>
            <p:nvSpPr>
              <p:cNvPr id="415" name="Rectangle 197"/>
              <p:cNvSpPr>
                <a:spLocks noChangeArrowheads="1"/>
              </p:cNvSpPr>
              <p:nvPr/>
            </p:nvSpPr>
            <p:spPr bwMode="auto">
              <a:xfrm>
                <a:off x="880" y="1056"/>
                <a:ext cx="356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Macro-bending Loss of typical standard G.652D SMF </a:t>
                </a:r>
                <a:endParaRPr lang="en-US" sz="2287"/>
              </a:p>
            </p:txBody>
          </p:sp>
          <p:sp>
            <p:nvSpPr>
              <p:cNvPr id="416" name="Rectangle 198"/>
              <p:cNvSpPr>
                <a:spLocks noChangeArrowheads="1"/>
              </p:cNvSpPr>
              <p:nvPr/>
            </p:nvSpPr>
            <p:spPr bwMode="auto">
              <a:xfrm>
                <a:off x="1704" y="1252"/>
                <a:ext cx="220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6" b="1">
                    <a:solidFill>
                      <a:srgbClr val="000000"/>
                    </a:solidFill>
                  </a:rPr>
                  <a:t>Single 360 degree turn (maximum loss)</a:t>
                </a:r>
                <a:endParaRPr lang="en-US" sz="1906"/>
              </a:p>
            </p:txBody>
          </p:sp>
          <p:sp>
            <p:nvSpPr>
              <p:cNvPr id="417" name="Rectangle 199"/>
              <p:cNvSpPr>
                <a:spLocks noChangeArrowheads="1"/>
              </p:cNvSpPr>
              <p:nvPr/>
            </p:nvSpPr>
            <p:spPr bwMode="auto">
              <a:xfrm>
                <a:off x="754" y="2663"/>
                <a:ext cx="7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1">
                    <a:solidFill>
                      <a:srgbClr val="000000"/>
                    </a:solidFill>
                  </a:rPr>
                  <a:t>0</a:t>
                </a:r>
                <a:endParaRPr lang="en-US" sz="2287"/>
              </a:p>
            </p:txBody>
          </p:sp>
          <p:sp>
            <p:nvSpPr>
              <p:cNvPr id="418" name="Rectangle 200"/>
              <p:cNvSpPr>
                <a:spLocks noChangeArrowheads="1"/>
              </p:cNvSpPr>
              <p:nvPr/>
            </p:nvSpPr>
            <p:spPr bwMode="auto">
              <a:xfrm>
                <a:off x="754" y="2345"/>
                <a:ext cx="7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1">
                    <a:solidFill>
                      <a:srgbClr val="000000"/>
                    </a:solidFill>
                  </a:rPr>
                  <a:t>5</a:t>
                </a:r>
                <a:endParaRPr lang="en-US" sz="2287"/>
              </a:p>
            </p:txBody>
          </p:sp>
          <p:sp>
            <p:nvSpPr>
              <p:cNvPr id="419" name="Rectangle 201"/>
              <p:cNvSpPr>
                <a:spLocks noChangeArrowheads="1"/>
              </p:cNvSpPr>
              <p:nvPr/>
            </p:nvSpPr>
            <p:spPr bwMode="auto">
              <a:xfrm>
                <a:off x="686" y="2026"/>
                <a:ext cx="143"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1">
                    <a:solidFill>
                      <a:srgbClr val="000000"/>
                    </a:solidFill>
                  </a:rPr>
                  <a:t>10</a:t>
                </a:r>
                <a:endParaRPr lang="en-US" sz="2287"/>
              </a:p>
            </p:txBody>
          </p:sp>
          <p:sp>
            <p:nvSpPr>
              <p:cNvPr id="420" name="Rectangle 202"/>
              <p:cNvSpPr>
                <a:spLocks noChangeArrowheads="1"/>
              </p:cNvSpPr>
              <p:nvPr/>
            </p:nvSpPr>
            <p:spPr bwMode="auto">
              <a:xfrm>
                <a:off x="686" y="1701"/>
                <a:ext cx="14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1">
                    <a:solidFill>
                      <a:srgbClr val="000000"/>
                    </a:solidFill>
                  </a:rPr>
                  <a:t>15</a:t>
                </a:r>
                <a:endParaRPr lang="en-US" sz="2287"/>
              </a:p>
            </p:txBody>
          </p:sp>
          <p:sp>
            <p:nvSpPr>
              <p:cNvPr id="421" name="Rectangle 203"/>
              <p:cNvSpPr>
                <a:spLocks noChangeArrowheads="1"/>
              </p:cNvSpPr>
              <p:nvPr/>
            </p:nvSpPr>
            <p:spPr bwMode="auto">
              <a:xfrm>
                <a:off x="686" y="1382"/>
                <a:ext cx="147"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1">
                    <a:solidFill>
                      <a:srgbClr val="000000"/>
                    </a:solidFill>
                  </a:rPr>
                  <a:t>20</a:t>
                </a:r>
                <a:endParaRPr lang="en-US" sz="2287"/>
              </a:p>
            </p:txBody>
          </p:sp>
          <p:sp>
            <p:nvSpPr>
              <p:cNvPr id="422" name="Rectangle 204"/>
              <p:cNvSpPr>
                <a:spLocks noChangeArrowheads="1"/>
              </p:cNvSpPr>
              <p:nvPr/>
            </p:nvSpPr>
            <p:spPr bwMode="auto">
              <a:xfrm rot="18900000">
                <a:off x="612" y="2865"/>
                <a:ext cx="37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1260</a:t>
                </a:r>
                <a:endParaRPr lang="en-US" sz="2287"/>
              </a:p>
            </p:txBody>
          </p:sp>
          <p:sp>
            <p:nvSpPr>
              <p:cNvPr id="423" name="Rectangle 205"/>
              <p:cNvSpPr>
                <a:spLocks noChangeArrowheads="1"/>
              </p:cNvSpPr>
              <p:nvPr/>
            </p:nvSpPr>
            <p:spPr bwMode="auto">
              <a:xfrm rot="18900000">
                <a:off x="801" y="2865"/>
                <a:ext cx="37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1280</a:t>
                </a:r>
                <a:endParaRPr lang="en-US" sz="2287"/>
              </a:p>
            </p:txBody>
          </p:sp>
          <p:sp>
            <p:nvSpPr>
              <p:cNvPr id="424" name="Rectangle 206"/>
              <p:cNvSpPr>
                <a:spLocks noChangeArrowheads="1"/>
              </p:cNvSpPr>
              <p:nvPr/>
            </p:nvSpPr>
            <p:spPr bwMode="auto">
              <a:xfrm rot="18900000">
                <a:off x="999" y="2865"/>
                <a:ext cx="37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1300</a:t>
                </a:r>
                <a:endParaRPr lang="en-US" sz="2287"/>
              </a:p>
            </p:txBody>
          </p:sp>
          <p:sp>
            <p:nvSpPr>
              <p:cNvPr id="425" name="Rectangle 207"/>
              <p:cNvSpPr>
                <a:spLocks noChangeArrowheads="1"/>
              </p:cNvSpPr>
              <p:nvPr/>
            </p:nvSpPr>
            <p:spPr bwMode="auto">
              <a:xfrm rot="18900000">
                <a:off x="1188" y="2865"/>
                <a:ext cx="37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1320</a:t>
                </a:r>
                <a:endParaRPr lang="en-US" sz="2287"/>
              </a:p>
            </p:txBody>
          </p:sp>
          <p:sp>
            <p:nvSpPr>
              <p:cNvPr id="426" name="Rectangle 208"/>
              <p:cNvSpPr>
                <a:spLocks noChangeArrowheads="1"/>
              </p:cNvSpPr>
              <p:nvPr/>
            </p:nvSpPr>
            <p:spPr bwMode="auto">
              <a:xfrm rot="18900000">
                <a:off x="1378" y="2865"/>
                <a:ext cx="37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1340</a:t>
                </a:r>
                <a:endParaRPr lang="en-US" sz="2287"/>
              </a:p>
            </p:txBody>
          </p:sp>
          <p:sp>
            <p:nvSpPr>
              <p:cNvPr id="427" name="Rectangle 209"/>
              <p:cNvSpPr>
                <a:spLocks noChangeArrowheads="1"/>
              </p:cNvSpPr>
              <p:nvPr/>
            </p:nvSpPr>
            <p:spPr bwMode="auto">
              <a:xfrm rot="18900000">
                <a:off x="1575" y="2865"/>
                <a:ext cx="37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1360</a:t>
                </a:r>
                <a:endParaRPr lang="en-US" sz="2287"/>
              </a:p>
            </p:txBody>
          </p:sp>
          <p:sp>
            <p:nvSpPr>
              <p:cNvPr id="428" name="Rectangle 210"/>
              <p:cNvSpPr>
                <a:spLocks noChangeArrowheads="1"/>
              </p:cNvSpPr>
              <p:nvPr/>
            </p:nvSpPr>
            <p:spPr bwMode="auto">
              <a:xfrm rot="18900000">
                <a:off x="1764" y="2865"/>
                <a:ext cx="37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1380</a:t>
                </a:r>
                <a:endParaRPr lang="en-US" sz="2287"/>
              </a:p>
            </p:txBody>
          </p:sp>
          <p:sp>
            <p:nvSpPr>
              <p:cNvPr id="429" name="Rectangle 211"/>
              <p:cNvSpPr>
                <a:spLocks noChangeArrowheads="1"/>
              </p:cNvSpPr>
              <p:nvPr/>
            </p:nvSpPr>
            <p:spPr bwMode="auto">
              <a:xfrm rot="18900000">
                <a:off x="1956" y="2865"/>
                <a:ext cx="36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1400</a:t>
                </a:r>
                <a:endParaRPr lang="en-US" sz="2287"/>
              </a:p>
            </p:txBody>
          </p:sp>
          <p:sp>
            <p:nvSpPr>
              <p:cNvPr id="430" name="Rectangle 212"/>
              <p:cNvSpPr>
                <a:spLocks noChangeArrowheads="1"/>
              </p:cNvSpPr>
              <p:nvPr/>
            </p:nvSpPr>
            <p:spPr bwMode="auto">
              <a:xfrm rot="18900000">
                <a:off x="2152" y="2865"/>
                <a:ext cx="36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1420</a:t>
                </a:r>
                <a:endParaRPr lang="en-US" sz="2287"/>
              </a:p>
            </p:txBody>
          </p:sp>
          <p:sp>
            <p:nvSpPr>
              <p:cNvPr id="431" name="Rectangle 213"/>
              <p:cNvSpPr>
                <a:spLocks noChangeArrowheads="1"/>
              </p:cNvSpPr>
              <p:nvPr/>
            </p:nvSpPr>
            <p:spPr bwMode="auto">
              <a:xfrm rot="18900000">
                <a:off x="2341" y="2865"/>
                <a:ext cx="36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1440</a:t>
                </a:r>
                <a:endParaRPr lang="en-US" sz="2287"/>
              </a:p>
            </p:txBody>
          </p:sp>
          <p:sp>
            <p:nvSpPr>
              <p:cNvPr id="432" name="Rectangle 214"/>
              <p:cNvSpPr>
                <a:spLocks noChangeArrowheads="1"/>
              </p:cNvSpPr>
              <p:nvPr/>
            </p:nvSpPr>
            <p:spPr bwMode="auto">
              <a:xfrm rot="18900000">
                <a:off x="2531" y="2865"/>
                <a:ext cx="36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1460</a:t>
                </a:r>
                <a:endParaRPr lang="en-US" sz="2287"/>
              </a:p>
            </p:txBody>
          </p:sp>
          <p:sp>
            <p:nvSpPr>
              <p:cNvPr id="433" name="Rectangle 215"/>
              <p:cNvSpPr>
                <a:spLocks noChangeArrowheads="1"/>
              </p:cNvSpPr>
              <p:nvPr/>
            </p:nvSpPr>
            <p:spPr bwMode="auto">
              <a:xfrm rot="18900000">
                <a:off x="2728" y="2865"/>
                <a:ext cx="36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1480</a:t>
                </a:r>
                <a:endParaRPr lang="en-US" sz="2287"/>
              </a:p>
            </p:txBody>
          </p:sp>
          <p:sp>
            <p:nvSpPr>
              <p:cNvPr id="434" name="Rectangle 216"/>
              <p:cNvSpPr>
                <a:spLocks noChangeArrowheads="1"/>
              </p:cNvSpPr>
              <p:nvPr/>
            </p:nvSpPr>
            <p:spPr bwMode="auto">
              <a:xfrm rot="18900000">
                <a:off x="2916" y="2865"/>
                <a:ext cx="369"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1500</a:t>
                </a:r>
                <a:endParaRPr lang="en-US" sz="2287"/>
              </a:p>
            </p:txBody>
          </p:sp>
          <p:sp>
            <p:nvSpPr>
              <p:cNvPr id="435" name="Rectangle 217"/>
              <p:cNvSpPr>
                <a:spLocks noChangeArrowheads="1"/>
              </p:cNvSpPr>
              <p:nvPr/>
            </p:nvSpPr>
            <p:spPr bwMode="auto">
              <a:xfrm rot="18900000">
                <a:off x="3105" y="2865"/>
                <a:ext cx="369"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1520</a:t>
                </a:r>
                <a:endParaRPr lang="en-US" sz="2287"/>
              </a:p>
            </p:txBody>
          </p:sp>
          <p:sp>
            <p:nvSpPr>
              <p:cNvPr id="436" name="Rectangle 218"/>
              <p:cNvSpPr>
                <a:spLocks noChangeArrowheads="1"/>
              </p:cNvSpPr>
              <p:nvPr/>
            </p:nvSpPr>
            <p:spPr bwMode="auto">
              <a:xfrm rot="18900000">
                <a:off x="3302" y="2865"/>
                <a:ext cx="369"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1540</a:t>
                </a:r>
                <a:endParaRPr lang="en-US" sz="2287"/>
              </a:p>
            </p:txBody>
          </p:sp>
        </p:grpSp>
        <p:sp>
          <p:nvSpPr>
            <p:cNvPr id="233" name="Rectangle 220"/>
            <p:cNvSpPr>
              <a:spLocks noChangeArrowheads="1"/>
            </p:cNvSpPr>
            <p:nvPr/>
          </p:nvSpPr>
          <p:spPr bwMode="auto">
            <a:xfrm rot="18900000">
              <a:off x="3491" y="2865"/>
              <a:ext cx="369"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1560</a:t>
              </a:r>
              <a:endParaRPr lang="en-US" sz="2287"/>
            </a:p>
          </p:txBody>
        </p:sp>
        <p:sp>
          <p:nvSpPr>
            <p:cNvPr id="234" name="Rectangle 221"/>
            <p:cNvSpPr>
              <a:spLocks noChangeArrowheads="1"/>
            </p:cNvSpPr>
            <p:nvPr/>
          </p:nvSpPr>
          <p:spPr bwMode="auto">
            <a:xfrm rot="18900000">
              <a:off x="3681" y="2865"/>
              <a:ext cx="369"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1580</a:t>
              </a:r>
              <a:endParaRPr lang="en-US" sz="2287"/>
            </a:p>
          </p:txBody>
        </p:sp>
        <p:sp>
          <p:nvSpPr>
            <p:cNvPr id="235" name="Rectangle 222"/>
            <p:cNvSpPr>
              <a:spLocks noChangeArrowheads="1"/>
            </p:cNvSpPr>
            <p:nvPr/>
          </p:nvSpPr>
          <p:spPr bwMode="auto">
            <a:xfrm rot="18900000">
              <a:off x="3880" y="2865"/>
              <a:ext cx="36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1600</a:t>
              </a:r>
              <a:endParaRPr lang="en-US" sz="2287"/>
            </a:p>
          </p:txBody>
        </p:sp>
        <p:sp>
          <p:nvSpPr>
            <p:cNvPr id="236" name="Rectangle 223"/>
            <p:cNvSpPr>
              <a:spLocks noChangeArrowheads="1"/>
            </p:cNvSpPr>
            <p:nvPr/>
          </p:nvSpPr>
          <p:spPr bwMode="auto">
            <a:xfrm rot="18900000">
              <a:off x="4069" y="2865"/>
              <a:ext cx="36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87" b="1">
                  <a:solidFill>
                    <a:srgbClr val="000000"/>
                  </a:solidFill>
                </a:rPr>
                <a:t>1620</a:t>
              </a:r>
              <a:endParaRPr lang="en-US" sz="2287"/>
            </a:p>
          </p:txBody>
        </p:sp>
        <p:sp>
          <p:nvSpPr>
            <p:cNvPr id="237" name="Rectangle 224"/>
            <p:cNvSpPr>
              <a:spLocks noChangeArrowheads="1"/>
            </p:cNvSpPr>
            <p:nvPr/>
          </p:nvSpPr>
          <p:spPr bwMode="auto">
            <a:xfrm>
              <a:off x="2194" y="3098"/>
              <a:ext cx="67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76" b="1">
                  <a:solidFill>
                    <a:srgbClr val="000000"/>
                  </a:solidFill>
                </a:rPr>
                <a:t>Wavelength (nm)</a:t>
              </a:r>
              <a:endParaRPr lang="en-US" sz="2287"/>
            </a:p>
          </p:txBody>
        </p:sp>
        <p:sp>
          <p:nvSpPr>
            <p:cNvPr id="238" name="Rectangle 225"/>
            <p:cNvSpPr>
              <a:spLocks noChangeArrowheads="1"/>
            </p:cNvSpPr>
            <p:nvPr/>
          </p:nvSpPr>
          <p:spPr bwMode="auto">
            <a:xfrm rot="16200000">
              <a:off x="50" y="1958"/>
              <a:ext cx="95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76" b="1">
                  <a:solidFill>
                    <a:srgbClr val="000000"/>
                  </a:solidFill>
                </a:rPr>
                <a:t>Macrobending Loss (dB)</a:t>
              </a:r>
              <a:endParaRPr lang="en-US" sz="2287"/>
            </a:p>
          </p:txBody>
        </p:sp>
        <p:sp>
          <p:nvSpPr>
            <p:cNvPr id="239" name="Rectangle 226"/>
            <p:cNvSpPr>
              <a:spLocks noChangeArrowheads="1"/>
            </p:cNvSpPr>
            <p:nvPr/>
          </p:nvSpPr>
          <p:spPr bwMode="auto">
            <a:xfrm>
              <a:off x="4678" y="1685"/>
              <a:ext cx="894" cy="872"/>
            </a:xfrm>
            <a:prstGeom prst="rect">
              <a:avLst/>
            </a:prstGeom>
            <a:solidFill>
              <a:srgbClr val="FFFFFF"/>
            </a:solidFill>
            <a:ln w="0">
              <a:solidFill>
                <a:srgbClr val="000000"/>
              </a:solidFill>
              <a:miter lim="800000"/>
              <a:headEnd/>
              <a:tailEnd/>
            </a:ln>
          </p:spPr>
          <p:txBody>
            <a:bodyPr/>
            <a:lstStyle/>
            <a:p>
              <a:endParaRPr lang="en-US" sz="2287"/>
            </a:p>
          </p:txBody>
        </p:sp>
        <p:sp>
          <p:nvSpPr>
            <p:cNvPr id="240" name="Line 227"/>
            <p:cNvSpPr>
              <a:spLocks noChangeShapeType="1"/>
            </p:cNvSpPr>
            <p:nvPr/>
          </p:nvSpPr>
          <p:spPr bwMode="auto">
            <a:xfrm>
              <a:off x="4709" y="1769"/>
              <a:ext cx="212" cy="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41" name="Rectangle 228"/>
            <p:cNvSpPr>
              <a:spLocks noChangeArrowheads="1"/>
            </p:cNvSpPr>
            <p:nvPr/>
          </p:nvSpPr>
          <p:spPr bwMode="auto">
            <a:xfrm>
              <a:off x="4944" y="1708"/>
              <a:ext cx="56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76">
                  <a:solidFill>
                    <a:srgbClr val="000000"/>
                  </a:solidFill>
                </a:rPr>
                <a:t>10 mm radius</a:t>
              </a:r>
              <a:endParaRPr lang="en-US" sz="2287"/>
            </a:p>
          </p:txBody>
        </p:sp>
        <p:sp>
          <p:nvSpPr>
            <p:cNvPr id="242" name="Rectangle 229"/>
            <p:cNvSpPr>
              <a:spLocks noChangeArrowheads="1"/>
            </p:cNvSpPr>
            <p:nvPr/>
          </p:nvSpPr>
          <p:spPr bwMode="auto">
            <a:xfrm>
              <a:off x="4944" y="1829"/>
              <a:ext cx="32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76">
                  <a:solidFill>
                    <a:srgbClr val="000000"/>
                  </a:solidFill>
                </a:rPr>
                <a:t>std SMF</a:t>
              </a:r>
              <a:endParaRPr lang="en-US" sz="2287"/>
            </a:p>
          </p:txBody>
        </p:sp>
        <p:sp>
          <p:nvSpPr>
            <p:cNvPr id="243" name="Line 230"/>
            <p:cNvSpPr>
              <a:spLocks noChangeShapeType="1"/>
            </p:cNvSpPr>
            <p:nvPr/>
          </p:nvSpPr>
          <p:spPr bwMode="auto">
            <a:xfrm>
              <a:off x="4709" y="2057"/>
              <a:ext cx="212"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44" name="Rectangle 231"/>
            <p:cNvSpPr>
              <a:spLocks noChangeArrowheads="1"/>
            </p:cNvSpPr>
            <p:nvPr/>
          </p:nvSpPr>
          <p:spPr bwMode="auto">
            <a:xfrm>
              <a:off x="4944" y="1996"/>
              <a:ext cx="58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76">
                  <a:solidFill>
                    <a:srgbClr val="000000"/>
                  </a:solidFill>
                </a:rPr>
                <a:t>7.5 mm radius</a:t>
              </a:r>
              <a:endParaRPr lang="en-US" sz="2287"/>
            </a:p>
          </p:txBody>
        </p:sp>
        <p:sp>
          <p:nvSpPr>
            <p:cNvPr id="245" name="Rectangle 232"/>
            <p:cNvSpPr>
              <a:spLocks noChangeArrowheads="1"/>
            </p:cNvSpPr>
            <p:nvPr/>
          </p:nvSpPr>
          <p:spPr bwMode="auto">
            <a:xfrm>
              <a:off x="4944" y="2117"/>
              <a:ext cx="32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76">
                  <a:solidFill>
                    <a:srgbClr val="000000"/>
                  </a:solidFill>
                </a:rPr>
                <a:t>std SMF</a:t>
              </a:r>
              <a:endParaRPr lang="en-US" sz="2287"/>
            </a:p>
          </p:txBody>
        </p:sp>
        <p:sp>
          <p:nvSpPr>
            <p:cNvPr id="246" name="Line 233"/>
            <p:cNvSpPr>
              <a:spLocks noChangeShapeType="1"/>
            </p:cNvSpPr>
            <p:nvPr/>
          </p:nvSpPr>
          <p:spPr bwMode="auto">
            <a:xfrm>
              <a:off x="4709" y="2337"/>
              <a:ext cx="2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287"/>
            </a:p>
          </p:txBody>
        </p:sp>
        <p:sp>
          <p:nvSpPr>
            <p:cNvPr id="247" name="Rectangle 234"/>
            <p:cNvSpPr>
              <a:spLocks noChangeArrowheads="1"/>
            </p:cNvSpPr>
            <p:nvPr/>
          </p:nvSpPr>
          <p:spPr bwMode="auto">
            <a:xfrm>
              <a:off x="4784" y="2307"/>
              <a:ext cx="61"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287"/>
            </a:p>
          </p:txBody>
        </p:sp>
        <p:sp>
          <p:nvSpPr>
            <p:cNvPr id="248" name="Rectangle 235"/>
            <p:cNvSpPr>
              <a:spLocks noChangeArrowheads="1"/>
            </p:cNvSpPr>
            <p:nvPr/>
          </p:nvSpPr>
          <p:spPr bwMode="auto">
            <a:xfrm>
              <a:off x="4944" y="2276"/>
              <a:ext cx="5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76">
                  <a:solidFill>
                    <a:srgbClr val="000000"/>
                  </a:solidFill>
                </a:rPr>
                <a:t>5 mm radius</a:t>
              </a:r>
              <a:endParaRPr lang="en-US" sz="2287"/>
            </a:p>
          </p:txBody>
        </p:sp>
        <p:sp>
          <p:nvSpPr>
            <p:cNvPr id="249" name="Rectangle 236"/>
            <p:cNvSpPr>
              <a:spLocks noChangeArrowheads="1"/>
            </p:cNvSpPr>
            <p:nvPr/>
          </p:nvSpPr>
          <p:spPr bwMode="auto">
            <a:xfrm>
              <a:off x="4944" y="2398"/>
              <a:ext cx="32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76">
                  <a:solidFill>
                    <a:srgbClr val="000000"/>
                  </a:solidFill>
                </a:rPr>
                <a:t>std SMF</a:t>
              </a:r>
              <a:endParaRPr lang="en-US" sz="2287"/>
            </a:p>
          </p:txBody>
        </p:sp>
      </p:grpSp>
      <p:sp>
        <p:nvSpPr>
          <p:cNvPr id="438" name="Slide Number Placeholder 2"/>
          <p:cNvSpPr>
            <a:spLocks noGrp="1"/>
          </p:cNvSpPr>
          <p:nvPr>
            <p:ph type="sldNum" sz="quarter" idx="4294967295"/>
          </p:nvPr>
        </p:nvSpPr>
        <p:spPr>
          <a:xfrm>
            <a:off x="9136380" y="7349067"/>
            <a:ext cx="419100" cy="413808"/>
          </a:xfrm>
          <a:prstGeom prst="rect">
            <a:avLst/>
          </a:prstGeom>
        </p:spPr>
        <p:txBody>
          <a:bodyPr vert="horz" lIns="101882" tIns="50941" rIns="101882" bIns="50941" rtlCol="0" anchor="ctr"/>
          <a:lstStyle>
            <a:defPPr>
              <a:defRPr lang="en-US"/>
            </a:defPPr>
            <a:lvl1pPr marL="0" algn="r" defTabSz="509412" rtl="0" eaLnBrk="1" latinLnBrk="0" hangingPunct="1">
              <a:defRPr sz="900" kern="1200">
                <a:solidFill>
                  <a:srgbClr val="FFFFFF"/>
                </a:solidFill>
                <a:latin typeface="Arial"/>
                <a:ea typeface="+mn-ea"/>
                <a:cs typeface="Arial"/>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93B93ED8-0A28-144B-8090-401152FB9154}" type="slidenum">
              <a:rPr lang="en-US" smtClean="0"/>
              <a:pPr/>
              <a:t>43</a:t>
            </a:fld>
            <a:endParaRPr lang="en-US" dirty="0"/>
          </a:p>
        </p:txBody>
      </p:sp>
    </p:spTree>
    <p:extLst>
      <p:ext uri="{BB962C8B-B14F-4D97-AF65-F5344CB8AC3E}">
        <p14:creationId xmlns:p14="http://schemas.microsoft.com/office/powerpoint/2010/main" val="304009566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0688" y="396285"/>
            <a:ext cx="9585064" cy="861925"/>
          </a:xfrm>
        </p:spPr>
        <p:txBody>
          <a:bodyPr>
            <a:normAutofit/>
          </a:bodyPr>
          <a:lstStyle/>
          <a:p>
            <a:r>
              <a:rPr lang="en-US" sz="3200" dirty="0">
                <a:solidFill>
                  <a:schemeClr val="tx1"/>
                </a:solidFill>
              </a:rPr>
              <a:t>Bending Loss will become an even Bigger Challenge</a:t>
            </a:r>
            <a:endParaRPr lang="en-US" sz="2329" i="1" dirty="0">
              <a:solidFill>
                <a:srgbClr val="002060"/>
              </a:solidFill>
            </a:endParaRPr>
          </a:p>
        </p:txBody>
      </p:sp>
      <p:graphicFrame>
        <p:nvGraphicFramePr>
          <p:cNvPr id="5" name="Group 3"/>
          <p:cNvGraphicFramePr>
            <a:graphicFrameLocks/>
          </p:cNvGraphicFramePr>
          <p:nvPr/>
        </p:nvGraphicFramePr>
        <p:xfrm>
          <a:off x="2744545" y="1604009"/>
          <a:ext cx="9252251" cy="5164890"/>
        </p:xfrm>
        <a:graphic>
          <a:graphicData uri="http://schemas.openxmlformats.org/drawingml/2006/table">
            <a:tbl>
              <a:tblPr/>
              <a:tblGrid>
                <a:gridCol w="1769850">
                  <a:extLst>
                    <a:ext uri="{9D8B030D-6E8A-4147-A177-3AD203B41FA5}">
                      <a16:colId xmlns:a16="http://schemas.microsoft.com/office/drawing/2014/main" val="20000"/>
                    </a:ext>
                  </a:extLst>
                </a:gridCol>
                <a:gridCol w="1204064">
                  <a:extLst>
                    <a:ext uri="{9D8B030D-6E8A-4147-A177-3AD203B41FA5}">
                      <a16:colId xmlns:a16="http://schemas.microsoft.com/office/drawing/2014/main" val="20001"/>
                    </a:ext>
                  </a:extLst>
                </a:gridCol>
                <a:gridCol w="1563459">
                  <a:extLst>
                    <a:ext uri="{9D8B030D-6E8A-4147-A177-3AD203B41FA5}">
                      <a16:colId xmlns:a16="http://schemas.microsoft.com/office/drawing/2014/main" val="20002"/>
                    </a:ext>
                  </a:extLst>
                </a:gridCol>
                <a:gridCol w="787662">
                  <a:extLst>
                    <a:ext uri="{9D8B030D-6E8A-4147-A177-3AD203B41FA5}">
                      <a16:colId xmlns:a16="http://schemas.microsoft.com/office/drawing/2014/main" val="20003"/>
                    </a:ext>
                  </a:extLst>
                </a:gridCol>
                <a:gridCol w="1574952">
                  <a:extLst>
                    <a:ext uri="{9D8B030D-6E8A-4147-A177-3AD203B41FA5}">
                      <a16:colId xmlns:a16="http://schemas.microsoft.com/office/drawing/2014/main" val="20004"/>
                    </a:ext>
                  </a:extLst>
                </a:gridCol>
                <a:gridCol w="1043082">
                  <a:extLst>
                    <a:ext uri="{9D8B030D-6E8A-4147-A177-3AD203B41FA5}">
                      <a16:colId xmlns:a16="http://schemas.microsoft.com/office/drawing/2014/main" val="20005"/>
                    </a:ext>
                  </a:extLst>
                </a:gridCol>
                <a:gridCol w="1309182">
                  <a:extLst>
                    <a:ext uri="{9D8B030D-6E8A-4147-A177-3AD203B41FA5}">
                      <a16:colId xmlns:a16="http://schemas.microsoft.com/office/drawing/2014/main" val="20006"/>
                    </a:ext>
                  </a:extLst>
                </a:gridCol>
              </a:tblGrid>
              <a:tr h="884279">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Application</a:t>
                      </a:r>
                    </a:p>
                  </a:txBody>
                  <a:tcPr marL="106501" marR="106501" marT="54864" marB="548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700" b="1" i="0" u="none" strike="noStrike" cap="none" normalizeH="0" baseline="0" dirty="0">
                          <a:ln>
                            <a:noFill/>
                          </a:ln>
                          <a:solidFill>
                            <a:schemeClr val="bg1"/>
                          </a:solidFill>
                          <a:effectLst/>
                          <a:latin typeface="+mj-lt"/>
                          <a:ea typeface="MS Mincho" pitchFamily="49" charset="-128"/>
                          <a:cs typeface="Times New Roman" pitchFamily="18" charset="0"/>
                        </a:rPr>
                        <a:t>Standard</a:t>
                      </a:r>
                      <a:endParaRPr kumimoji="0" lang="en-US" sz="4300" b="0"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gridSpan="2">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700" b="1" i="0" u="none" strike="noStrike" cap="none" normalizeH="0" baseline="0" dirty="0">
                          <a:ln>
                            <a:noFill/>
                          </a:ln>
                          <a:solidFill>
                            <a:schemeClr val="bg1"/>
                          </a:solidFill>
                          <a:effectLst/>
                          <a:latin typeface="+mj-lt"/>
                          <a:ea typeface="MS Mincho" pitchFamily="49" charset="-128"/>
                          <a:cs typeface="Times New Roman" pitchFamily="18" charset="0"/>
                        </a:rPr>
                        <a:t>Current  Generation</a:t>
                      </a:r>
                      <a:endParaRPr kumimoji="0" lang="en-US" sz="4300" b="0"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700" b="1" i="0" u="none" strike="noStrike" cap="none" normalizeH="0" baseline="0" dirty="0">
                          <a:ln>
                            <a:noFill/>
                          </a:ln>
                          <a:solidFill>
                            <a:schemeClr val="bg1"/>
                          </a:solidFill>
                          <a:effectLst/>
                          <a:latin typeface="+mj-lt"/>
                          <a:ea typeface="MS Mincho" pitchFamily="49" charset="-128"/>
                          <a:cs typeface="Times New Roman" pitchFamily="18" charset="0"/>
                        </a:rPr>
                        <a:t>Next Generation on Same Fiber Network</a:t>
                      </a:r>
                      <a:endParaRPr kumimoji="0" lang="en-US" sz="4300" b="0"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700" b="1" i="0" u="none" strike="noStrike" cap="none" normalizeH="0" baseline="0" dirty="0">
                          <a:ln>
                            <a:noFill/>
                          </a:ln>
                          <a:solidFill>
                            <a:schemeClr val="bg1"/>
                          </a:solidFill>
                          <a:effectLst/>
                          <a:latin typeface="+mj-lt"/>
                          <a:ea typeface="MS Mincho" pitchFamily="49" charset="-128"/>
                          <a:cs typeface="Times New Roman" pitchFamily="18" charset="0"/>
                        </a:rPr>
                        <a:t>Bending Loss Increase</a:t>
                      </a:r>
                      <a:endParaRPr kumimoji="0" lang="en-US" sz="4300" b="0"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732984">
                <a:tc rowSpan="3">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rPr>
                        <a:t>FTTH</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IEEE</a:t>
                      </a:r>
                      <a:endParaRPr kumimoji="0" lang="en-US" sz="43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9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GE-PON </a:t>
                      </a:r>
                      <a:r>
                        <a:rPr kumimoji="0" lang="en-US" sz="1700" b="1" i="0" u="none" strike="noStrike" cap="none" normalizeH="0" baseline="0" dirty="0">
                          <a:ln>
                            <a:noFill/>
                          </a:ln>
                          <a:solidFill>
                            <a:schemeClr val="bg1"/>
                          </a:solidFill>
                          <a:effectLst/>
                          <a:latin typeface="+mj-lt"/>
                          <a:ea typeface="MS Mincho" pitchFamily="49" charset="-128"/>
                          <a:cs typeface="Times New Roman" pitchFamily="18" charset="0"/>
                        </a:rPr>
                        <a:t>downstream</a:t>
                      </a:r>
                      <a:endParaRPr kumimoji="0" lang="en-US" sz="13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rowSpan="3">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1490 nm</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0" fontAlgn="base" latinLnBrk="0" hangingPunct="0">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10G E-PON </a:t>
                      </a:r>
                      <a:r>
                        <a:rPr kumimoji="0" lang="en-US" sz="1700" b="1" i="0" u="none" strike="noStrike" cap="none" normalizeH="0" baseline="0" dirty="0">
                          <a:ln>
                            <a:noFill/>
                          </a:ln>
                          <a:solidFill>
                            <a:schemeClr val="bg1"/>
                          </a:solidFill>
                          <a:effectLst/>
                          <a:latin typeface="+mj-lt"/>
                          <a:ea typeface="MS Mincho" pitchFamily="49" charset="-128"/>
                          <a:cs typeface="Times New Roman" pitchFamily="18" charset="0"/>
                        </a:rPr>
                        <a:t>downstream</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rowSpan="2">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1577 nm</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rowSpan="2">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endPar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rPr>
                        <a:t>3X</a:t>
                      </a:r>
                    </a:p>
                    <a:p>
                      <a:pPr marL="0" marR="0" lvl="0" indent="0" algn="ctr" defTabSz="914400" rtl="0" eaLnBrk="1" fontAlgn="base" latinLnBrk="0" hangingPunct="1">
                        <a:lnSpc>
                          <a:spcPct val="100000"/>
                        </a:lnSpc>
                        <a:spcBef>
                          <a:spcPct val="50000"/>
                        </a:spcBef>
                        <a:spcAft>
                          <a:spcPct val="0"/>
                        </a:spcAft>
                        <a:buClrTx/>
                        <a:buSzPct val="110000"/>
                        <a:buFontTx/>
                        <a:buNone/>
                        <a:tabLst/>
                      </a:pPr>
                      <a:endPar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693480">
                <a:tc vMerge="1">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endParaRPr kumimoji="0" lang="en-US" sz="3600" b="1" i="0" u="none" strike="noStrike" cap="none" normalizeH="0" baseline="0" dirty="0">
                        <a:ln>
                          <a:noFill/>
                        </a:ln>
                        <a:solidFill>
                          <a:schemeClr val="tx1"/>
                        </a:solidFill>
                        <a:effectLst/>
                        <a:latin typeface="+mj-lt"/>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rowSpan="2">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ITU-T</a:t>
                      </a:r>
                      <a:endParaRPr kumimoji="0" lang="en-US" sz="43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rowSpan="2">
                  <a:txBody>
                    <a:bodyPr/>
                    <a:lstStyle/>
                    <a:p>
                      <a:pPr marL="0" marR="0" lvl="0" indent="0" algn="l"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G-PON </a:t>
                      </a:r>
                      <a:r>
                        <a:rPr kumimoji="0" lang="en-US" sz="1500" b="1" i="0" u="none" strike="noStrike" cap="none" normalizeH="0" baseline="0" dirty="0">
                          <a:ln>
                            <a:noFill/>
                          </a:ln>
                          <a:solidFill>
                            <a:schemeClr val="bg1"/>
                          </a:solidFill>
                          <a:effectLst/>
                          <a:latin typeface="+mj-lt"/>
                          <a:ea typeface="MS Mincho" pitchFamily="49" charset="-128"/>
                          <a:cs typeface="Times New Roman" pitchFamily="18" charset="0"/>
                        </a:rPr>
                        <a:t>Downstream</a:t>
                      </a:r>
                      <a:endParaRPr kumimoji="0" lang="en-US" sz="38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10G-PON </a:t>
                      </a:r>
                      <a:r>
                        <a:rPr kumimoji="0" lang="en-US" sz="1500" b="1" i="0" u="none" strike="noStrike" cap="none" normalizeH="0" baseline="0" dirty="0">
                          <a:ln>
                            <a:noFill/>
                          </a:ln>
                          <a:solidFill>
                            <a:schemeClr val="bg1"/>
                          </a:solidFill>
                          <a:effectLst/>
                          <a:latin typeface="+mj-lt"/>
                          <a:ea typeface="MS Mincho" pitchFamily="49" charset="-128"/>
                          <a:cs typeface="Times New Roman" pitchFamily="18" charset="0"/>
                        </a:rPr>
                        <a:t>downstream</a:t>
                      </a:r>
                      <a:endParaRPr kumimoji="0" lang="en-US" sz="38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390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40G-PON</a:t>
                      </a:r>
                    </a:p>
                    <a:p>
                      <a:pPr marL="0" marR="0" lvl="0" indent="0" algn="l" defTabSz="914400" rtl="0" eaLnBrk="1" fontAlgn="base" latinLnBrk="0" hangingPunct="1">
                        <a:lnSpc>
                          <a:spcPct val="100000"/>
                        </a:lnSpc>
                        <a:spcBef>
                          <a:spcPct val="50000"/>
                        </a:spcBef>
                        <a:spcAft>
                          <a:spcPct val="0"/>
                        </a:spcAft>
                        <a:buClrTx/>
                        <a:buSzPct val="110000"/>
                        <a:buFontTx/>
                        <a:buNone/>
                        <a:tabLst/>
                      </a:pPr>
                      <a:r>
                        <a:rPr kumimoji="0" lang="en-US" sz="1500" b="1" i="0" u="none" strike="noStrike" cap="none" normalizeH="0" baseline="0" dirty="0">
                          <a:ln>
                            <a:noFill/>
                          </a:ln>
                          <a:solidFill>
                            <a:schemeClr val="bg1"/>
                          </a:solidFill>
                          <a:effectLst/>
                          <a:latin typeface="+mj-lt"/>
                          <a:ea typeface="MS Mincho" pitchFamily="49" charset="-128"/>
                          <a:cs typeface="Times New Roman" pitchFamily="18" charset="0"/>
                        </a:rPr>
                        <a:t>(NG-PON2)</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1603 nm</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rPr>
                        <a:t>4X</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994350">
                <a:tc>
                  <a:txBody>
                    <a:bodyPr/>
                    <a:lstStyle/>
                    <a:p>
                      <a:pPr marL="0" marR="0" lvl="0" indent="0" algn="ctr" defTabSz="914400" rtl="0" eaLnBrk="0" fontAlgn="base" latinLnBrk="0" hangingPunct="0">
                        <a:lnSpc>
                          <a:spcPct val="100000"/>
                        </a:lnSpc>
                        <a:spcBef>
                          <a:spcPct val="50000"/>
                        </a:spcBef>
                        <a:spcAft>
                          <a:spcPct val="0"/>
                        </a:spcAft>
                        <a:buClrTx/>
                        <a:buSzPct val="110000"/>
                        <a:buFontTx/>
                        <a:buNone/>
                        <a:tabLst/>
                      </a:pPr>
                      <a:r>
                        <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rPr>
                        <a:t>DOCSIS and HFC</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SCTE</a:t>
                      </a:r>
                    </a:p>
                    <a:p>
                      <a:pPr marL="0" marR="0" lvl="0" indent="0" algn="ctr" defTabSz="914400" rtl="0" eaLnBrk="0" fontAlgn="base" latinLnBrk="0" hangingPunct="0">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/ITU</a:t>
                      </a:r>
                      <a:endParaRPr kumimoji="0" lang="en-US" sz="43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RF-Video</a:t>
                      </a:r>
                      <a:r>
                        <a:rPr kumimoji="0" lang="en-US" sz="1700" b="1" i="0" u="none" strike="noStrike" cap="none" normalizeH="0" baseline="0" dirty="0">
                          <a:ln>
                            <a:noFill/>
                          </a:ln>
                          <a:solidFill>
                            <a:schemeClr val="bg1"/>
                          </a:solidFill>
                          <a:effectLst/>
                          <a:latin typeface="+mj-lt"/>
                          <a:ea typeface="MS Mincho" pitchFamily="49" charset="-128"/>
                          <a:cs typeface="Times New Roman" pitchFamily="18" charset="0"/>
                        </a:rPr>
                        <a:t> </a:t>
                      </a:r>
                      <a:r>
                        <a:rPr kumimoji="0" lang="en-US" sz="1500" b="1" i="0" u="none" strike="noStrike" cap="none" normalizeH="0" baseline="0" dirty="0">
                          <a:ln>
                            <a:noFill/>
                          </a:ln>
                          <a:solidFill>
                            <a:schemeClr val="bg1"/>
                          </a:solidFill>
                          <a:effectLst/>
                          <a:latin typeface="+mj-lt"/>
                          <a:ea typeface="MS Mincho" pitchFamily="49" charset="-128"/>
                          <a:cs typeface="Times New Roman" pitchFamily="18" charset="0"/>
                        </a:rPr>
                        <a:t>downstream</a:t>
                      </a:r>
                      <a:endParaRPr kumimoji="0" lang="en-US" sz="38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1550 nm</a:t>
                      </a:r>
                      <a:endParaRPr kumimoji="0" lang="en-US" sz="43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RFoG upstream</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1610 nm</a:t>
                      </a:r>
                      <a:endParaRPr kumimoji="0" lang="en-US" sz="4300" b="1" i="0" u="none" strike="noStrike" cap="none" normalizeH="0" baseline="0" dirty="0">
                        <a:ln>
                          <a:noFill/>
                        </a:ln>
                        <a:solidFill>
                          <a:schemeClr val="bg1"/>
                        </a:solidFill>
                        <a:effectLst/>
                        <a:latin typeface="+mj-lt"/>
                        <a:ea typeface="MS Mincho" pitchFamily="49" charset="-128"/>
                        <a:cs typeface="Times New Roman" pitchFamily="18" charset="0"/>
                      </a:endParaRP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rPr>
                        <a:t>2X</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1114920">
                <a:tc>
                  <a:txBody>
                    <a:bodyPr/>
                    <a:lstStyle/>
                    <a:p>
                      <a:pPr marL="0" marR="0" lvl="0" indent="0" algn="ctr" defTabSz="914400" rtl="0" eaLnBrk="0" fontAlgn="base" latinLnBrk="0" hangingPunct="0">
                        <a:lnSpc>
                          <a:spcPct val="100000"/>
                        </a:lnSpc>
                        <a:spcBef>
                          <a:spcPct val="50000"/>
                        </a:spcBef>
                        <a:spcAft>
                          <a:spcPct val="0"/>
                        </a:spcAft>
                        <a:buClrTx/>
                        <a:buSzPct val="110000"/>
                        <a:buFontTx/>
                        <a:buNone/>
                        <a:tabLst/>
                      </a:pPr>
                      <a:r>
                        <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rPr>
                        <a:t>Metro and some Long Haul</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0" fontAlgn="base" latinLnBrk="0" hangingPunct="0">
                        <a:lnSpc>
                          <a:spcPct val="100000"/>
                        </a:lnSpc>
                        <a:spcBef>
                          <a:spcPct val="50000"/>
                        </a:spcBef>
                        <a:spcAft>
                          <a:spcPct val="0"/>
                        </a:spcAft>
                        <a:buClrTx/>
                        <a:buSzPct val="110000"/>
                        <a:buFontTx/>
                        <a:buNone/>
                        <a:tabLst/>
                        <a:defRPr/>
                      </a:pPr>
                      <a:r>
                        <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rPr>
                        <a:t>ITU</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C-Band DWDM /CWDM </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kern="1200" cap="none" normalizeH="0" baseline="0" dirty="0">
                          <a:ln>
                            <a:noFill/>
                          </a:ln>
                          <a:solidFill>
                            <a:schemeClr val="bg1"/>
                          </a:solidFill>
                          <a:effectLst/>
                          <a:latin typeface="+mj-lt"/>
                          <a:ea typeface="MS Mincho" pitchFamily="49" charset="-128"/>
                          <a:cs typeface="Times New Roman" pitchFamily="18" charset="0"/>
                        </a:rPr>
                        <a:t>1560 nm</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L-Band DWDM /CWDM </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1900" b="1" i="0" u="none" strike="noStrike" cap="none" normalizeH="0" baseline="0" dirty="0">
                          <a:ln>
                            <a:noFill/>
                          </a:ln>
                          <a:solidFill>
                            <a:schemeClr val="bg1"/>
                          </a:solidFill>
                          <a:effectLst/>
                          <a:latin typeface="+mj-lt"/>
                          <a:ea typeface="MS Mincho" pitchFamily="49" charset="-128"/>
                          <a:cs typeface="Times New Roman" pitchFamily="18" charset="0"/>
                        </a:rPr>
                        <a:t>1625 nm</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50000"/>
                        </a:spcBef>
                        <a:spcAft>
                          <a:spcPct val="0"/>
                        </a:spcAft>
                        <a:buClrTx/>
                        <a:buSzPct val="110000"/>
                        <a:buFontTx/>
                        <a:buNone/>
                        <a:tabLst/>
                      </a:pPr>
                      <a:r>
                        <a:rPr kumimoji="0" lang="en-US" sz="2100" b="1" i="0" u="none" strike="noStrike" cap="none" normalizeH="0" baseline="0" dirty="0">
                          <a:ln>
                            <a:noFill/>
                          </a:ln>
                          <a:solidFill>
                            <a:schemeClr val="bg1"/>
                          </a:solidFill>
                          <a:effectLst/>
                          <a:latin typeface="+mj-lt"/>
                          <a:ea typeface="MS Mincho" pitchFamily="49" charset="-128"/>
                          <a:cs typeface="Times New Roman" pitchFamily="18" charset="0"/>
                        </a:rPr>
                        <a:t>2.5X</a:t>
                      </a:r>
                    </a:p>
                  </a:txBody>
                  <a:tcPr marL="106501" marR="106501" marT="54864" marB="5486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5095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56416" y="451486"/>
            <a:ext cx="9496313" cy="600074"/>
          </a:xfrm>
        </p:spPr>
        <p:txBody>
          <a:bodyPr/>
          <a:lstStyle/>
          <a:p>
            <a:r>
              <a:rPr lang="en-US" altLang="en-US" sz="3200" dirty="0"/>
              <a:t>ITU-T  G.657 Bend Loss Insensitive SM Fiber</a:t>
            </a:r>
            <a:endParaRPr lang="en-US" altLang="en-US" sz="3200" i="1" dirty="0">
              <a:solidFill>
                <a:schemeClr val="accent1"/>
              </a:solidFill>
            </a:endParaRPr>
          </a:p>
        </p:txBody>
      </p:sp>
      <p:graphicFrame>
        <p:nvGraphicFramePr>
          <p:cNvPr id="1160228" name="Group 36"/>
          <p:cNvGraphicFramePr>
            <a:graphicFrameLocks noGrp="1"/>
          </p:cNvGraphicFramePr>
          <p:nvPr>
            <p:ph idx="1"/>
          </p:nvPr>
        </p:nvGraphicFramePr>
        <p:xfrm>
          <a:off x="2433918" y="1763487"/>
          <a:ext cx="9749885" cy="5303568"/>
        </p:xfrm>
        <a:graphic>
          <a:graphicData uri="http://schemas.openxmlformats.org/drawingml/2006/table">
            <a:tbl>
              <a:tblPr/>
              <a:tblGrid>
                <a:gridCol w="3164437">
                  <a:extLst>
                    <a:ext uri="{9D8B030D-6E8A-4147-A177-3AD203B41FA5}">
                      <a16:colId xmlns:a16="http://schemas.microsoft.com/office/drawing/2014/main" val="20000"/>
                    </a:ext>
                  </a:extLst>
                </a:gridCol>
                <a:gridCol w="3164437">
                  <a:extLst>
                    <a:ext uri="{9D8B030D-6E8A-4147-A177-3AD203B41FA5}">
                      <a16:colId xmlns:a16="http://schemas.microsoft.com/office/drawing/2014/main" val="20001"/>
                    </a:ext>
                  </a:extLst>
                </a:gridCol>
                <a:gridCol w="3421011">
                  <a:extLst>
                    <a:ext uri="{9D8B030D-6E8A-4147-A177-3AD203B41FA5}">
                      <a16:colId xmlns:a16="http://schemas.microsoft.com/office/drawing/2014/main" val="20002"/>
                    </a:ext>
                  </a:extLst>
                </a:gridCol>
              </a:tblGrid>
              <a:tr h="1426476">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400" b="1" i="0" u="none" strike="noStrike" cap="none" normalizeH="0" baseline="0" dirty="0">
                          <a:ln>
                            <a:noFill/>
                          </a:ln>
                          <a:solidFill>
                            <a:schemeClr val="tx1"/>
                          </a:solidFill>
                          <a:effectLst/>
                          <a:latin typeface="Arial" pitchFamily="34" charset="0"/>
                        </a:rPr>
                        <a:t>ITU-T G.657</a:t>
                      </a:r>
                    </a:p>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1900" b="1" i="0" u="none" strike="noStrike" cap="none" normalizeH="0" baseline="0" dirty="0">
                          <a:ln>
                            <a:noFill/>
                          </a:ln>
                          <a:solidFill>
                            <a:schemeClr val="tx1"/>
                          </a:solidFill>
                          <a:effectLst/>
                          <a:latin typeface="Arial" pitchFamily="34" charset="0"/>
                        </a:rPr>
                        <a:t>Minimum design radius</a:t>
                      </a:r>
                    </a:p>
                  </a:txBody>
                  <a:tcPr marL="106501" marR="106501" marT="54870" marB="54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50000"/>
                        </a:spcBef>
                        <a:spcAft>
                          <a:spcPct val="0"/>
                        </a:spcAft>
                        <a:buClr>
                          <a:schemeClr val="tx2"/>
                        </a:buClr>
                        <a:buSzPct val="110000"/>
                        <a:buFont typeface="Wingdings" pitchFamily="2" charset="2"/>
                        <a:buNone/>
                        <a:tabLst/>
                      </a:pPr>
                      <a:r>
                        <a:rPr kumimoji="0" lang="en-US" sz="1900" b="1" i="0" u="none" strike="noStrike" cap="none" normalizeH="0" baseline="0" dirty="0">
                          <a:ln>
                            <a:noFill/>
                          </a:ln>
                          <a:solidFill>
                            <a:schemeClr val="tx1"/>
                          </a:solidFill>
                          <a:effectLst/>
                          <a:latin typeface="Arial" pitchFamily="34" charset="0"/>
                        </a:rPr>
                        <a:t>G.652D Compliant</a:t>
                      </a:r>
                    </a:p>
                    <a:p>
                      <a:pPr marL="0" marR="0" lvl="0" indent="0" algn="ctr" defTabSz="914400" rtl="0" eaLnBrk="0" fontAlgn="base" latinLnBrk="0" hangingPunct="0">
                        <a:lnSpc>
                          <a:spcPct val="100000"/>
                        </a:lnSpc>
                        <a:spcBef>
                          <a:spcPct val="50000"/>
                        </a:spcBef>
                        <a:spcAft>
                          <a:spcPct val="0"/>
                        </a:spcAft>
                        <a:buClr>
                          <a:schemeClr val="tx2"/>
                        </a:buClr>
                        <a:buSzPct val="110000"/>
                        <a:buFont typeface="Wingdings" pitchFamily="2" charset="2"/>
                        <a:buNone/>
                        <a:tabLst/>
                      </a:pPr>
                      <a:r>
                        <a:rPr kumimoji="0" lang="en-US" sz="1900" b="1" i="0" u="none" strike="noStrike" cap="none" normalizeH="0" baseline="0" dirty="0">
                          <a:ln>
                            <a:noFill/>
                          </a:ln>
                          <a:solidFill>
                            <a:srgbClr val="0000CC"/>
                          </a:solidFill>
                          <a:effectLst/>
                          <a:latin typeface="Arial" pitchFamily="34" charset="0"/>
                        </a:rPr>
                        <a:t>Long reach and most short reach needs</a:t>
                      </a:r>
                    </a:p>
                  </a:txBody>
                  <a:tcPr marL="106501" marR="106501" marT="54870" marB="548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50000"/>
                        </a:spcBef>
                        <a:spcAft>
                          <a:spcPct val="0"/>
                        </a:spcAft>
                        <a:buClr>
                          <a:schemeClr val="tx2"/>
                        </a:buClr>
                        <a:buSzPct val="110000"/>
                        <a:buFont typeface="Wingdings" pitchFamily="2" charset="2"/>
                        <a:buNone/>
                        <a:tabLst/>
                      </a:pPr>
                      <a:r>
                        <a:rPr kumimoji="0" lang="en-US" sz="1900" b="1" i="0" u="none" strike="noStrike" cap="none" normalizeH="0" baseline="0" dirty="0">
                          <a:ln>
                            <a:noFill/>
                          </a:ln>
                          <a:solidFill>
                            <a:schemeClr val="tx1"/>
                          </a:solidFill>
                          <a:effectLst/>
                          <a:latin typeface="Arial" pitchFamily="34" charset="0"/>
                        </a:rPr>
                        <a:t>G.652D Compatible</a:t>
                      </a:r>
                    </a:p>
                    <a:p>
                      <a:pPr marL="0" marR="0" lvl="0" indent="0" algn="ctr" defTabSz="914400" rtl="0" eaLnBrk="0" fontAlgn="base" latinLnBrk="0" hangingPunct="0">
                        <a:lnSpc>
                          <a:spcPct val="100000"/>
                        </a:lnSpc>
                        <a:spcBef>
                          <a:spcPct val="50000"/>
                        </a:spcBef>
                        <a:spcAft>
                          <a:spcPct val="0"/>
                        </a:spcAft>
                        <a:buClr>
                          <a:schemeClr val="tx2"/>
                        </a:buClr>
                        <a:buSzPct val="110000"/>
                        <a:buFont typeface="Wingdings" pitchFamily="2" charset="2"/>
                        <a:buNone/>
                        <a:tabLst/>
                      </a:pPr>
                      <a:r>
                        <a:rPr kumimoji="0" lang="en-US" sz="1900" b="1" i="0" u="none" strike="noStrike" cap="none" normalizeH="0" baseline="0" dirty="0">
                          <a:ln>
                            <a:noFill/>
                          </a:ln>
                          <a:solidFill>
                            <a:srgbClr val="0000CC"/>
                          </a:solidFill>
                          <a:effectLst/>
                          <a:latin typeface="Arial" pitchFamily="34" charset="0"/>
                        </a:rPr>
                        <a:t>Short reach (&lt;1 KM) with sharp bending (MDUs, In residence</a:t>
                      </a:r>
                      <a:r>
                        <a:rPr kumimoji="0" lang="en-US" sz="1900" b="1" i="0" u="none" strike="noStrike" cap="none" normalizeH="0" baseline="0" dirty="0">
                          <a:ln>
                            <a:noFill/>
                          </a:ln>
                          <a:solidFill>
                            <a:srgbClr val="0033D6"/>
                          </a:solidFill>
                          <a:effectLst/>
                          <a:latin typeface="Arial" pitchFamily="34" charset="0"/>
                        </a:rPr>
                        <a:t>)</a:t>
                      </a:r>
                    </a:p>
                  </a:txBody>
                  <a:tcPr marL="106501" marR="106501" marT="54870" marB="548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1353324">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100" b="1" i="0" u="none" strike="noStrike" cap="none" normalizeH="0" baseline="0" dirty="0">
                          <a:ln>
                            <a:noFill/>
                          </a:ln>
                          <a:solidFill>
                            <a:schemeClr val="tx1"/>
                          </a:solidFill>
                          <a:effectLst/>
                          <a:latin typeface="Arial" pitchFamily="34" charset="0"/>
                        </a:rPr>
                        <a:t>10 mm</a:t>
                      </a:r>
                    </a:p>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1900" b="1" i="0" u="none" strike="noStrike" kern="1200" cap="none" normalizeH="0" baseline="0" dirty="0">
                          <a:ln>
                            <a:noFill/>
                          </a:ln>
                          <a:solidFill>
                            <a:srgbClr val="0000CC"/>
                          </a:solidFill>
                          <a:effectLst/>
                          <a:latin typeface="Arial" pitchFamily="34" charset="0"/>
                          <a:ea typeface="+mn-ea"/>
                          <a:cs typeface="+mn-cs"/>
                        </a:rPr>
                        <a:t>Bend Challenged          OSP Cable</a:t>
                      </a:r>
                    </a:p>
                  </a:txBody>
                  <a:tcPr marL="106501" marR="106501" marT="54870" marB="54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rPr>
                        <a:t>G.657A1</a:t>
                      </a:r>
                    </a:p>
                  </a:txBody>
                  <a:tcPr marL="106501" marR="106501" marT="54870" marB="54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defRPr/>
                      </a:pPr>
                      <a:r>
                        <a:rPr kumimoji="0" lang="en-US" sz="2400" b="1" i="0" u="none" strike="noStrike" cap="none" normalizeH="0" baseline="0" dirty="0">
                          <a:ln>
                            <a:noFill/>
                          </a:ln>
                          <a:solidFill>
                            <a:schemeClr val="bg1"/>
                          </a:solidFill>
                          <a:effectLst/>
                          <a:latin typeface="Arial" pitchFamily="34" charset="0"/>
                        </a:rPr>
                        <a:t>NOT A STANDARD</a:t>
                      </a:r>
                    </a:p>
                  </a:txBody>
                  <a:tcPr marL="106501" marR="106501" marT="54870" marB="54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1353324">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100" b="1" i="0" u="none" strike="noStrike" cap="none" normalizeH="0" baseline="0" dirty="0">
                          <a:ln>
                            <a:noFill/>
                          </a:ln>
                          <a:solidFill>
                            <a:schemeClr val="tx1"/>
                          </a:solidFill>
                          <a:effectLst/>
                          <a:latin typeface="Arial" pitchFamily="34" charset="0"/>
                        </a:rPr>
                        <a:t>7.5 mm</a:t>
                      </a:r>
                    </a:p>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1900" b="1" i="0" u="none" strike="noStrike" cap="none" normalizeH="0" baseline="0" dirty="0">
                          <a:ln>
                            <a:noFill/>
                          </a:ln>
                          <a:solidFill>
                            <a:srgbClr val="0000CC"/>
                          </a:solidFill>
                          <a:effectLst/>
                          <a:latin typeface="Arial" pitchFamily="34" charset="0"/>
                        </a:rPr>
                        <a:t>Most Connectivity Applications</a:t>
                      </a:r>
                    </a:p>
                  </a:txBody>
                  <a:tcPr marL="106501" marR="106501" marT="54870" marB="54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rPr>
                        <a:t>G.657A2</a:t>
                      </a:r>
                      <a:endParaRPr kumimoji="0" lang="en-US" sz="2400" b="1"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endParaRPr kumimoji="0" lang="en-US" sz="2400" b="1" i="0" u="none" strike="noStrike" cap="none" normalizeH="0" baseline="0" dirty="0">
                        <a:ln>
                          <a:noFill/>
                        </a:ln>
                        <a:solidFill>
                          <a:schemeClr val="tx1"/>
                        </a:solidFill>
                        <a:effectLst/>
                        <a:latin typeface="Arial" pitchFamily="34" charset="0"/>
                      </a:endParaRPr>
                    </a:p>
                  </a:txBody>
                  <a:tcPr marL="106501" marR="106501" marT="54870" marB="54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rPr>
                        <a:t>G.657B2</a:t>
                      </a:r>
                    </a:p>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rPr>
                        <a:t>(Obsolete)</a:t>
                      </a:r>
                    </a:p>
                  </a:txBody>
                  <a:tcPr marL="106501" marR="106501" marT="54870" marB="548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1170444">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100" b="1" i="0" u="none" strike="noStrike" cap="none" normalizeH="0" baseline="0" dirty="0">
                          <a:ln>
                            <a:noFill/>
                          </a:ln>
                          <a:solidFill>
                            <a:schemeClr val="tx1"/>
                          </a:solidFill>
                          <a:effectLst/>
                          <a:latin typeface="Arial" pitchFamily="34" charset="0"/>
                        </a:rPr>
                        <a:t>5.0 mm</a:t>
                      </a:r>
                    </a:p>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100" b="1" i="0" u="none" strike="noStrike" cap="none" normalizeH="0" baseline="0" dirty="0">
                          <a:ln>
                            <a:noFill/>
                          </a:ln>
                          <a:solidFill>
                            <a:srgbClr val="0000CC"/>
                          </a:solidFill>
                          <a:effectLst/>
                          <a:latin typeface="Arial" pitchFamily="34" charset="0"/>
                        </a:rPr>
                        <a:t>In Home/MDU Drop</a:t>
                      </a:r>
                    </a:p>
                  </a:txBody>
                  <a:tcPr marL="106501" marR="106501" marT="54870" marB="54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rPr>
                        <a:t>NOT A STANDARD</a:t>
                      </a:r>
                    </a:p>
                  </a:txBody>
                  <a:tcPr marL="106501" marR="106501" marT="54870" marB="54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rPr>
                        <a:t>G.657B3</a:t>
                      </a:r>
                    </a:p>
                    <a:p>
                      <a:pPr marL="0" marR="0" lvl="0" indent="0" algn="ctr" defTabSz="914400" rtl="0" eaLnBrk="0" fontAlgn="base" latinLnBrk="0" hangingPunct="0">
                        <a:lnSpc>
                          <a:spcPct val="120000"/>
                        </a:lnSpc>
                        <a:spcBef>
                          <a:spcPct val="50000"/>
                        </a:spcBef>
                        <a:spcAft>
                          <a:spcPct val="0"/>
                        </a:spcAft>
                        <a:buClr>
                          <a:schemeClr val="tx2"/>
                        </a:buClr>
                        <a:buSzPct val="110000"/>
                        <a:buFont typeface="Wingdings" pitchFamily="2" charset="2"/>
                        <a:buNone/>
                        <a:tabLst/>
                      </a:pPr>
                      <a:endParaRPr kumimoji="0" lang="en-US" sz="2400" b="1" i="1" u="none" strike="noStrike" cap="none" normalizeH="0" baseline="0" dirty="0">
                        <a:ln>
                          <a:noFill/>
                        </a:ln>
                        <a:solidFill>
                          <a:schemeClr val="accent1"/>
                        </a:solidFill>
                        <a:effectLst/>
                        <a:latin typeface="Arial" pitchFamily="34" charset="0"/>
                      </a:endParaRPr>
                    </a:p>
                  </a:txBody>
                  <a:tcPr marL="106501" marR="106501" marT="54870" marB="548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765688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67" y="441839"/>
            <a:ext cx="13166725" cy="570534"/>
          </a:xfrm>
        </p:spPr>
        <p:txBody>
          <a:bodyPr/>
          <a:lstStyle/>
          <a:p>
            <a:r>
              <a:rPr lang="en-US" sz="3200" dirty="0">
                <a:solidFill>
                  <a:schemeClr val="tx1"/>
                </a:solidFill>
                <a:ea typeface="+mn-ea"/>
                <a:cs typeface="+mn-cs"/>
              </a:rPr>
              <a:t>EZ-Bend</a:t>
            </a:r>
            <a:r>
              <a:rPr lang="en-US" sz="3200" baseline="30000" dirty="0">
                <a:solidFill>
                  <a:schemeClr val="tx1"/>
                </a:solidFill>
                <a:ea typeface="+mn-ea"/>
                <a:cs typeface="+mn-cs"/>
              </a:rPr>
              <a:t>®</a:t>
            </a:r>
            <a:r>
              <a:rPr lang="en-US" sz="3200" dirty="0">
                <a:solidFill>
                  <a:schemeClr val="tx1"/>
                </a:solidFill>
                <a:ea typeface="+mn-ea"/>
                <a:cs typeface="+mn-cs"/>
              </a:rPr>
              <a:t> Fiber has changed the game for SFU and MDU Deployment</a:t>
            </a:r>
          </a:p>
        </p:txBody>
      </p:sp>
      <p:sp>
        <p:nvSpPr>
          <p:cNvPr id="3" name="Slide Number Placeholder 2"/>
          <p:cNvSpPr>
            <a:spLocks noGrp="1"/>
          </p:cNvSpPr>
          <p:nvPr>
            <p:ph type="sldNum" sz="quarter" idx="4"/>
          </p:nvPr>
        </p:nvSpPr>
        <p:spPr/>
        <p:txBody>
          <a:bodyPr/>
          <a:lstStyle/>
          <a:p>
            <a:endParaRPr lang="en-US"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686" y="1674948"/>
            <a:ext cx="7708799" cy="448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94806" y="1674949"/>
            <a:ext cx="2808515" cy="281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94806" y="1219987"/>
            <a:ext cx="2064288" cy="464296"/>
          </a:xfrm>
          <a:prstGeom prst="rect">
            <a:avLst/>
          </a:prstGeom>
          <a:noFill/>
        </p:spPr>
        <p:txBody>
          <a:bodyPr wrap="none" lIns="130622" tIns="65311" rIns="130622" bIns="65311" rtlCol="0">
            <a:spAutoFit/>
          </a:bodyPr>
          <a:lstStyle/>
          <a:p>
            <a:r>
              <a:rPr lang="en-US" dirty="0"/>
              <a:t>EZ-Bend® Cord</a:t>
            </a: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38140" y="1705362"/>
            <a:ext cx="2965870" cy="283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94806" y="4542514"/>
            <a:ext cx="3074546" cy="184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59970" y="6566124"/>
            <a:ext cx="10325769" cy="681149"/>
          </a:xfrm>
          <a:prstGeom prst="rect">
            <a:avLst/>
          </a:prstGeom>
        </p:spPr>
        <p:txBody>
          <a:bodyPr wrap="square">
            <a:spAutoFit/>
          </a:bodyPr>
          <a:lstStyle/>
          <a:p>
            <a:pPr defTabSz="653110" eaLnBrk="0" hangingPunct="0">
              <a:lnSpc>
                <a:spcPct val="70000"/>
              </a:lnSpc>
              <a:spcBef>
                <a:spcPct val="50000"/>
              </a:spcBef>
              <a:buClr>
                <a:srgbClr val="000000"/>
              </a:buClr>
              <a:buFont typeface="Wingdings" pitchFamily="2" charset="2"/>
              <a:buChar char="§"/>
            </a:pPr>
            <a:r>
              <a:rPr lang="en-US" sz="2000" b="1" dirty="0">
                <a:solidFill>
                  <a:prstClr val="black"/>
                </a:solidFill>
                <a:latin typeface="Helvetica Neue Light" charset="0"/>
              </a:rPr>
              <a:t> 2.5 mm bend radius can handle any corner and many corners</a:t>
            </a:r>
          </a:p>
          <a:p>
            <a:pPr defTabSz="653110" eaLnBrk="0" hangingPunct="0">
              <a:lnSpc>
                <a:spcPct val="70000"/>
              </a:lnSpc>
              <a:spcBef>
                <a:spcPct val="50000"/>
              </a:spcBef>
              <a:buClr>
                <a:srgbClr val="000000"/>
              </a:buClr>
              <a:buFont typeface="Wingdings" pitchFamily="2" charset="2"/>
              <a:buChar char="§"/>
            </a:pPr>
            <a:r>
              <a:rPr lang="en-US" sz="2000" b="1" dirty="0">
                <a:solidFill>
                  <a:prstClr val="black"/>
                </a:solidFill>
                <a:latin typeface="Helvetica Neue Light" charset="0"/>
              </a:rPr>
              <a:t> OFS Labs Original Innovation – (Resonance Assisted </a:t>
            </a:r>
            <a:r>
              <a:rPr lang="en-US" sz="2000" b="1">
                <a:solidFill>
                  <a:prstClr val="black"/>
                </a:solidFill>
                <a:latin typeface="Helvetica Neue Light" charset="0"/>
              </a:rPr>
              <a:t>Fiber)</a:t>
            </a:r>
            <a:endParaRPr lang="en-US" sz="2000" b="1" dirty="0">
              <a:solidFill>
                <a:prstClr val="black"/>
              </a:solidFill>
              <a:latin typeface="Helvetica Neue Light" charset="0"/>
            </a:endParaRPr>
          </a:p>
        </p:txBody>
      </p:sp>
      <p:sp>
        <p:nvSpPr>
          <p:cNvPr id="12" name="TextBox 11"/>
          <p:cNvSpPr txBox="1"/>
          <p:nvPr/>
        </p:nvSpPr>
        <p:spPr>
          <a:xfrm>
            <a:off x="11338140" y="1231660"/>
            <a:ext cx="2801669" cy="464296"/>
          </a:xfrm>
          <a:prstGeom prst="rect">
            <a:avLst/>
          </a:prstGeom>
          <a:noFill/>
        </p:spPr>
        <p:txBody>
          <a:bodyPr wrap="none" lIns="130622" tIns="65311" rIns="130622" bIns="65311" rtlCol="0">
            <a:spAutoFit/>
          </a:bodyPr>
          <a:lstStyle/>
          <a:p>
            <a:r>
              <a:rPr lang="en-US" dirty="0" err="1"/>
              <a:t>InvisiLight</a:t>
            </a:r>
            <a:r>
              <a:rPr lang="en-US" dirty="0"/>
              <a:t>® Solutions</a:t>
            </a:r>
          </a:p>
        </p:txBody>
      </p:sp>
    </p:spTree>
    <p:extLst>
      <p:ext uri="{BB962C8B-B14F-4D97-AF65-F5344CB8AC3E}">
        <p14:creationId xmlns:p14="http://schemas.microsoft.com/office/powerpoint/2010/main" val="3757653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62918" y="520841"/>
            <a:ext cx="9585064" cy="861925"/>
          </a:xfrm>
        </p:spPr>
        <p:txBody>
          <a:bodyPr>
            <a:normAutofit/>
          </a:bodyPr>
          <a:lstStyle/>
          <a:p>
            <a:r>
              <a:rPr lang="en-US" sz="3200" dirty="0"/>
              <a:t>What makes Bend Insensitive Fiber special?</a:t>
            </a:r>
            <a:endParaRPr lang="en-US" sz="3200" i="1" dirty="0">
              <a:solidFill>
                <a:srgbClr val="002060"/>
              </a:solidFill>
            </a:endParaRPr>
          </a:p>
        </p:txBody>
      </p:sp>
      <p:sp>
        <p:nvSpPr>
          <p:cNvPr id="2" name="Slide Number Placeholder 1"/>
          <p:cNvSpPr>
            <a:spLocks noGrp="1"/>
          </p:cNvSpPr>
          <p:nvPr>
            <p:ph type="sldNum" sz="quarter" idx="12"/>
          </p:nvPr>
        </p:nvSpPr>
        <p:spPr>
          <a:xfrm>
            <a:off x="9136380" y="7349067"/>
            <a:ext cx="419100" cy="413808"/>
          </a:xfrm>
          <a:prstGeom prst="rect">
            <a:avLst/>
          </a:prstGeom>
        </p:spPr>
        <p:txBody>
          <a:bodyPr vert="horz" lIns="101882" tIns="50941" rIns="101882" bIns="50941" rtlCol="0" anchor="ctr"/>
          <a:lstStyle>
            <a:defPPr>
              <a:defRPr lang="en-US"/>
            </a:defPPr>
            <a:lvl1pPr marL="0" algn="r" defTabSz="509412" rtl="0" eaLnBrk="1" latinLnBrk="0" hangingPunct="1">
              <a:defRPr sz="900" kern="1200">
                <a:solidFill>
                  <a:srgbClr val="FFFFFF"/>
                </a:solidFill>
                <a:latin typeface="Arial"/>
                <a:ea typeface="+mn-ea"/>
                <a:cs typeface="Arial"/>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pPr>
              <a:defRPr/>
            </a:pPr>
            <a:fld id="{93B93ED8-0A28-144B-8090-401152FB9154}" type="slidenum">
              <a:rPr lang="en-US" smtClean="0"/>
              <a:pPr>
                <a:defRPr/>
              </a:pPr>
              <a:t>47</a:t>
            </a:fld>
            <a:endParaRPr lang="en-US"/>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9484" y="2621104"/>
            <a:ext cx="3962965" cy="159258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80324" y="2777490"/>
            <a:ext cx="2581903" cy="143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46804" y="5490687"/>
            <a:ext cx="7501025" cy="460885"/>
          </a:xfrm>
          <a:prstGeom prst="rect">
            <a:avLst/>
          </a:prstGeom>
          <a:noFill/>
        </p:spPr>
        <p:txBody>
          <a:bodyPr wrap="square" lIns="107875" tIns="53938" rIns="107875" bIns="53938" rtlCol="0">
            <a:spAutoFit/>
          </a:bodyPr>
          <a:lstStyle/>
          <a:p>
            <a:r>
              <a:rPr lang="en-US" sz="2287" dirty="0"/>
              <a:t>Representative index of refraction profiles (not exact)</a:t>
            </a:r>
          </a:p>
        </p:txBody>
      </p:sp>
      <p:sp>
        <p:nvSpPr>
          <p:cNvPr id="9" name="TextBox 8"/>
          <p:cNvSpPr txBox="1"/>
          <p:nvPr/>
        </p:nvSpPr>
        <p:spPr>
          <a:xfrm>
            <a:off x="2362918" y="4327256"/>
            <a:ext cx="5182884" cy="812840"/>
          </a:xfrm>
          <a:prstGeom prst="rect">
            <a:avLst/>
          </a:prstGeom>
          <a:noFill/>
        </p:spPr>
        <p:txBody>
          <a:bodyPr wrap="square" lIns="107875" tIns="53938" rIns="107875" bIns="53938" rtlCol="0">
            <a:spAutoFit/>
          </a:bodyPr>
          <a:lstStyle/>
          <a:p>
            <a:pPr algn="ctr"/>
            <a:r>
              <a:rPr lang="en-US" sz="2287" dirty="0"/>
              <a:t>Standard Single-mode fiber</a:t>
            </a:r>
          </a:p>
          <a:p>
            <a:pPr algn="ctr"/>
            <a:r>
              <a:rPr lang="en-US" sz="2287" dirty="0"/>
              <a:t>Allows light to leak out during bending</a:t>
            </a:r>
          </a:p>
        </p:txBody>
      </p:sp>
      <p:sp>
        <p:nvSpPr>
          <p:cNvPr id="10" name="TextBox 9"/>
          <p:cNvSpPr txBox="1"/>
          <p:nvPr/>
        </p:nvSpPr>
        <p:spPr>
          <a:xfrm>
            <a:off x="7945639" y="4327256"/>
            <a:ext cx="4558852" cy="812840"/>
          </a:xfrm>
          <a:prstGeom prst="rect">
            <a:avLst/>
          </a:prstGeom>
          <a:noFill/>
        </p:spPr>
        <p:txBody>
          <a:bodyPr wrap="none" lIns="107875" tIns="53938" rIns="107875" bIns="53938" rtlCol="0">
            <a:spAutoFit/>
          </a:bodyPr>
          <a:lstStyle/>
          <a:p>
            <a:pPr algn="ctr"/>
            <a:r>
              <a:rPr lang="en-US" sz="2287" dirty="0"/>
              <a:t>Bend insensitive fiber</a:t>
            </a:r>
          </a:p>
          <a:p>
            <a:pPr algn="ctr"/>
            <a:r>
              <a:rPr lang="en-US" sz="2287" dirty="0"/>
              <a:t>More complex profile captures light</a:t>
            </a:r>
          </a:p>
        </p:txBody>
      </p:sp>
    </p:spTree>
    <p:extLst>
      <p:ext uri="{BB962C8B-B14F-4D97-AF65-F5344CB8AC3E}">
        <p14:creationId xmlns:p14="http://schemas.microsoft.com/office/powerpoint/2010/main" val="112210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If needed - Wrapping the house – EZ Bend 3.0 or 4.8</a:t>
            </a:r>
          </a:p>
        </p:txBody>
      </p:sp>
      <p:sp>
        <p:nvSpPr>
          <p:cNvPr id="5" name="Slide Number Placeholder 4"/>
          <p:cNvSpPr>
            <a:spLocks noGrp="1"/>
          </p:cNvSpPr>
          <p:nvPr>
            <p:ph type="sldNum" sz="quarter" idx="12"/>
          </p:nvPr>
        </p:nvSpPr>
        <p:spPr>
          <a:xfrm>
            <a:off x="9136380" y="7349067"/>
            <a:ext cx="419100" cy="413808"/>
          </a:xfrm>
          <a:prstGeom prst="rect">
            <a:avLst/>
          </a:prstGeom>
        </p:spPr>
        <p:txBody>
          <a:bodyPr vert="horz" lIns="101882" tIns="50941" rIns="101882" bIns="50941" rtlCol="0" anchor="ctr"/>
          <a:lstStyle>
            <a:defPPr>
              <a:defRPr lang="en-US"/>
            </a:defPPr>
            <a:lvl1pPr marL="0" algn="r" defTabSz="509412" rtl="0" eaLnBrk="1" latinLnBrk="0" hangingPunct="1">
              <a:defRPr sz="900" kern="1200">
                <a:solidFill>
                  <a:srgbClr val="FFFFFF"/>
                </a:solidFill>
                <a:latin typeface="Arial"/>
                <a:ea typeface="+mn-ea"/>
                <a:cs typeface="Arial"/>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93B93ED8-0A28-144B-8090-401152FB9154}" type="slidenum">
              <a:rPr lang="en-US" smtClean="0"/>
              <a:pPr/>
              <a:t>48</a:t>
            </a:fld>
            <a:endParaRPr lang="en-US"/>
          </a:p>
        </p:txBody>
      </p:sp>
      <p:grpSp>
        <p:nvGrpSpPr>
          <p:cNvPr id="49" name="Group 48"/>
          <p:cNvGrpSpPr/>
          <p:nvPr/>
        </p:nvGrpSpPr>
        <p:grpSpPr>
          <a:xfrm>
            <a:off x="2628755" y="1354547"/>
            <a:ext cx="3519395" cy="2917814"/>
            <a:chOff x="4808759" y="1385427"/>
            <a:chExt cx="4826688" cy="4184629"/>
          </a:xfrm>
        </p:grpSpPr>
        <p:grpSp>
          <p:nvGrpSpPr>
            <p:cNvPr id="15" name="Group 14"/>
            <p:cNvGrpSpPr/>
            <p:nvPr/>
          </p:nvGrpSpPr>
          <p:grpSpPr>
            <a:xfrm>
              <a:off x="4808759" y="1385427"/>
              <a:ext cx="4826688" cy="4184629"/>
              <a:chOff x="3006537" y="1026433"/>
              <a:chExt cx="5965383" cy="4650671"/>
            </a:xfrm>
          </p:grpSpPr>
          <p:pic>
            <p:nvPicPr>
              <p:cNvPr id="1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006537" y="1026433"/>
                <a:ext cx="5965383" cy="44780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Connector 18"/>
              <p:cNvCxnSpPr/>
              <p:nvPr/>
            </p:nvCxnSpPr>
            <p:spPr>
              <a:xfrm flipH="1">
                <a:off x="7034134" y="4643611"/>
                <a:ext cx="837995" cy="39620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Arc 20"/>
              <p:cNvSpPr/>
              <p:nvPr/>
            </p:nvSpPr>
            <p:spPr>
              <a:xfrm rot="4252326">
                <a:off x="3607923" y="4298500"/>
                <a:ext cx="1356269" cy="1400939"/>
              </a:xfrm>
              <a:prstGeom prst="arc">
                <a:avLst>
                  <a:gd name="adj1" fmla="val 16200000"/>
                  <a:gd name="adj2" fmla="val 19604720"/>
                </a:avLst>
              </a:prstGeom>
              <a:ln>
                <a:solidFill>
                  <a:schemeClr val="tx2">
                    <a:lumMod val="95000"/>
                    <a:lumOff val="5000"/>
                  </a:schemeClr>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287" dirty="0">
                  <a:ln>
                    <a:solidFill>
                      <a:schemeClr val="tx1"/>
                    </a:solidFill>
                  </a:ln>
                </a:endParaRPr>
              </a:p>
            </p:txBody>
          </p:sp>
          <p:sp>
            <p:nvSpPr>
              <p:cNvPr id="22" name="TextBox 21"/>
              <p:cNvSpPr txBox="1"/>
              <p:nvPr/>
            </p:nvSpPr>
            <p:spPr>
              <a:xfrm>
                <a:off x="4372778" y="5083094"/>
                <a:ext cx="2547656" cy="562715"/>
              </a:xfrm>
              <a:prstGeom prst="rect">
                <a:avLst/>
              </a:prstGeom>
              <a:noFill/>
              <a:ln>
                <a:noFill/>
              </a:ln>
            </p:spPr>
            <p:txBody>
              <a:bodyPr wrap="square" rtlCol="0">
                <a:spAutoFit/>
              </a:bodyPr>
              <a:lstStyle/>
              <a:p>
                <a:r>
                  <a:rPr lang="en-US" sz="1694" dirty="0"/>
                  <a:t>OSP Drop</a:t>
                </a:r>
              </a:p>
            </p:txBody>
          </p:sp>
          <p:sp>
            <p:nvSpPr>
              <p:cNvPr id="23" name="Bevel 22"/>
              <p:cNvSpPr/>
              <p:nvPr/>
            </p:nvSpPr>
            <p:spPr>
              <a:xfrm rot="20323320">
                <a:off x="4896972" y="4793239"/>
                <a:ext cx="205903" cy="198727"/>
              </a:xfrm>
              <a:prstGeom prst="bevel">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87" dirty="0"/>
              </a:p>
            </p:txBody>
          </p:sp>
        </p:grpSp>
        <p:cxnSp>
          <p:nvCxnSpPr>
            <p:cNvPr id="24" name="Straight Connector 23"/>
            <p:cNvCxnSpPr/>
            <p:nvPr/>
          </p:nvCxnSpPr>
          <p:spPr>
            <a:xfrm flipH="1" flipV="1">
              <a:off x="7735774" y="4424425"/>
              <a:ext cx="328000" cy="57220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26" idx="0"/>
            </p:cNvCxnSpPr>
            <p:nvPr/>
          </p:nvCxnSpPr>
          <p:spPr>
            <a:xfrm flipH="1">
              <a:off x="6605734" y="4406527"/>
              <a:ext cx="1137745" cy="5674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Arc 25"/>
            <p:cNvSpPr/>
            <p:nvPr/>
          </p:nvSpPr>
          <p:spPr>
            <a:xfrm rot="9869768">
              <a:off x="6430403" y="4698638"/>
              <a:ext cx="277896" cy="280464"/>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lIns="107875" tIns="53938" rIns="107875" bIns="53938" rtlCol="0" anchor="ctr"/>
            <a:lstStyle/>
            <a:p>
              <a:pPr algn="ctr"/>
              <a:endParaRPr lang="en-US" sz="2287" dirty="0"/>
            </a:p>
          </p:txBody>
        </p:sp>
        <p:sp>
          <p:nvSpPr>
            <p:cNvPr id="27" name="Arc 26"/>
            <p:cNvSpPr/>
            <p:nvPr/>
          </p:nvSpPr>
          <p:spPr>
            <a:xfrm rot="3901897">
              <a:off x="8408819" y="4271156"/>
              <a:ext cx="468215" cy="306538"/>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lIns="107875" tIns="53938" rIns="107875" bIns="53938" rtlCol="0" anchor="ctr"/>
            <a:lstStyle/>
            <a:p>
              <a:pPr algn="ctr"/>
              <a:endParaRPr lang="en-US" sz="2287" dirty="0"/>
            </a:p>
          </p:txBody>
        </p:sp>
        <p:cxnSp>
          <p:nvCxnSpPr>
            <p:cNvPr id="30" name="Straight Connector 29"/>
            <p:cNvCxnSpPr/>
            <p:nvPr/>
          </p:nvCxnSpPr>
          <p:spPr>
            <a:xfrm flipH="1">
              <a:off x="7975557" y="2998170"/>
              <a:ext cx="199143" cy="83462"/>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48" name="Straight Arrow Connector 47"/>
          <p:cNvCxnSpPr/>
          <p:nvPr/>
        </p:nvCxnSpPr>
        <p:spPr>
          <a:xfrm flipH="1">
            <a:off x="5581246" y="3155831"/>
            <a:ext cx="2226455" cy="532646"/>
          </a:xfrm>
          <a:prstGeom prst="straightConnector1">
            <a:avLst/>
          </a:prstGeom>
          <a:ln w="5715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42315" y="1543792"/>
            <a:ext cx="3872114" cy="129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7988547" y="2862111"/>
            <a:ext cx="3736792" cy="353045"/>
          </a:xfrm>
          <a:prstGeom prst="rect">
            <a:avLst/>
          </a:prstGeom>
          <a:noFill/>
        </p:spPr>
        <p:txBody>
          <a:bodyPr wrap="none" rtlCol="0">
            <a:spAutoFit/>
          </a:bodyPr>
          <a:lstStyle/>
          <a:p>
            <a:r>
              <a:rPr lang="en-US" sz="1694" dirty="0"/>
              <a:t>Attach to side of house with cable clips</a:t>
            </a:r>
          </a:p>
        </p:txBody>
      </p:sp>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6801488" y="4060818"/>
            <a:ext cx="3474840" cy="257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Box 60"/>
          <p:cNvSpPr txBox="1"/>
          <p:nvPr/>
        </p:nvSpPr>
        <p:spPr>
          <a:xfrm>
            <a:off x="7208804" y="7087234"/>
            <a:ext cx="4930645" cy="353045"/>
          </a:xfrm>
          <a:prstGeom prst="rect">
            <a:avLst/>
          </a:prstGeom>
          <a:noFill/>
        </p:spPr>
        <p:txBody>
          <a:bodyPr wrap="none" rtlCol="0">
            <a:spAutoFit/>
          </a:bodyPr>
          <a:lstStyle/>
          <a:p>
            <a:r>
              <a:rPr lang="en-US" sz="1694" dirty="0"/>
              <a:t>Fit under vinyl siding grooves and along downspouts</a:t>
            </a:r>
          </a:p>
        </p:txBody>
      </p:sp>
      <p:pic>
        <p:nvPicPr>
          <p:cNvPr id="410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V="1">
            <a:off x="2522668" y="4529503"/>
            <a:ext cx="3902819" cy="252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6" name="Straight Arrow Connector 65"/>
          <p:cNvCxnSpPr/>
          <p:nvPr/>
        </p:nvCxnSpPr>
        <p:spPr>
          <a:xfrm flipH="1" flipV="1">
            <a:off x="5356221" y="3768609"/>
            <a:ext cx="3052001" cy="66733"/>
          </a:xfrm>
          <a:prstGeom prst="straightConnector1">
            <a:avLst/>
          </a:prstGeom>
          <a:ln w="5715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5334050" y="3848743"/>
            <a:ext cx="342558" cy="833573"/>
          </a:xfrm>
          <a:prstGeom prst="straightConnector1">
            <a:avLst/>
          </a:prstGeom>
          <a:ln w="5715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3697097" y="7087234"/>
            <a:ext cx="1626920" cy="353045"/>
          </a:xfrm>
          <a:prstGeom prst="rect">
            <a:avLst/>
          </a:prstGeom>
          <a:noFill/>
        </p:spPr>
        <p:txBody>
          <a:bodyPr wrap="none" rtlCol="0">
            <a:spAutoFit/>
          </a:bodyPr>
          <a:lstStyle/>
          <a:p>
            <a:r>
              <a:rPr lang="en-US" sz="1694" dirty="0"/>
              <a:t>Run along soffit</a:t>
            </a:r>
          </a:p>
        </p:txBody>
      </p:sp>
      <p:pic>
        <p:nvPicPr>
          <p:cNvPr id="410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5400000">
            <a:off x="9640983" y="4302591"/>
            <a:ext cx="3445583" cy="206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345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Wall or SWE Mounted ONT – Bracket fits on top</a:t>
            </a:r>
          </a:p>
        </p:txBody>
      </p:sp>
      <p:sp>
        <p:nvSpPr>
          <p:cNvPr id="3" name="Content Placeholder 2"/>
          <p:cNvSpPr>
            <a:spLocks noGrp="1"/>
          </p:cNvSpPr>
          <p:nvPr>
            <p:ph sz="half" idx="1"/>
          </p:nvPr>
        </p:nvSpPr>
        <p:spPr>
          <a:xfrm>
            <a:off x="308610" y="1984090"/>
            <a:ext cx="5932170" cy="3801838"/>
          </a:xfrm>
        </p:spPr>
        <p:txBody>
          <a:bodyPr>
            <a:normAutofit fontScale="92500" lnSpcReduction="10000"/>
          </a:bodyPr>
          <a:lstStyle/>
          <a:p>
            <a:r>
              <a:rPr lang="en-US" dirty="0"/>
              <a:t>InvisiLight option</a:t>
            </a:r>
          </a:p>
          <a:p>
            <a:pPr lvl="1"/>
            <a:r>
              <a:rPr lang="en-US" dirty="0"/>
              <a:t>Bracket placed on top of InvisiLight EZ Hide module with  utility box</a:t>
            </a:r>
          </a:p>
          <a:p>
            <a:pPr marL="539365" lvl="1" indent="0">
              <a:buNone/>
            </a:pPr>
            <a:endParaRPr lang="en-US" dirty="0"/>
          </a:p>
          <a:p>
            <a:r>
              <a:rPr lang="en-US" dirty="0"/>
              <a:t>EZ Bend option</a:t>
            </a:r>
          </a:p>
          <a:p>
            <a:pPr lvl="1"/>
            <a:r>
              <a:rPr lang="en-US" dirty="0"/>
              <a:t>Wall fish to utility box </a:t>
            </a:r>
          </a:p>
          <a:p>
            <a:pPr lvl="1"/>
            <a:r>
              <a:rPr lang="en-US" dirty="0"/>
              <a:t>Calix bracket placed on utility box</a:t>
            </a:r>
          </a:p>
          <a:p>
            <a:pPr lvl="1"/>
            <a:r>
              <a:rPr lang="en-US" dirty="0"/>
              <a:t>Run EZ Bend into ONT</a:t>
            </a:r>
          </a:p>
        </p:txBody>
      </p:sp>
      <p:sp>
        <p:nvSpPr>
          <p:cNvPr id="5" name="Slide Number Placeholder 4"/>
          <p:cNvSpPr>
            <a:spLocks noGrp="1"/>
          </p:cNvSpPr>
          <p:nvPr>
            <p:ph type="sldNum" sz="quarter" idx="12"/>
          </p:nvPr>
        </p:nvSpPr>
        <p:spPr>
          <a:xfrm>
            <a:off x="9136380" y="7349067"/>
            <a:ext cx="419100" cy="413808"/>
          </a:xfrm>
          <a:prstGeom prst="rect">
            <a:avLst/>
          </a:prstGeom>
        </p:spPr>
        <p:txBody>
          <a:bodyPr vert="horz" lIns="101882" tIns="50941" rIns="101882" bIns="50941" rtlCol="0" anchor="ctr"/>
          <a:lstStyle>
            <a:defPPr>
              <a:defRPr lang="en-US"/>
            </a:defPPr>
            <a:lvl1pPr marL="0" algn="r" defTabSz="509412" rtl="0" eaLnBrk="1" latinLnBrk="0" hangingPunct="1">
              <a:defRPr sz="900" kern="1200">
                <a:solidFill>
                  <a:srgbClr val="FFFFFF"/>
                </a:solidFill>
                <a:latin typeface="Arial"/>
                <a:ea typeface="+mn-ea"/>
                <a:cs typeface="Arial"/>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93B93ED8-0A28-144B-8090-401152FB9154}" type="slidenum">
              <a:rPr lang="en-US" smtClean="0"/>
              <a:pPr/>
              <a:t>49</a:t>
            </a:fld>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9678629" y="1677257"/>
            <a:ext cx="2268971" cy="1701728"/>
          </a:xfrm>
          <a:prstGeom prst="rect">
            <a:avLst/>
          </a:prstGeom>
        </p:spPr>
      </p:pic>
      <p:cxnSp>
        <p:nvCxnSpPr>
          <p:cNvPr id="8" name="Straight Arrow Connector 7"/>
          <p:cNvCxnSpPr/>
          <p:nvPr/>
        </p:nvCxnSpPr>
        <p:spPr>
          <a:xfrm>
            <a:off x="8877783" y="2153357"/>
            <a:ext cx="1421643" cy="22160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41645" y="1769817"/>
            <a:ext cx="2720732" cy="613758"/>
          </a:xfrm>
          <a:prstGeom prst="rect">
            <a:avLst/>
          </a:prstGeom>
          <a:noFill/>
        </p:spPr>
        <p:txBody>
          <a:bodyPr wrap="square" rtlCol="0">
            <a:spAutoFit/>
          </a:bodyPr>
          <a:lstStyle/>
          <a:p>
            <a:pPr algn="r"/>
            <a:r>
              <a:rPr lang="en-US" sz="1694" dirty="0"/>
              <a:t>EZ hide module cover to be removed</a:t>
            </a:r>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1728" y="4753589"/>
            <a:ext cx="4875920" cy="284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a:off x="8877782" y="3969496"/>
            <a:ext cx="369709" cy="279556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877782" y="3969495"/>
            <a:ext cx="369709" cy="202346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157050" y="3418234"/>
            <a:ext cx="2720732" cy="613758"/>
          </a:xfrm>
          <a:prstGeom prst="rect">
            <a:avLst/>
          </a:prstGeom>
          <a:noFill/>
        </p:spPr>
        <p:txBody>
          <a:bodyPr wrap="square" rtlCol="0">
            <a:spAutoFit/>
          </a:bodyPr>
          <a:lstStyle/>
          <a:p>
            <a:pPr algn="r"/>
            <a:r>
              <a:rPr lang="en-US" sz="1694" dirty="0"/>
              <a:t>Utility box screw locations on Calix wall-mount bracket</a:t>
            </a:r>
          </a:p>
        </p:txBody>
      </p:sp>
    </p:spTree>
    <p:extLst>
      <p:ext uri="{BB962C8B-B14F-4D97-AF65-F5344CB8AC3E}">
        <p14:creationId xmlns:p14="http://schemas.microsoft.com/office/powerpoint/2010/main" val="2503451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923" y="352426"/>
            <a:ext cx="11094720" cy="861925"/>
          </a:xfrm>
        </p:spPr>
        <p:txBody>
          <a:bodyPr/>
          <a:lstStyle/>
          <a:p>
            <a:r>
              <a:rPr lang="en-US" sz="3200" dirty="0">
                <a:solidFill>
                  <a:schemeClr val="tx1"/>
                </a:solidFill>
              </a:rPr>
              <a:t>Industry Stewards</a:t>
            </a:r>
          </a:p>
        </p:txBody>
      </p:sp>
      <p:grpSp>
        <p:nvGrpSpPr>
          <p:cNvPr id="7" name="Group 6">
            <a:extLst>
              <a:ext uri="{FF2B5EF4-FFF2-40B4-BE49-F238E27FC236}">
                <a16:creationId xmlns:a16="http://schemas.microsoft.com/office/drawing/2014/main" id="{D6F277EE-C391-42FD-837C-E1F853B09EC6}"/>
              </a:ext>
            </a:extLst>
          </p:cNvPr>
          <p:cNvGrpSpPr/>
          <p:nvPr/>
        </p:nvGrpSpPr>
        <p:grpSpPr>
          <a:xfrm>
            <a:off x="1260070" y="1931858"/>
            <a:ext cx="11918719" cy="5554792"/>
            <a:chOff x="277091" y="1804147"/>
            <a:chExt cx="8589818" cy="4000500"/>
          </a:xfrm>
        </p:grpSpPr>
        <p:sp>
          <p:nvSpPr>
            <p:cNvPr id="8" name="TextBox 7">
              <a:extLst>
                <a:ext uri="{FF2B5EF4-FFF2-40B4-BE49-F238E27FC236}">
                  <a16:creationId xmlns:a16="http://schemas.microsoft.com/office/drawing/2014/main" id="{90E2F3AF-D4E2-40FF-9F7E-371ADB55F2DB}"/>
                </a:ext>
              </a:extLst>
            </p:cNvPr>
            <p:cNvSpPr txBox="1"/>
            <p:nvPr/>
          </p:nvSpPr>
          <p:spPr>
            <a:xfrm>
              <a:off x="709224" y="2091878"/>
              <a:ext cx="7725553" cy="990635"/>
            </a:xfrm>
            <a:prstGeom prst="rect">
              <a:avLst/>
            </a:prstGeom>
            <a:noFill/>
          </p:spPr>
          <p:txBody>
            <a:bodyPr wrap="square" lIns="82058" tIns="41029" rIns="82058" bIns="41029" rtlCol="0">
              <a:spAutoFit/>
            </a:bodyPr>
            <a:lstStyle/>
            <a:p>
              <a:pPr algn="ctr"/>
              <a:r>
                <a:rPr lang="en-US" sz="2800" dirty="0">
                  <a:solidFill>
                    <a:schemeClr val="accent5"/>
                  </a:solidFill>
                </a:rPr>
                <a:t>OFS takes seriously its leadership role as a steward</a:t>
              </a:r>
              <a:br>
                <a:rPr lang="en-US" sz="2800" dirty="0">
                  <a:solidFill>
                    <a:schemeClr val="accent5"/>
                  </a:solidFill>
                </a:rPr>
              </a:br>
              <a:r>
                <a:rPr lang="en-US" sz="2800" dirty="0">
                  <a:solidFill>
                    <a:schemeClr val="accent5"/>
                  </a:solidFill>
                </a:rPr>
                <a:t>for industry change, viability, and innovation.</a:t>
              </a:r>
            </a:p>
            <a:p>
              <a:pPr algn="ctr"/>
              <a:r>
                <a:rPr lang="en-US" sz="2800" dirty="0">
                  <a:solidFill>
                    <a:schemeClr val="accent5"/>
                  </a:solidFill>
                </a:rPr>
                <a:t>Our professional memberships show the breadth of this commitment:</a:t>
              </a:r>
            </a:p>
          </p:txBody>
        </p:sp>
        <p:pic>
          <p:nvPicPr>
            <p:cNvPr id="9" name="Picture 8" descr="membership_logos.png">
              <a:extLst>
                <a:ext uri="{FF2B5EF4-FFF2-40B4-BE49-F238E27FC236}">
                  <a16:creationId xmlns:a16="http://schemas.microsoft.com/office/drawing/2014/main" id="{2D73AEEB-2FF6-427B-BDBE-84CBBF50D2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224" y="3597088"/>
              <a:ext cx="7725553" cy="1850377"/>
            </a:xfrm>
            <a:prstGeom prst="rect">
              <a:avLst/>
            </a:prstGeom>
          </p:spPr>
        </p:pic>
        <p:sp>
          <p:nvSpPr>
            <p:cNvPr id="10" name="Rounded Rectangle 5">
              <a:extLst>
                <a:ext uri="{FF2B5EF4-FFF2-40B4-BE49-F238E27FC236}">
                  <a16:creationId xmlns:a16="http://schemas.microsoft.com/office/drawing/2014/main" id="{3971F3E8-28B4-491E-B972-288E9BCEE5A1}"/>
                </a:ext>
              </a:extLst>
            </p:cNvPr>
            <p:cNvSpPr/>
            <p:nvPr/>
          </p:nvSpPr>
          <p:spPr>
            <a:xfrm>
              <a:off x="277091" y="1804147"/>
              <a:ext cx="8589818" cy="4000500"/>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pic>
          <p:nvPicPr>
            <p:cNvPr id="11" name="Picture 10">
              <a:extLst>
                <a:ext uri="{FF2B5EF4-FFF2-40B4-BE49-F238E27FC236}">
                  <a16:creationId xmlns:a16="http://schemas.microsoft.com/office/drawing/2014/main" id="{66FF1BA7-4CFB-40FA-9B28-D4ED4DACD4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434" y="4759354"/>
              <a:ext cx="1073150" cy="642642"/>
            </a:xfrm>
            <a:prstGeom prst="rect">
              <a:avLst/>
            </a:prstGeom>
          </p:spPr>
        </p:pic>
      </p:grpSp>
    </p:spTree>
    <p:extLst>
      <p:ext uri="{BB962C8B-B14F-4D97-AF65-F5344CB8AC3E}">
        <p14:creationId xmlns:p14="http://schemas.microsoft.com/office/powerpoint/2010/main" val="864123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Desk or tabletop mount</a:t>
            </a:r>
          </a:p>
        </p:txBody>
      </p:sp>
      <p:sp>
        <p:nvSpPr>
          <p:cNvPr id="5" name="Slide Number Placeholder 4"/>
          <p:cNvSpPr>
            <a:spLocks noGrp="1"/>
          </p:cNvSpPr>
          <p:nvPr>
            <p:ph type="sldNum" sz="quarter" idx="12"/>
          </p:nvPr>
        </p:nvSpPr>
        <p:spPr>
          <a:xfrm>
            <a:off x="10225639" y="7056492"/>
            <a:ext cx="419100" cy="413808"/>
          </a:xfrm>
          <a:prstGeom prst="rect">
            <a:avLst/>
          </a:prstGeom>
        </p:spPr>
        <p:txBody>
          <a:bodyPr vert="horz" lIns="101882" tIns="50941" rIns="101882" bIns="50941" rtlCol="0" anchor="ctr"/>
          <a:lstStyle>
            <a:defPPr>
              <a:defRPr lang="en-US"/>
            </a:defPPr>
            <a:lvl1pPr marL="0" algn="r" defTabSz="509412" rtl="0" eaLnBrk="1" latinLnBrk="0" hangingPunct="1">
              <a:defRPr sz="900" kern="1200">
                <a:solidFill>
                  <a:srgbClr val="FFFFFF"/>
                </a:solidFill>
                <a:latin typeface="Arial"/>
                <a:ea typeface="+mn-ea"/>
                <a:cs typeface="Arial"/>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93B93ED8-0A28-144B-8090-401152FB9154}" type="slidenum">
              <a:rPr lang="en-US" smtClean="0"/>
              <a:pPr/>
              <a:t>50</a:t>
            </a:fld>
            <a:endParaRPr lang="en-US"/>
          </a:p>
        </p:txBody>
      </p:sp>
      <p:sp>
        <p:nvSpPr>
          <p:cNvPr id="6" name="Content Placeholder 2"/>
          <p:cNvSpPr txBox="1">
            <a:spLocks/>
          </p:cNvSpPr>
          <p:nvPr/>
        </p:nvSpPr>
        <p:spPr>
          <a:xfrm>
            <a:off x="548640" y="1946560"/>
            <a:ext cx="5909310" cy="4867525"/>
          </a:xfrm>
          <a:prstGeom prst="rect">
            <a:avLst/>
          </a:prstGeom>
        </p:spPr>
        <p:txBody>
          <a:bodyPr vert="horz" lIns="107875" tIns="53938" rIns="107875" bIns="53938" rtlCol="0">
            <a:normAutofit/>
          </a:bodyPr>
          <a:lstStyle>
            <a:lvl1pPr marL="382059" indent="-382059" algn="l" defTabSz="509412" rtl="0" eaLnBrk="1" latinLnBrk="0" hangingPunct="1">
              <a:spcBef>
                <a:spcPct val="20000"/>
              </a:spcBef>
              <a:spcAft>
                <a:spcPts val="557"/>
              </a:spcAft>
              <a:buSzPct val="80000"/>
              <a:buFont typeface="Arial"/>
              <a:buChar char="•"/>
              <a:defRPr sz="2200" b="0" i="0" kern="1200">
                <a:solidFill>
                  <a:schemeClr val="tx1"/>
                </a:solidFill>
                <a:latin typeface="Arial"/>
                <a:ea typeface="+mn-ea"/>
                <a:cs typeface="Arial"/>
              </a:defRPr>
            </a:lvl1pPr>
            <a:lvl2pPr marL="827795" indent="-318383" algn="l" defTabSz="509412" rtl="0" eaLnBrk="1" latinLnBrk="0" hangingPunct="1">
              <a:spcBef>
                <a:spcPct val="20000"/>
              </a:spcBef>
              <a:spcAft>
                <a:spcPts val="334"/>
              </a:spcAft>
              <a:buFont typeface="Arial"/>
              <a:buChar char="–"/>
              <a:defRPr sz="2000" b="0" i="0" kern="1200">
                <a:solidFill>
                  <a:schemeClr val="tx1"/>
                </a:solidFill>
                <a:latin typeface="Arial"/>
                <a:ea typeface="+mn-ea"/>
                <a:cs typeface="Arial"/>
              </a:defRPr>
            </a:lvl2pPr>
            <a:lvl3pPr marL="1273531" indent="-254706" algn="l" defTabSz="509412" rtl="0" eaLnBrk="1" latinLnBrk="0" hangingPunct="1">
              <a:spcBef>
                <a:spcPct val="20000"/>
              </a:spcBef>
              <a:buFont typeface="Arial"/>
              <a:buChar char="•"/>
              <a:defRPr sz="2000" b="0" i="0" kern="1200">
                <a:solidFill>
                  <a:schemeClr val="tx1"/>
                </a:solidFill>
                <a:latin typeface="Arial"/>
                <a:ea typeface="+mn-ea"/>
                <a:cs typeface="Arial"/>
              </a:defRPr>
            </a:lvl3pPr>
            <a:lvl4pPr marL="1782943" indent="-254706" algn="l" defTabSz="509412" rtl="0" eaLnBrk="1" latinLnBrk="0" hangingPunct="1">
              <a:spcBef>
                <a:spcPct val="20000"/>
              </a:spcBef>
              <a:buFont typeface="Arial"/>
              <a:buChar char="–"/>
              <a:defRPr sz="2000" b="0" i="0" kern="1200">
                <a:solidFill>
                  <a:schemeClr val="tx1"/>
                </a:solidFill>
                <a:latin typeface="Arial"/>
                <a:ea typeface="+mn-ea"/>
                <a:cs typeface="Arial"/>
              </a:defRPr>
            </a:lvl4pPr>
            <a:lvl5pPr marL="2292355" indent="-254706" algn="l" defTabSz="509412" rtl="0" eaLnBrk="1" latinLnBrk="0" hangingPunct="1">
              <a:spcBef>
                <a:spcPct val="20000"/>
              </a:spcBef>
              <a:buFont typeface="Arial"/>
              <a:buChar char="»"/>
              <a:defRPr sz="2000" b="0" i="0" kern="1200">
                <a:solidFill>
                  <a:schemeClr val="tx1"/>
                </a:solidFill>
                <a:latin typeface="Arial"/>
                <a:ea typeface="+mn-ea"/>
                <a:cs typeface="Arial"/>
              </a:defRPr>
            </a:lvl5pPr>
            <a:lvl6pPr marL="2801767" indent="-254706" algn="l" defTabSz="509412" rtl="0" eaLnBrk="1" latinLnBrk="0" hangingPunct="1">
              <a:spcBef>
                <a:spcPct val="20000"/>
              </a:spcBef>
              <a:buFont typeface="Arial"/>
              <a:buChar char="•"/>
              <a:defRPr sz="20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0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0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000" kern="1200">
                <a:solidFill>
                  <a:schemeClr val="tx1"/>
                </a:solidFill>
                <a:latin typeface="+mn-lt"/>
                <a:ea typeface="+mn-ea"/>
                <a:cs typeface="+mn-cs"/>
              </a:defRPr>
            </a:lvl9pPr>
          </a:lstStyle>
          <a:p>
            <a:r>
              <a:rPr lang="en-US" sz="2329" dirty="0"/>
              <a:t>InvisiLight options</a:t>
            </a:r>
          </a:p>
          <a:p>
            <a:pPr lvl="1"/>
            <a:r>
              <a:rPr lang="en-US" sz="2118" dirty="0"/>
              <a:t>Standard module – Jumper to ONT</a:t>
            </a:r>
          </a:p>
          <a:p>
            <a:pPr lvl="1"/>
            <a:r>
              <a:rPr lang="en-US" sz="2118" dirty="0"/>
              <a:t>80x80 module – Jumper to ONT</a:t>
            </a:r>
          </a:p>
          <a:p>
            <a:pPr lvl="1"/>
            <a:r>
              <a:rPr lang="en-US" sz="2118" dirty="0"/>
              <a:t>EZ Connect module – no jumper needed</a:t>
            </a:r>
          </a:p>
          <a:p>
            <a:pPr lvl="1"/>
            <a:endParaRPr lang="en-US" sz="2118" dirty="0"/>
          </a:p>
          <a:p>
            <a:pPr marL="539365" lvl="1" indent="0">
              <a:buNone/>
            </a:pPr>
            <a:endParaRPr lang="en-US" sz="2118" dirty="0"/>
          </a:p>
          <a:p>
            <a:r>
              <a:rPr lang="en-US" sz="2329" dirty="0"/>
              <a:t>EZ Bend option</a:t>
            </a:r>
          </a:p>
          <a:p>
            <a:pPr lvl="1"/>
            <a:r>
              <a:rPr lang="en-US" sz="2118" dirty="0" err="1"/>
              <a:t>SlimBox</a:t>
            </a:r>
            <a:r>
              <a:rPr lang="en-US" sz="2118" dirty="0"/>
              <a:t> Wall Plate</a:t>
            </a:r>
          </a:p>
          <a:p>
            <a:pPr lvl="2"/>
            <a:r>
              <a:rPr lang="en-US" sz="2118" dirty="0"/>
              <a:t>With or without utility box</a:t>
            </a:r>
          </a:p>
          <a:p>
            <a:pPr lvl="2"/>
            <a:r>
              <a:rPr lang="en-US" sz="2118" dirty="0"/>
              <a:t>Jumper to ONT</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8815" y="1398690"/>
            <a:ext cx="1856274" cy="2485260"/>
          </a:xfrm>
          <a:prstGeom prst="rect">
            <a:avLst/>
          </a:prstGeom>
        </p:spPr>
      </p:pic>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88231" y="1398690"/>
            <a:ext cx="1665775" cy="248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69049" y="4579495"/>
            <a:ext cx="1637776" cy="258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16063" y="1398690"/>
            <a:ext cx="1474688" cy="138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848816" y="3820691"/>
            <a:ext cx="1766509" cy="353045"/>
          </a:xfrm>
          <a:prstGeom prst="rect">
            <a:avLst/>
          </a:prstGeom>
          <a:noFill/>
        </p:spPr>
        <p:txBody>
          <a:bodyPr wrap="none" rtlCol="0">
            <a:spAutoFit/>
          </a:bodyPr>
          <a:lstStyle/>
          <a:p>
            <a:r>
              <a:rPr lang="en-US" sz="1694" dirty="0"/>
              <a:t>Standard module</a:t>
            </a:r>
          </a:p>
        </p:txBody>
      </p:sp>
      <p:sp>
        <p:nvSpPr>
          <p:cNvPr id="13" name="TextBox 12"/>
          <p:cNvSpPr txBox="1"/>
          <p:nvPr/>
        </p:nvSpPr>
        <p:spPr>
          <a:xfrm>
            <a:off x="10334589" y="2761064"/>
            <a:ext cx="900375" cy="613758"/>
          </a:xfrm>
          <a:prstGeom prst="rect">
            <a:avLst/>
          </a:prstGeom>
          <a:noFill/>
        </p:spPr>
        <p:txBody>
          <a:bodyPr wrap="none" rtlCol="0">
            <a:spAutoFit/>
          </a:bodyPr>
          <a:lstStyle/>
          <a:p>
            <a:r>
              <a:rPr lang="en-US" sz="1694" dirty="0"/>
              <a:t>80x80</a:t>
            </a:r>
          </a:p>
          <a:p>
            <a:pPr algn="ctr"/>
            <a:r>
              <a:rPr lang="en-US" sz="1694" dirty="0"/>
              <a:t>module</a:t>
            </a:r>
          </a:p>
        </p:txBody>
      </p:sp>
      <p:sp>
        <p:nvSpPr>
          <p:cNvPr id="14" name="TextBox 13"/>
          <p:cNvSpPr txBox="1"/>
          <p:nvPr/>
        </p:nvSpPr>
        <p:spPr>
          <a:xfrm>
            <a:off x="11877196" y="3834745"/>
            <a:ext cx="1554531" cy="613758"/>
          </a:xfrm>
          <a:prstGeom prst="rect">
            <a:avLst/>
          </a:prstGeom>
          <a:noFill/>
        </p:spPr>
        <p:txBody>
          <a:bodyPr wrap="square" rtlCol="0">
            <a:spAutoFit/>
          </a:bodyPr>
          <a:lstStyle/>
          <a:p>
            <a:pPr algn="ctr"/>
            <a:r>
              <a:rPr lang="en-US" sz="1694" dirty="0"/>
              <a:t>EZ Connect module</a:t>
            </a:r>
          </a:p>
        </p:txBody>
      </p:sp>
      <p:sp>
        <p:nvSpPr>
          <p:cNvPr id="15" name="TextBox 14"/>
          <p:cNvSpPr txBox="1"/>
          <p:nvPr/>
        </p:nvSpPr>
        <p:spPr>
          <a:xfrm>
            <a:off x="11688231" y="5514667"/>
            <a:ext cx="1839350" cy="353045"/>
          </a:xfrm>
          <a:prstGeom prst="rect">
            <a:avLst/>
          </a:prstGeom>
          <a:noFill/>
        </p:spPr>
        <p:txBody>
          <a:bodyPr wrap="none" rtlCol="0">
            <a:spAutoFit/>
          </a:bodyPr>
          <a:lstStyle/>
          <a:p>
            <a:r>
              <a:rPr lang="en-US" sz="1694" dirty="0" err="1"/>
              <a:t>SlimBox</a:t>
            </a:r>
            <a:r>
              <a:rPr lang="en-US" sz="1694" dirty="0"/>
              <a:t> wall plate</a:t>
            </a:r>
          </a:p>
        </p:txBody>
      </p:sp>
    </p:spTree>
    <p:extLst>
      <p:ext uri="{BB962C8B-B14F-4D97-AF65-F5344CB8AC3E}">
        <p14:creationId xmlns:p14="http://schemas.microsoft.com/office/powerpoint/2010/main" val="2959989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8210" y="379623"/>
            <a:ext cx="11355922" cy="742465"/>
          </a:xfrm>
        </p:spPr>
        <p:txBody>
          <a:bodyPr/>
          <a:lstStyle/>
          <a:p>
            <a:r>
              <a:rPr lang="en-US" sz="3200" dirty="0"/>
              <a:t>For short distance in-home options</a:t>
            </a:r>
          </a:p>
        </p:txBody>
      </p:sp>
      <p:sp>
        <p:nvSpPr>
          <p:cNvPr id="28" name="Content Placeholder 27"/>
          <p:cNvSpPr>
            <a:spLocks noGrp="1"/>
          </p:cNvSpPr>
          <p:nvPr>
            <p:ph sz="half" idx="1"/>
          </p:nvPr>
        </p:nvSpPr>
        <p:spPr>
          <a:xfrm>
            <a:off x="1314450" y="2236882"/>
            <a:ext cx="6080412" cy="4229298"/>
          </a:xfrm>
        </p:spPr>
        <p:txBody>
          <a:bodyPr>
            <a:normAutofit fontScale="77500" lnSpcReduction="20000"/>
          </a:bodyPr>
          <a:lstStyle/>
          <a:p>
            <a:r>
              <a:rPr lang="en-US" dirty="0"/>
              <a:t>For smaller homes or if the ONT goes on an outer wall</a:t>
            </a:r>
          </a:p>
          <a:p>
            <a:endParaRPr lang="en-US" dirty="0"/>
          </a:p>
          <a:p>
            <a:r>
              <a:rPr lang="en-US" dirty="0"/>
              <a:t>InvisiLight </a:t>
            </a:r>
          </a:p>
          <a:p>
            <a:pPr lvl="1"/>
            <a:r>
              <a:rPr lang="en-US" dirty="0"/>
              <a:t>Standard module – Jumper to ONT</a:t>
            </a:r>
          </a:p>
          <a:p>
            <a:pPr lvl="1"/>
            <a:r>
              <a:rPr lang="en-US" dirty="0"/>
              <a:t>80x80 module – Jumper to ONT</a:t>
            </a:r>
          </a:p>
          <a:p>
            <a:pPr lvl="1"/>
            <a:r>
              <a:rPr lang="en-US" dirty="0"/>
              <a:t>EZ Connect module – no jumper needed</a:t>
            </a:r>
          </a:p>
          <a:p>
            <a:pPr marL="0" indent="0">
              <a:buNone/>
            </a:pPr>
            <a:endParaRPr lang="en-US" dirty="0"/>
          </a:p>
          <a:p>
            <a:r>
              <a:rPr lang="en-US" dirty="0"/>
              <a:t>EZ Bend Drop Solution</a:t>
            </a:r>
          </a:p>
          <a:p>
            <a:pPr lvl="1"/>
            <a:r>
              <a:rPr lang="en-US" dirty="0"/>
              <a:t>Option to strip off EZ Bend jacket to reveal InvisiLight cord</a:t>
            </a:r>
          </a:p>
          <a:p>
            <a:pPr lvl="1"/>
            <a:r>
              <a:rPr lang="en-US" dirty="0"/>
              <a:t>Run into ONT</a:t>
            </a:r>
          </a:p>
        </p:txBody>
      </p:sp>
      <p:sp>
        <p:nvSpPr>
          <p:cNvPr id="5" name="Slide Number Placeholder 4"/>
          <p:cNvSpPr>
            <a:spLocks noGrp="1"/>
          </p:cNvSpPr>
          <p:nvPr>
            <p:ph type="sldNum" sz="quarter" idx="12"/>
          </p:nvPr>
        </p:nvSpPr>
        <p:spPr>
          <a:xfrm>
            <a:off x="9136380" y="7349067"/>
            <a:ext cx="419100" cy="413808"/>
          </a:xfrm>
          <a:prstGeom prst="rect">
            <a:avLst/>
          </a:prstGeom>
        </p:spPr>
        <p:txBody>
          <a:bodyPr vert="horz" lIns="101882" tIns="50941" rIns="101882" bIns="50941" rtlCol="0" anchor="ctr"/>
          <a:lstStyle>
            <a:defPPr>
              <a:defRPr lang="en-US"/>
            </a:defPPr>
            <a:lvl1pPr marL="0" algn="r" defTabSz="509412" rtl="0" eaLnBrk="1" latinLnBrk="0" hangingPunct="1">
              <a:defRPr sz="900" kern="1200">
                <a:solidFill>
                  <a:srgbClr val="FFFFFF"/>
                </a:solidFill>
                <a:latin typeface="Arial"/>
                <a:ea typeface="+mn-ea"/>
                <a:cs typeface="Arial"/>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93B93ED8-0A28-144B-8090-401152FB9154}" type="slidenum">
              <a:rPr lang="en-US" smtClean="0"/>
              <a:pPr/>
              <a:t>51</a:t>
            </a:fld>
            <a:endParaRPr lang="en-US"/>
          </a:p>
        </p:txBody>
      </p:sp>
      <p:grpSp>
        <p:nvGrpSpPr>
          <p:cNvPr id="7" name="Group 6"/>
          <p:cNvGrpSpPr/>
          <p:nvPr/>
        </p:nvGrpSpPr>
        <p:grpSpPr>
          <a:xfrm>
            <a:off x="9003921" y="3784639"/>
            <a:ext cx="3555919" cy="3455658"/>
            <a:chOff x="5206988" y="1382627"/>
            <a:chExt cx="4826688" cy="4202885"/>
          </a:xfrm>
        </p:grpSpPr>
        <p:grpSp>
          <p:nvGrpSpPr>
            <p:cNvPr id="8" name="Group 7"/>
            <p:cNvGrpSpPr/>
            <p:nvPr/>
          </p:nvGrpSpPr>
          <p:grpSpPr>
            <a:xfrm>
              <a:off x="5206988" y="1382627"/>
              <a:ext cx="4826688" cy="4202885"/>
              <a:chOff x="3006537" y="1026433"/>
              <a:chExt cx="5965383" cy="4670960"/>
            </a:xfrm>
          </p:grpSpPr>
          <p:pic>
            <p:nvPicPr>
              <p:cNvPr id="21"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006537" y="1026433"/>
                <a:ext cx="5965383" cy="44780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Arc 22"/>
              <p:cNvSpPr/>
              <p:nvPr/>
            </p:nvSpPr>
            <p:spPr>
              <a:xfrm rot="4252326">
                <a:off x="3607923" y="4298500"/>
                <a:ext cx="1356269" cy="1400939"/>
              </a:xfrm>
              <a:prstGeom prst="arc">
                <a:avLst>
                  <a:gd name="adj1" fmla="val 16200000"/>
                  <a:gd name="adj2" fmla="val 19604720"/>
                </a:avLst>
              </a:prstGeom>
              <a:ln>
                <a:solidFill>
                  <a:schemeClr val="tx2">
                    <a:lumMod val="95000"/>
                    <a:lumOff val="5000"/>
                  </a:schemeClr>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287" dirty="0">
                  <a:ln>
                    <a:solidFill>
                      <a:schemeClr val="tx1"/>
                    </a:solidFill>
                  </a:ln>
                </a:endParaRPr>
              </a:p>
            </p:txBody>
          </p:sp>
          <p:sp>
            <p:nvSpPr>
              <p:cNvPr id="24" name="TextBox 23"/>
              <p:cNvSpPr txBox="1"/>
              <p:nvPr/>
            </p:nvSpPr>
            <p:spPr>
              <a:xfrm>
                <a:off x="4251254" y="5220187"/>
                <a:ext cx="2234640" cy="477206"/>
              </a:xfrm>
              <a:prstGeom prst="rect">
                <a:avLst/>
              </a:prstGeom>
              <a:noFill/>
              <a:ln>
                <a:noFill/>
              </a:ln>
            </p:spPr>
            <p:txBody>
              <a:bodyPr wrap="square" rtlCol="0">
                <a:spAutoFit/>
              </a:bodyPr>
              <a:lstStyle/>
              <a:p>
                <a:r>
                  <a:rPr lang="en-US" sz="1694" dirty="0"/>
                  <a:t>OSP Drop</a:t>
                </a:r>
              </a:p>
            </p:txBody>
          </p:sp>
        </p:grpSp>
        <p:sp>
          <p:nvSpPr>
            <p:cNvPr id="11" name="Arc 10"/>
            <p:cNvSpPr/>
            <p:nvPr/>
          </p:nvSpPr>
          <p:spPr>
            <a:xfrm rot="9869768">
              <a:off x="6828632" y="4695838"/>
              <a:ext cx="277896" cy="280464"/>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lIns="107875" tIns="53938" rIns="107875" bIns="53938" rtlCol="0" anchor="ctr"/>
            <a:lstStyle/>
            <a:p>
              <a:pPr algn="ctr"/>
              <a:endParaRPr lang="en-US" sz="2287" dirty="0"/>
            </a:p>
          </p:txBody>
        </p:sp>
        <p:sp>
          <p:nvSpPr>
            <p:cNvPr id="12" name="Arc 11"/>
            <p:cNvSpPr/>
            <p:nvPr/>
          </p:nvSpPr>
          <p:spPr>
            <a:xfrm rot="3901897">
              <a:off x="8832889" y="4233603"/>
              <a:ext cx="468215" cy="306538"/>
            </a:xfrm>
            <a:prstGeom prst="arc">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lIns="107875" tIns="53938" rIns="107875" bIns="53938" rtlCol="0" anchor="ctr"/>
            <a:lstStyle/>
            <a:p>
              <a:pPr algn="ctr"/>
              <a:endParaRPr lang="en-US" sz="2287" dirty="0"/>
            </a:p>
          </p:txBody>
        </p:sp>
        <p:pic>
          <p:nvPicPr>
            <p:cNvPr id="1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73037" y="4712719"/>
              <a:ext cx="246332" cy="195263"/>
            </a:xfrm>
            <a:prstGeom prst="rect">
              <a:avLst/>
            </a:prstGeom>
            <a:noFill/>
            <a:ln>
              <a:noFill/>
            </a:ln>
            <a:scene3d>
              <a:camera prst="orthographicFront">
                <a:rot lat="0" lon="0" rev="18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36380" y="4306095"/>
              <a:ext cx="246332" cy="195263"/>
            </a:xfrm>
            <a:prstGeom prst="rect">
              <a:avLst/>
            </a:prstGeom>
            <a:noFill/>
            <a:ln>
              <a:noFill/>
            </a:ln>
            <a:scene3d>
              <a:camera prst="orthographicFront">
                <a:rot lat="0" lon="0" rev="18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92809" y="1445274"/>
            <a:ext cx="1680552" cy="160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p:nvPr/>
        </p:nvCxnSpPr>
        <p:spPr>
          <a:xfrm>
            <a:off x="9899782" y="2891980"/>
            <a:ext cx="365685" cy="3456913"/>
          </a:xfrm>
          <a:prstGeom prst="straightConnector1">
            <a:avLst/>
          </a:prstGeom>
          <a:ln w="5715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4491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0655" y="352426"/>
            <a:ext cx="11094720" cy="861925"/>
          </a:xfrm>
        </p:spPr>
        <p:txBody>
          <a:bodyPr>
            <a:normAutofit/>
          </a:bodyPr>
          <a:lstStyle/>
          <a:p>
            <a:r>
              <a:rPr lang="en-US" sz="3200" dirty="0">
                <a:solidFill>
                  <a:schemeClr val="tx1"/>
                </a:solidFill>
              </a:rPr>
              <a:t>Putting it all together</a:t>
            </a: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1482" y="1595445"/>
            <a:ext cx="8007745" cy="570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73081" y="2040298"/>
            <a:ext cx="1207943" cy="1500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V="1">
            <a:off x="791482" y="1738859"/>
            <a:ext cx="2475876" cy="7462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579652" y="1171857"/>
            <a:ext cx="6973423" cy="423588"/>
          </a:xfrm>
          <a:prstGeom prst="straightConnector1">
            <a:avLst/>
          </a:prstGeom>
          <a:ln>
            <a:solidFill>
              <a:srgbClr val="99FF33"/>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355778" y="700727"/>
            <a:ext cx="2088353" cy="424732"/>
          </a:xfrm>
          <a:prstGeom prst="rect">
            <a:avLst/>
          </a:prstGeom>
          <a:noFill/>
        </p:spPr>
        <p:txBody>
          <a:bodyPr wrap="square" rtlCol="0">
            <a:spAutoFit/>
          </a:bodyPr>
          <a:lstStyle/>
          <a:p>
            <a:r>
              <a:rPr lang="en-US" dirty="0" err="1"/>
              <a:t>Fortex</a:t>
            </a:r>
            <a:r>
              <a:rPr lang="en-US" dirty="0"/>
              <a:t> DT</a:t>
            </a: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10896849" y="777954"/>
            <a:ext cx="1318414" cy="817491"/>
          </a:xfrm>
          <a:prstGeom prst="rect">
            <a:avLst/>
          </a:prstGeom>
        </p:spPr>
      </p:pic>
      <p:sp>
        <p:nvSpPr>
          <p:cNvPr id="18" name="TextBox 17"/>
          <p:cNvSpPr txBox="1"/>
          <p:nvPr/>
        </p:nvSpPr>
        <p:spPr>
          <a:xfrm>
            <a:off x="12355777" y="2292183"/>
            <a:ext cx="2088353" cy="1089529"/>
          </a:xfrm>
          <a:prstGeom prst="rect">
            <a:avLst/>
          </a:prstGeom>
          <a:noFill/>
        </p:spPr>
        <p:txBody>
          <a:bodyPr wrap="square" rtlCol="0">
            <a:spAutoFit/>
          </a:bodyPr>
          <a:lstStyle/>
          <a:p>
            <a:r>
              <a:rPr lang="en-US" dirty="0" err="1"/>
              <a:t>SlimBox</a:t>
            </a:r>
            <a:r>
              <a:rPr lang="en-US" dirty="0"/>
              <a:t> Drop Terminal and splitter</a:t>
            </a:r>
          </a:p>
        </p:txBody>
      </p:sp>
      <p:cxnSp>
        <p:nvCxnSpPr>
          <p:cNvPr id="20" name="Straight Arrow Connector 19"/>
          <p:cNvCxnSpPr/>
          <p:nvPr/>
        </p:nvCxnSpPr>
        <p:spPr>
          <a:xfrm flipH="1" flipV="1">
            <a:off x="3267358" y="1881445"/>
            <a:ext cx="7285717" cy="603708"/>
          </a:xfrm>
          <a:prstGeom prst="straightConnector1">
            <a:avLst/>
          </a:prstGeom>
          <a:ln>
            <a:solidFill>
              <a:srgbClr val="99FF33"/>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0773081" y="4196855"/>
            <a:ext cx="1638783" cy="1069008"/>
          </a:xfrm>
          <a:prstGeom prst="rect">
            <a:avLst/>
          </a:prstGeom>
        </p:spPr>
      </p:pic>
      <p:sp>
        <p:nvSpPr>
          <p:cNvPr id="24" name="TextBox 23"/>
          <p:cNvSpPr txBox="1"/>
          <p:nvPr/>
        </p:nvSpPr>
        <p:spPr>
          <a:xfrm>
            <a:off x="12440846" y="4069087"/>
            <a:ext cx="1679888" cy="1421928"/>
          </a:xfrm>
          <a:prstGeom prst="rect">
            <a:avLst/>
          </a:prstGeom>
          <a:noFill/>
        </p:spPr>
        <p:txBody>
          <a:bodyPr wrap="square" rtlCol="0">
            <a:spAutoFit/>
          </a:bodyPr>
          <a:lstStyle/>
          <a:p>
            <a:r>
              <a:rPr lang="en-US" dirty="0" err="1"/>
              <a:t>PowerGuide</a:t>
            </a:r>
            <a:r>
              <a:rPr lang="en-US" dirty="0"/>
              <a:t> TTH, Mini LT, and hardware</a:t>
            </a:r>
          </a:p>
        </p:txBody>
      </p:sp>
      <p:cxnSp>
        <p:nvCxnSpPr>
          <p:cNvPr id="25" name="Straight Arrow Connector 24"/>
          <p:cNvCxnSpPr/>
          <p:nvPr/>
        </p:nvCxnSpPr>
        <p:spPr>
          <a:xfrm flipH="1" flipV="1">
            <a:off x="3402767" y="4222509"/>
            <a:ext cx="7150309" cy="603708"/>
          </a:xfrm>
          <a:prstGeom prst="straightConnector1">
            <a:avLst/>
          </a:prstGeom>
          <a:ln>
            <a:solidFill>
              <a:srgbClr val="99FF33"/>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10832578" y="5757604"/>
            <a:ext cx="1148446" cy="1148446"/>
          </a:xfrm>
          <a:prstGeom prst="rect">
            <a:avLst/>
          </a:prstGeom>
        </p:spPr>
      </p:pic>
      <p:pic>
        <p:nvPicPr>
          <p:cNvPr id="28" name="Pictur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17220" y="7062683"/>
            <a:ext cx="1379162" cy="775779"/>
          </a:xfrm>
          <a:prstGeom prst="rect">
            <a:avLst/>
          </a:prstGeom>
        </p:spPr>
      </p:pic>
      <p:sp>
        <p:nvSpPr>
          <p:cNvPr id="29" name="TextBox 28"/>
          <p:cNvSpPr txBox="1"/>
          <p:nvPr/>
        </p:nvSpPr>
        <p:spPr>
          <a:xfrm>
            <a:off x="12411864" y="6095257"/>
            <a:ext cx="2218536" cy="1089529"/>
          </a:xfrm>
          <a:prstGeom prst="rect">
            <a:avLst/>
          </a:prstGeom>
          <a:noFill/>
        </p:spPr>
        <p:txBody>
          <a:bodyPr wrap="square" rtlCol="0">
            <a:spAutoFit/>
          </a:bodyPr>
          <a:lstStyle/>
          <a:p>
            <a:r>
              <a:rPr lang="en-US" dirty="0" err="1"/>
              <a:t>SlimBox</a:t>
            </a:r>
            <a:r>
              <a:rPr lang="en-US" dirty="0"/>
              <a:t> CSP and EZ Bend to the ONT</a:t>
            </a:r>
          </a:p>
        </p:txBody>
      </p:sp>
    </p:spTree>
    <p:extLst>
      <p:ext uri="{BB962C8B-B14F-4D97-AF65-F5344CB8AC3E}">
        <p14:creationId xmlns:p14="http://schemas.microsoft.com/office/powerpoint/2010/main" val="806726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E7501-F1FE-47F6-AFA3-457CA3D5E7F6}"/>
              </a:ext>
            </a:extLst>
          </p:cNvPr>
          <p:cNvSpPr>
            <a:spLocks noGrp="1"/>
          </p:cNvSpPr>
          <p:nvPr>
            <p:ph type="sldNum" sz="quarter" idx="4"/>
          </p:nvPr>
        </p:nvSpPr>
        <p:spPr>
          <a:xfrm>
            <a:off x="13392150" y="7713726"/>
            <a:ext cx="911860" cy="456438"/>
          </a:xfrm>
          <a:prstGeom prst="rect">
            <a:avLst/>
          </a:prstGeom>
        </p:spPr>
        <p:txBody>
          <a:bodyPr anchor="b"/>
          <a:lstStyle>
            <a:defPPr>
              <a:defRPr lang="en-US"/>
            </a:defPPr>
            <a:lvl1pPr marL="0" algn="r" defTabSz="1097280" rtl="0" eaLnBrk="1" latinLnBrk="0" hangingPunct="1">
              <a:defRPr sz="1800" b="1"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BB750ADA-58A8-3B49-872D-0D6F9BAA1111}" type="slidenum">
              <a:rPr lang="en-US" smtClean="0"/>
              <a:pPr/>
              <a:t>53</a:t>
            </a:fld>
            <a:endParaRPr lang="en-US" dirty="0"/>
          </a:p>
        </p:txBody>
      </p:sp>
      <p:sp>
        <p:nvSpPr>
          <p:cNvPr id="3" name="Title 1">
            <a:extLst>
              <a:ext uri="{FF2B5EF4-FFF2-40B4-BE49-F238E27FC236}">
                <a16:creationId xmlns:a16="http://schemas.microsoft.com/office/drawing/2014/main" id="{8C56385A-DA2A-4A1F-A303-A433F7C6F682}"/>
              </a:ext>
            </a:extLst>
          </p:cNvPr>
          <p:cNvSpPr txBox="1">
            <a:spLocks/>
          </p:cNvSpPr>
          <p:nvPr/>
        </p:nvSpPr>
        <p:spPr>
          <a:xfrm>
            <a:off x="2155295" y="413971"/>
            <a:ext cx="11236855" cy="785902"/>
          </a:xfrm>
          <a:prstGeom prst="rect">
            <a:avLst/>
          </a:prstGeom>
        </p:spPr>
        <p:txBody>
          <a:bodyP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914400"/>
            <a:r>
              <a:rPr lang="en-US" sz="3200" dirty="0"/>
              <a:t>Fast, Easy, Virtually Invisible MDU Fiber Now Possible</a:t>
            </a:r>
          </a:p>
        </p:txBody>
      </p:sp>
      <p:pic>
        <p:nvPicPr>
          <p:cNvPr id="4" name="Picture 2">
            <a:extLst>
              <a:ext uri="{FF2B5EF4-FFF2-40B4-BE49-F238E27FC236}">
                <a16:creationId xmlns:a16="http://schemas.microsoft.com/office/drawing/2014/main" id="{893BC837-FBE3-4DBB-AACD-0B9143AE698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11881" y="1952636"/>
            <a:ext cx="5719758" cy="339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A00C6160-2FC3-4B89-930F-078440214DF7}"/>
              </a:ext>
            </a:extLst>
          </p:cNvPr>
          <p:cNvSpPr txBox="1"/>
          <p:nvPr/>
        </p:nvSpPr>
        <p:spPr>
          <a:xfrm>
            <a:off x="7266020" y="3289698"/>
            <a:ext cx="1142813" cy="344710"/>
          </a:xfrm>
          <a:prstGeom prst="rect">
            <a:avLst/>
          </a:prstGeom>
          <a:solidFill>
            <a:schemeClr val="bg1"/>
          </a:solidFill>
        </p:spPr>
        <p:txBody>
          <a:bodyPr wrap="none" lIns="0" tIns="0" rIns="0" bIns="0" rtlCol="0">
            <a:spAutoFit/>
          </a:bodyPr>
          <a:lstStyle/>
          <a:p>
            <a:r>
              <a:rPr lang="en-US" sz="2240" dirty="0"/>
              <a:t>16 Fibers</a:t>
            </a:r>
          </a:p>
        </p:txBody>
      </p:sp>
      <p:cxnSp>
        <p:nvCxnSpPr>
          <p:cNvPr id="6" name="Straight Arrow Connector 5">
            <a:extLst>
              <a:ext uri="{FF2B5EF4-FFF2-40B4-BE49-F238E27FC236}">
                <a16:creationId xmlns:a16="http://schemas.microsoft.com/office/drawing/2014/main" id="{5253106F-FB8D-4A2F-8D95-3E8BC26E0008}"/>
              </a:ext>
            </a:extLst>
          </p:cNvPr>
          <p:cNvCxnSpPr/>
          <p:nvPr/>
        </p:nvCxnSpPr>
        <p:spPr>
          <a:xfrm flipV="1">
            <a:off x="7794473" y="2871634"/>
            <a:ext cx="59362" cy="34345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6D87FFA7-E998-40E4-BCDF-64A8A4BA5A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1660" y="1963899"/>
            <a:ext cx="2931621" cy="333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B49A995F-93DD-4C56-99C3-5C66A4983B3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98395" y="1952636"/>
            <a:ext cx="4644987" cy="375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CFEDEAE-C822-43AC-A6F5-1BF2A0036978}"/>
              </a:ext>
            </a:extLst>
          </p:cNvPr>
          <p:cNvSpPr txBox="1"/>
          <p:nvPr/>
        </p:nvSpPr>
        <p:spPr>
          <a:xfrm>
            <a:off x="2164084" y="3937482"/>
            <a:ext cx="746757" cy="689420"/>
          </a:xfrm>
          <a:prstGeom prst="rect">
            <a:avLst/>
          </a:prstGeom>
          <a:solidFill>
            <a:schemeClr val="bg1"/>
          </a:solidFill>
        </p:spPr>
        <p:txBody>
          <a:bodyPr wrap="square" lIns="0" tIns="0" rIns="0" bIns="0" rtlCol="0">
            <a:spAutoFit/>
          </a:bodyPr>
          <a:lstStyle>
            <a:defPPr>
              <a:defRPr lang="en-US"/>
            </a:defPPr>
            <a:lvl1pPr>
              <a:defRPr sz="1400"/>
            </a:lvl1pPr>
          </a:lstStyle>
          <a:p>
            <a:r>
              <a:rPr lang="en-US" sz="2240" dirty="0"/>
              <a:t>Single Fiber</a:t>
            </a:r>
          </a:p>
        </p:txBody>
      </p:sp>
      <p:sp>
        <p:nvSpPr>
          <p:cNvPr id="10" name="TextBox 9">
            <a:extLst>
              <a:ext uri="{FF2B5EF4-FFF2-40B4-BE49-F238E27FC236}">
                <a16:creationId xmlns:a16="http://schemas.microsoft.com/office/drawing/2014/main" id="{84A6B05E-22C5-4A4A-9097-BB689E6640FF}"/>
              </a:ext>
            </a:extLst>
          </p:cNvPr>
          <p:cNvSpPr txBox="1"/>
          <p:nvPr/>
        </p:nvSpPr>
        <p:spPr>
          <a:xfrm>
            <a:off x="12984338" y="5347593"/>
            <a:ext cx="1139992" cy="344710"/>
          </a:xfrm>
          <a:prstGeom prst="rect">
            <a:avLst/>
          </a:prstGeom>
          <a:solidFill>
            <a:schemeClr val="bg1"/>
          </a:solidFill>
        </p:spPr>
        <p:txBody>
          <a:bodyPr wrap="none" lIns="0" tIns="0" rIns="0" bIns="0" rtlCol="0">
            <a:spAutoFit/>
          </a:bodyPr>
          <a:lstStyle>
            <a:defPPr>
              <a:defRPr lang="en-US"/>
            </a:defPPr>
            <a:lvl1pPr>
              <a:defRPr sz="1400"/>
            </a:lvl1pPr>
          </a:lstStyle>
          <a:p>
            <a:r>
              <a:rPr lang="en-US" sz="2240" dirty="0"/>
              <a:t>24 Fibers</a:t>
            </a:r>
          </a:p>
        </p:txBody>
      </p:sp>
      <p:sp>
        <p:nvSpPr>
          <p:cNvPr id="11" name="TextBox 10">
            <a:extLst>
              <a:ext uri="{FF2B5EF4-FFF2-40B4-BE49-F238E27FC236}">
                <a16:creationId xmlns:a16="http://schemas.microsoft.com/office/drawing/2014/main" id="{73967EA2-062C-499C-9A67-8D5DF57E4A31}"/>
              </a:ext>
            </a:extLst>
          </p:cNvPr>
          <p:cNvSpPr txBox="1"/>
          <p:nvPr/>
        </p:nvSpPr>
        <p:spPr>
          <a:xfrm>
            <a:off x="541971" y="1407424"/>
            <a:ext cx="12287018" cy="584775"/>
          </a:xfrm>
          <a:prstGeom prst="rect">
            <a:avLst/>
          </a:prstGeom>
          <a:noFill/>
        </p:spPr>
        <p:txBody>
          <a:bodyPr wrap="none" rtlCol="0">
            <a:spAutoFit/>
          </a:bodyPr>
          <a:lstStyle/>
          <a:p>
            <a:r>
              <a:rPr lang="en-US" sz="3200" dirty="0"/>
              <a:t>   In Living Units			In Hallways			On Buildings</a:t>
            </a:r>
          </a:p>
        </p:txBody>
      </p:sp>
      <p:sp>
        <p:nvSpPr>
          <p:cNvPr id="12" name="TextBox 11">
            <a:extLst>
              <a:ext uri="{FF2B5EF4-FFF2-40B4-BE49-F238E27FC236}">
                <a16:creationId xmlns:a16="http://schemas.microsoft.com/office/drawing/2014/main" id="{80B26CD7-308F-4CCD-9E61-DB6FF7F7EBB0}"/>
              </a:ext>
            </a:extLst>
          </p:cNvPr>
          <p:cNvSpPr txBox="1"/>
          <p:nvPr/>
        </p:nvSpPr>
        <p:spPr>
          <a:xfrm>
            <a:off x="357013" y="6098506"/>
            <a:ext cx="4541522" cy="978729"/>
          </a:xfrm>
          <a:prstGeom prst="rect">
            <a:avLst/>
          </a:prstGeom>
          <a:noFill/>
        </p:spPr>
        <p:txBody>
          <a:bodyPr wrap="square" rtlCol="0">
            <a:spAutoFit/>
          </a:bodyPr>
          <a:lstStyle/>
          <a:p>
            <a:r>
              <a:rPr lang="en-US" sz="3200" dirty="0"/>
              <a:t>…..and around corners</a:t>
            </a:r>
          </a:p>
          <a:p>
            <a:r>
              <a:rPr lang="en-US" sz="2400" dirty="0"/>
              <a:t>2.5 mm bend radius fiber</a:t>
            </a:r>
          </a:p>
        </p:txBody>
      </p:sp>
      <p:pic>
        <p:nvPicPr>
          <p:cNvPr id="13" name="Picture 3">
            <a:extLst>
              <a:ext uri="{FF2B5EF4-FFF2-40B4-BE49-F238E27FC236}">
                <a16:creationId xmlns:a16="http://schemas.microsoft.com/office/drawing/2014/main" id="{DEDE54BB-5270-498A-95EF-A8DF540751A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65114" y="5692303"/>
            <a:ext cx="4666525" cy="1830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08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2009834" y="215834"/>
            <a:ext cx="13170493" cy="778586"/>
          </a:xfrm>
          <a:prstGeom prst="rect">
            <a:avLst/>
          </a:prstGeom>
        </p:spPr>
        <p:txBody>
          <a:bodyPr vert="horz" lIns="117226" tIns="58613" rIns="117226" bIns="5861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t>InvisiLight</a:t>
            </a:r>
            <a:r>
              <a:rPr lang="en-US" sz="3200" baseline="30000" dirty="0"/>
              <a:t>®</a:t>
            </a:r>
            <a:r>
              <a:rPr lang="en-US" sz="3200" dirty="0"/>
              <a:t> Optical Solutions</a:t>
            </a:r>
          </a:p>
        </p:txBody>
      </p:sp>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078" y="2206023"/>
            <a:ext cx="3737312" cy="2602739"/>
          </a:xfrm>
          <a:prstGeom prst="rect">
            <a:avLst/>
          </a:prstGeom>
        </p:spPr>
      </p:pic>
      <p:pic>
        <p:nvPicPr>
          <p:cNvPr id="34" name="Picture 3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3624" y="2206212"/>
            <a:ext cx="3355497" cy="2615128"/>
          </a:xfrm>
          <a:prstGeom prst="rect">
            <a:avLst/>
          </a:prstGeom>
        </p:spPr>
      </p:pic>
      <p:pic>
        <p:nvPicPr>
          <p:cNvPr id="35" name="Picture 2" descr="C:\Users\ajain\Downloads\ThinkstockPhotos-17436794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98567" y="2206211"/>
            <a:ext cx="3169452" cy="2615129"/>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472076" y="2713332"/>
            <a:ext cx="2521527" cy="745904"/>
          </a:xfrm>
          <a:custGeom>
            <a:avLst/>
            <a:gdLst>
              <a:gd name="connsiteX0" fmla="*/ 0 w 1782566"/>
              <a:gd name="connsiteY0" fmla="*/ 46234 h 621587"/>
              <a:gd name="connsiteX1" fmla="*/ 580490 w 1782566"/>
              <a:gd name="connsiteY1" fmla="*/ 113016 h 621587"/>
              <a:gd name="connsiteX2" fmla="*/ 770562 w 1782566"/>
              <a:gd name="connsiteY2" fmla="*/ 0 h 621587"/>
              <a:gd name="connsiteX3" fmla="*/ 1571946 w 1782566"/>
              <a:gd name="connsiteY3" fmla="*/ 143838 h 621587"/>
              <a:gd name="connsiteX4" fmla="*/ 1782566 w 1782566"/>
              <a:gd name="connsiteY4" fmla="*/ 92467 h 621587"/>
              <a:gd name="connsiteX5" fmla="*/ 1782566 w 1782566"/>
              <a:gd name="connsiteY5" fmla="*/ 621587 h 621587"/>
              <a:gd name="connsiteX6" fmla="*/ 1782566 w 1782566"/>
              <a:gd name="connsiteY6" fmla="*/ 621587 h 62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66" h="621587">
                <a:moveTo>
                  <a:pt x="0" y="46234"/>
                </a:moveTo>
                <a:lnTo>
                  <a:pt x="580490" y="113016"/>
                </a:lnTo>
                <a:lnTo>
                  <a:pt x="770562" y="0"/>
                </a:lnTo>
                <a:lnTo>
                  <a:pt x="1571946" y="143838"/>
                </a:lnTo>
                <a:lnTo>
                  <a:pt x="1782566" y="92467"/>
                </a:lnTo>
                <a:lnTo>
                  <a:pt x="1782566" y="621587"/>
                </a:lnTo>
                <a:lnTo>
                  <a:pt x="1782566" y="621587"/>
                </a:lnTo>
              </a:path>
            </a:pathLst>
          </a:cu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en-US" dirty="0"/>
          </a:p>
        </p:txBody>
      </p:sp>
      <p:cxnSp>
        <p:nvCxnSpPr>
          <p:cNvPr id="37" name="Straight Connector 36"/>
          <p:cNvCxnSpPr/>
          <p:nvPr/>
        </p:nvCxnSpPr>
        <p:spPr>
          <a:xfrm>
            <a:off x="5328699" y="2207374"/>
            <a:ext cx="425351" cy="1011916"/>
          </a:xfrm>
          <a:prstGeom prst="line">
            <a:avLst/>
          </a:prstGeom>
          <a:ln w="28575">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233034" y="2207374"/>
            <a:ext cx="480831" cy="1011916"/>
          </a:xfrm>
          <a:prstGeom prst="line">
            <a:avLst/>
          </a:prstGeom>
          <a:ln w="28575">
            <a:solidFill>
              <a:srgbClr val="CC0000"/>
            </a:solidFill>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7689122" y="3871557"/>
            <a:ext cx="905959" cy="708917"/>
          </a:xfrm>
          <a:custGeom>
            <a:avLst/>
            <a:gdLst>
              <a:gd name="connsiteX0" fmla="*/ 0 w 991456"/>
              <a:gd name="connsiteY0" fmla="*/ 590764 h 590764"/>
              <a:gd name="connsiteX1" fmla="*/ 549668 w 991456"/>
              <a:gd name="connsiteY1" fmla="*/ 441789 h 590764"/>
              <a:gd name="connsiteX2" fmla="*/ 549668 w 991456"/>
              <a:gd name="connsiteY2" fmla="*/ 0 h 590764"/>
              <a:gd name="connsiteX3" fmla="*/ 991456 w 991456"/>
              <a:gd name="connsiteY3" fmla="*/ 0 h 590764"/>
              <a:gd name="connsiteX4" fmla="*/ 991456 w 991456"/>
              <a:gd name="connsiteY4" fmla="*/ 0 h 59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56" h="590764">
                <a:moveTo>
                  <a:pt x="0" y="590764"/>
                </a:moveTo>
                <a:lnTo>
                  <a:pt x="549668" y="441789"/>
                </a:lnTo>
                <a:lnTo>
                  <a:pt x="549668" y="0"/>
                </a:lnTo>
                <a:lnTo>
                  <a:pt x="991456" y="0"/>
                </a:lnTo>
                <a:lnTo>
                  <a:pt x="991456" y="0"/>
                </a:lnTo>
              </a:path>
            </a:pathLst>
          </a:custGeom>
          <a:noFill/>
          <a:ln w="28575">
            <a:solidFill>
              <a:srgbClr val="CC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en-US" dirty="0"/>
          </a:p>
        </p:txBody>
      </p:sp>
      <p:sp>
        <p:nvSpPr>
          <p:cNvPr id="40" name="Title 1"/>
          <p:cNvSpPr txBox="1">
            <a:spLocks/>
          </p:cNvSpPr>
          <p:nvPr/>
        </p:nvSpPr>
        <p:spPr>
          <a:xfrm>
            <a:off x="627223" y="1605034"/>
            <a:ext cx="3031399" cy="347186"/>
          </a:xfrm>
          <a:prstGeom prst="rect">
            <a:avLst/>
          </a:prstGeom>
        </p:spPr>
        <p:txBody>
          <a:bodyPr vert="horz" lIns="87920" tIns="43960" rIns="87920" bIns="4396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chemeClr val="accent6"/>
                </a:solidFill>
              </a:rPr>
              <a:t>InvisiLight ILU Solution</a:t>
            </a:r>
            <a:endParaRPr lang="en-US" sz="2100" dirty="0">
              <a:solidFill>
                <a:schemeClr val="accent6"/>
              </a:solidFill>
            </a:endParaRPr>
          </a:p>
        </p:txBody>
      </p:sp>
      <p:sp>
        <p:nvSpPr>
          <p:cNvPr id="41" name="Title 1"/>
          <p:cNvSpPr txBox="1">
            <a:spLocks/>
          </p:cNvSpPr>
          <p:nvPr/>
        </p:nvSpPr>
        <p:spPr>
          <a:xfrm>
            <a:off x="4470564" y="1479447"/>
            <a:ext cx="3161165" cy="598360"/>
          </a:xfrm>
          <a:prstGeom prst="rect">
            <a:avLst/>
          </a:prstGeom>
        </p:spPr>
        <p:txBody>
          <a:bodyPr vert="horz" lIns="87920" tIns="43960" rIns="87920" bIns="4396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chemeClr val="accent6"/>
                </a:solidFill>
              </a:rPr>
              <a:t>InvisiLight MDU Solution</a:t>
            </a:r>
            <a:endParaRPr lang="en-US" sz="2100" dirty="0">
              <a:solidFill>
                <a:schemeClr val="accent6"/>
              </a:solidFill>
            </a:endParaRPr>
          </a:p>
        </p:txBody>
      </p:sp>
      <p:sp>
        <p:nvSpPr>
          <p:cNvPr id="42" name="Title 1"/>
          <p:cNvSpPr txBox="1">
            <a:spLocks/>
          </p:cNvSpPr>
          <p:nvPr/>
        </p:nvSpPr>
        <p:spPr>
          <a:xfrm>
            <a:off x="7740655" y="1617460"/>
            <a:ext cx="3185290" cy="347186"/>
          </a:xfrm>
          <a:prstGeom prst="rect">
            <a:avLst/>
          </a:prstGeom>
        </p:spPr>
        <p:txBody>
          <a:bodyPr vert="horz" lIns="87920" tIns="43960" rIns="87920" bIns="4396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chemeClr val="accent6"/>
                </a:solidFill>
              </a:rPr>
              <a:t>InvisiLight Drop Solution</a:t>
            </a:r>
            <a:endParaRPr lang="en-US" sz="2100" dirty="0">
              <a:solidFill>
                <a:schemeClr val="accent6"/>
              </a:solidFill>
            </a:endParaRPr>
          </a:p>
        </p:txBody>
      </p:sp>
      <p:sp>
        <p:nvSpPr>
          <p:cNvPr id="43" name="Title 1"/>
          <p:cNvSpPr txBox="1">
            <a:spLocks/>
          </p:cNvSpPr>
          <p:nvPr/>
        </p:nvSpPr>
        <p:spPr>
          <a:xfrm>
            <a:off x="345594" y="5464142"/>
            <a:ext cx="3594655" cy="1028651"/>
          </a:xfrm>
          <a:prstGeom prst="rect">
            <a:avLst/>
          </a:prstGeom>
        </p:spPr>
        <p:txBody>
          <a:bodyPr vert="horz" lIns="87920" tIns="43960" rIns="87920" bIns="4396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100" i="1" dirty="0">
                <a:solidFill>
                  <a:schemeClr val="accent6"/>
                </a:solidFill>
              </a:rPr>
              <a:t>Launched 2012</a:t>
            </a:r>
          </a:p>
          <a:p>
            <a:pPr>
              <a:lnSpc>
                <a:spcPct val="100000"/>
              </a:lnSpc>
            </a:pPr>
            <a:r>
              <a:rPr lang="en-US" sz="2100" dirty="0">
                <a:solidFill>
                  <a:schemeClr val="accent6"/>
                </a:solidFill>
              </a:rPr>
              <a:t>1 fiber for inside the living unit to the ONT</a:t>
            </a:r>
          </a:p>
        </p:txBody>
      </p:sp>
      <p:sp>
        <p:nvSpPr>
          <p:cNvPr id="44" name="Title 1"/>
          <p:cNvSpPr txBox="1">
            <a:spLocks/>
          </p:cNvSpPr>
          <p:nvPr/>
        </p:nvSpPr>
        <p:spPr>
          <a:xfrm>
            <a:off x="4328671" y="5481996"/>
            <a:ext cx="2999955" cy="1658896"/>
          </a:xfrm>
          <a:prstGeom prst="rect">
            <a:avLst/>
          </a:prstGeom>
        </p:spPr>
        <p:txBody>
          <a:bodyPr vert="horz" lIns="87920" tIns="43960" rIns="87920" bIns="4396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100" i="1" dirty="0">
                <a:solidFill>
                  <a:schemeClr val="accent6"/>
                </a:solidFill>
              </a:rPr>
              <a:t>Launched 2015</a:t>
            </a:r>
          </a:p>
          <a:p>
            <a:pPr>
              <a:lnSpc>
                <a:spcPct val="100000"/>
              </a:lnSpc>
            </a:pPr>
            <a:r>
              <a:rPr lang="en-US" sz="2100" dirty="0">
                <a:solidFill>
                  <a:schemeClr val="accent6"/>
                </a:solidFill>
              </a:rPr>
              <a:t>12 fibers for</a:t>
            </a:r>
            <a:br>
              <a:rPr lang="en-US" sz="2100" dirty="0">
                <a:solidFill>
                  <a:schemeClr val="accent6"/>
                </a:solidFill>
              </a:rPr>
            </a:br>
            <a:r>
              <a:rPr lang="en-US" sz="2100" dirty="0">
                <a:solidFill>
                  <a:schemeClr val="accent6"/>
                </a:solidFill>
              </a:rPr>
              <a:t>hallways and risers</a:t>
            </a:r>
          </a:p>
        </p:txBody>
      </p:sp>
      <p:sp>
        <p:nvSpPr>
          <p:cNvPr id="45" name="Title 1"/>
          <p:cNvSpPr txBox="1">
            <a:spLocks/>
          </p:cNvSpPr>
          <p:nvPr/>
        </p:nvSpPr>
        <p:spPr>
          <a:xfrm>
            <a:off x="7598581" y="5522054"/>
            <a:ext cx="3469438" cy="1220582"/>
          </a:xfrm>
          <a:prstGeom prst="rect">
            <a:avLst/>
          </a:prstGeom>
        </p:spPr>
        <p:txBody>
          <a:bodyPr vert="horz" lIns="87920" tIns="43960" rIns="87920" bIns="4396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i="1" dirty="0">
                <a:solidFill>
                  <a:schemeClr val="accent6"/>
                </a:solidFill>
              </a:rPr>
              <a:t>Launched 2016</a:t>
            </a:r>
          </a:p>
          <a:p>
            <a:r>
              <a:rPr lang="en-US" sz="2100" dirty="0">
                <a:solidFill>
                  <a:schemeClr val="accent6"/>
                </a:solidFill>
              </a:rPr>
              <a:t>Various drop cables, easily stripped down to </a:t>
            </a:r>
          </a:p>
          <a:p>
            <a:r>
              <a:rPr lang="en-US" sz="2100" dirty="0">
                <a:solidFill>
                  <a:schemeClr val="accent6"/>
                </a:solidFill>
              </a:rPr>
              <a:t>1 </a:t>
            </a:r>
            <a:r>
              <a:rPr lang="en-US" sz="2100" dirty="0" err="1">
                <a:solidFill>
                  <a:schemeClr val="accent6"/>
                </a:solidFill>
              </a:rPr>
              <a:t>InvisiLight</a:t>
            </a:r>
            <a:r>
              <a:rPr lang="en-US" sz="2100" dirty="0">
                <a:solidFill>
                  <a:schemeClr val="accent6"/>
                </a:solidFill>
              </a:rPr>
              <a:t> fiber inside</a:t>
            </a:r>
          </a:p>
        </p:txBody>
      </p:sp>
      <p:sp>
        <p:nvSpPr>
          <p:cNvPr id="16" name="Title 1"/>
          <p:cNvSpPr txBox="1">
            <a:spLocks/>
          </p:cNvSpPr>
          <p:nvPr/>
        </p:nvSpPr>
        <p:spPr>
          <a:xfrm>
            <a:off x="11219580" y="1554395"/>
            <a:ext cx="3363522" cy="460347"/>
          </a:xfrm>
          <a:prstGeom prst="rect">
            <a:avLst/>
          </a:prstGeom>
        </p:spPr>
        <p:txBody>
          <a:bodyPr vert="horz" lIns="87920" tIns="43960" rIns="87920" bIns="4396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err="1">
                <a:solidFill>
                  <a:schemeClr val="accent6"/>
                </a:solidFill>
              </a:rPr>
              <a:t>InvisiLight</a:t>
            </a:r>
            <a:r>
              <a:rPr lang="en-US" sz="2100" b="1" dirty="0">
                <a:solidFill>
                  <a:schemeClr val="accent6"/>
                </a:solidFill>
              </a:rPr>
              <a:t> Façade Solution</a:t>
            </a:r>
            <a:endParaRPr lang="en-US" sz="2100" dirty="0">
              <a:solidFill>
                <a:schemeClr val="accent6"/>
              </a:solidFill>
            </a:endParaRPr>
          </a:p>
        </p:txBody>
      </p:sp>
      <p:sp>
        <p:nvSpPr>
          <p:cNvPr id="17" name="Title 1"/>
          <p:cNvSpPr txBox="1">
            <a:spLocks/>
          </p:cNvSpPr>
          <p:nvPr/>
        </p:nvSpPr>
        <p:spPr>
          <a:xfrm>
            <a:off x="10800176" y="5499001"/>
            <a:ext cx="4009008" cy="1220582"/>
          </a:xfrm>
          <a:prstGeom prst="rect">
            <a:avLst/>
          </a:prstGeom>
        </p:spPr>
        <p:txBody>
          <a:bodyPr vert="horz" lIns="87920" tIns="43960" rIns="87920" bIns="4396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i="1" dirty="0">
                <a:solidFill>
                  <a:schemeClr val="accent6"/>
                </a:solidFill>
              </a:rPr>
              <a:t>Launched 2017</a:t>
            </a:r>
          </a:p>
          <a:p>
            <a:r>
              <a:rPr lang="en-US" sz="2100" dirty="0">
                <a:solidFill>
                  <a:schemeClr val="accent6"/>
                </a:solidFill>
              </a:rPr>
              <a:t>12 or 24 fibers in compact virtually invisible cables</a:t>
            </a:r>
          </a:p>
        </p:txBody>
      </p:sp>
      <p:pic>
        <p:nvPicPr>
          <p:cNvPr id="717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672812" y="2206210"/>
            <a:ext cx="2324346" cy="260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19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jain\My Work\OFS\Telecom Division\Marketing\InvisiLight Hallway Launch\Pictures\IMG_042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
          <a:stretch/>
        </p:blipFill>
        <p:spPr bwMode="auto">
          <a:xfrm>
            <a:off x="6150021" y="1975374"/>
            <a:ext cx="4434852" cy="27776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55470" y="518417"/>
            <a:ext cx="11094720" cy="861925"/>
          </a:xfrm>
        </p:spPr>
        <p:txBody>
          <a:bodyPr>
            <a:normAutofit/>
          </a:bodyPr>
          <a:lstStyle/>
          <a:p>
            <a:r>
              <a:rPr lang="en-US" sz="3200" dirty="0" err="1">
                <a:solidFill>
                  <a:schemeClr val="tx1"/>
                </a:solidFill>
              </a:rPr>
              <a:t>InvisiLight</a:t>
            </a:r>
            <a:r>
              <a:rPr lang="en-US" sz="3200" baseline="30000" dirty="0"/>
              <a:t>®</a:t>
            </a:r>
            <a:r>
              <a:rPr lang="en-US" sz="3200" baseline="30000" dirty="0">
                <a:solidFill>
                  <a:schemeClr val="tx1"/>
                </a:solidFill>
              </a:rPr>
              <a:t> </a:t>
            </a:r>
            <a:r>
              <a:rPr lang="en-US" sz="3200" dirty="0">
                <a:solidFill>
                  <a:schemeClr val="tx1"/>
                </a:solidFill>
              </a:rPr>
              <a:t>MDU Solution for hallways and risers</a:t>
            </a:r>
          </a:p>
        </p:txBody>
      </p:sp>
      <p:sp>
        <p:nvSpPr>
          <p:cNvPr id="28" name="Content Placeholder 27"/>
          <p:cNvSpPr>
            <a:spLocks noGrp="1"/>
          </p:cNvSpPr>
          <p:nvPr>
            <p:ph sz="half" idx="2"/>
          </p:nvPr>
        </p:nvSpPr>
        <p:spPr>
          <a:xfrm>
            <a:off x="5980828" y="5202830"/>
            <a:ext cx="8771065" cy="2204661"/>
          </a:xfrm>
        </p:spPr>
        <p:txBody>
          <a:bodyPr>
            <a:normAutofit/>
          </a:bodyPr>
          <a:lstStyle/>
          <a:p>
            <a:pPr marL="234452">
              <a:spcBef>
                <a:spcPts val="513"/>
              </a:spcBef>
            </a:pPr>
            <a:r>
              <a:rPr lang="en-US" sz="2300" dirty="0"/>
              <a:t>Virtually invisible</a:t>
            </a:r>
          </a:p>
          <a:p>
            <a:pPr marL="234452">
              <a:spcBef>
                <a:spcPts val="513"/>
              </a:spcBef>
            </a:pPr>
            <a:r>
              <a:rPr lang="en-US" sz="2300" dirty="0"/>
              <a:t>Preferred by building owners</a:t>
            </a:r>
          </a:p>
          <a:p>
            <a:pPr marL="234452">
              <a:spcBef>
                <a:spcPts val="513"/>
              </a:spcBef>
            </a:pPr>
            <a:r>
              <a:rPr lang="en-US" sz="2300" dirty="0"/>
              <a:t>Faster and easier to install</a:t>
            </a:r>
          </a:p>
          <a:p>
            <a:pPr marL="234452">
              <a:spcBef>
                <a:spcPts val="513"/>
              </a:spcBef>
            </a:pPr>
            <a:r>
              <a:rPr lang="en-US" sz="2300" dirty="0"/>
              <a:t>Cost effective</a:t>
            </a:r>
          </a:p>
        </p:txBody>
      </p:sp>
      <p:pic>
        <p:nvPicPr>
          <p:cNvPr id="4" name="Picture 2" descr="C:\Users\ajain\My Work\OFS\Telecom Division\Marketing\InvisiLight Hallway Launch\Pictures\IMG_041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791058" y="2589387"/>
            <a:ext cx="3564980" cy="13191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150023" y="2868892"/>
            <a:ext cx="3744912" cy="764445"/>
          </a:xfrm>
          <a:prstGeom prst="rect">
            <a:avLst/>
          </a:prstGeom>
          <a:noFill/>
        </p:spPr>
        <p:txBody>
          <a:bodyPr wrap="square" lIns="116975" tIns="58486" rIns="116975" bIns="58486" rtlCol="0">
            <a:spAutoFit/>
          </a:bodyPr>
          <a:lstStyle/>
          <a:p>
            <a:r>
              <a:rPr lang="en-US" sz="2100" b="1" dirty="0"/>
              <a:t>InvisiLight </a:t>
            </a:r>
          </a:p>
          <a:p>
            <a:r>
              <a:rPr lang="en-US" sz="2100" b="1" dirty="0"/>
              <a:t>12 fiber cord </a:t>
            </a:r>
          </a:p>
        </p:txBody>
      </p:sp>
      <p:cxnSp>
        <p:nvCxnSpPr>
          <p:cNvPr id="16" name="Straight Arrow Connector 15"/>
          <p:cNvCxnSpPr/>
          <p:nvPr/>
        </p:nvCxnSpPr>
        <p:spPr>
          <a:xfrm flipV="1">
            <a:off x="8182417" y="3073608"/>
            <a:ext cx="1632935" cy="282286"/>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8159823" y="3248970"/>
            <a:ext cx="3311057" cy="106922"/>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242" y="1996529"/>
            <a:ext cx="4905961" cy="2678438"/>
          </a:xfrm>
          <a:prstGeom prst="rect">
            <a:avLst/>
          </a:prstGeom>
        </p:spPr>
      </p:pic>
      <p:cxnSp>
        <p:nvCxnSpPr>
          <p:cNvPr id="8" name="Straight Connector 7"/>
          <p:cNvCxnSpPr/>
          <p:nvPr/>
        </p:nvCxnSpPr>
        <p:spPr>
          <a:xfrm>
            <a:off x="5653273" y="1380342"/>
            <a:ext cx="0" cy="61705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432004" y="2894480"/>
            <a:ext cx="2423046" cy="441280"/>
          </a:xfrm>
          <a:prstGeom prst="rect">
            <a:avLst/>
          </a:prstGeom>
          <a:noFill/>
        </p:spPr>
        <p:txBody>
          <a:bodyPr wrap="square" lIns="116975" tIns="58486" rIns="116975" bIns="58486" rtlCol="0">
            <a:spAutoFit/>
          </a:bodyPr>
          <a:lstStyle/>
          <a:p>
            <a:r>
              <a:rPr lang="en-US" sz="2100" b="1" dirty="0"/>
              <a:t>Molding</a:t>
            </a:r>
          </a:p>
        </p:txBody>
      </p:sp>
      <p:sp>
        <p:nvSpPr>
          <p:cNvPr id="9" name="TextBox 8"/>
          <p:cNvSpPr txBox="1"/>
          <p:nvPr/>
        </p:nvSpPr>
        <p:spPr>
          <a:xfrm>
            <a:off x="713374" y="1632477"/>
            <a:ext cx="3282768" cy="441536"/>
          </a:xfrm>
          <a:prstGeom prst="rect">
            <a:avLst/>
          </a:prstGeom>
          <a:noFill/>
        </p:spPr>
        <p:txBody>
          <a:bodyPr wrap="none" lIns="117226" tIns="58613" rIns="117226" bIns="58613" rtlCol="0">
            <a:spAutoFit/>
          </a:bodyPr>
          <a:lstStyle/>
          <a:p>
            <a:r>
              <a:rPr lang="en-US" sz="2100" dirty="0"/>
              <a:t>Conventional Hallway Fiber</a:t>
            </a:r>
          </a:p>
        </p:txBody>
      </p:sp>
      <p:sp>
        <p:nvSpPr>
          <p:cNvPr id="12" name="TextBox 11"/>
          <p:cNvSpPr txBox="1"/>
          <p:nvPr/>
        </p:nvSpPr>
        <p:spPr>
          <a:xfrm>
            <a:off x="7966364" y="1583391"/>
            <a:ext cx="3072774" cy="450769"/>
          </a:xfrm>
          <a:prstGeom prst="rect">
            <a:avLst/>
          </a:prstGeom>
          <a:noFill/>
        </p:spPr>
        <p:txBody>
          <a:bodyPr wrap="none" lIns="117226" tIns="58613" rIns="117226" bIns="58613" rtlCol="0">
            <a:spAutoFit/>
          </a:bodyPr>
          <a:lstStyle/>
          <a:p>
            <a:r>
              <a:rPr lang="en-US" dirty="0"/>
              <a:t>InvisiLight MDU Solution</a:t>
            </a:r>
          </a:p>
        </p:txBody>
      </p:sp>
      <p:sp>
        <p:nvSpPr>
          <p:cNvPr id="24" name="Content Placeholder 27"/>
          <p:cNvSpPr>
            <a:spLocks noGrp="1"/>
          </p:cNvSpPr>
          <p:nvPr>
            <p:ph sz="half" idx="2"/>
          </p:nvPr>
        </p:nvSpPr>
        <p:spPr>
          <a:xfrm>
            <a:off x="331373" y="5244612"/>
            <a:ext cx="4933831" cy="1341085"/>
          </a:xfrm>
        </p:spPr>
        <p:txBody>
          <a:bodyPr>
            <a:normAutofit/>
          </a:bodyPr>
          <a:lstStyle/>
          <a:p>
            <a:pPr marL="234452">
              <a:spcBef>
                <a:spcPts val="513"/>
              </a:spcBef>
            </a:pPr>
            <a:r>
              <a:rPr lang="en-US" sz="2300" dirty="0"/>
              <a:t>Very visible </a:t>
            </a:r>
          </a:p>
          <a:p>
            <a:pPr marL="234452">
              <a:spcBef>
                <a:spcPts val="513"/>
              </a:spcBef>
            </a:pPr>
            <a:r>
              <a:rPr lang="en-US" sz="2300" dirty="0"/>
              <a:t>Disrupts Décor </a:t>
            </a:r>
          </a:p>
          <a:p>
            <a:pPr marL="234452">
              <a:spcBef>
                <a:spcPts val="513"/>
              </a:spcBef>
            </a:pPr>
            <a:r>
              <a:rPr lang="en-US" sz="2300" dirty="0"/>
              <a:t>Slow installation</a:t>
            </a:r>
          </a:p>
        </p:txBody>
      </p:sp>
      <p:cxnSp>
        <p:nvCxnSpPr>
          <p:cNvPr id="19" name="Straight Arrow Connector 18"/>
          <p:cNvCxnSpPr/>
          <p:nvPr/>
        </p:nvCxnSpPr>
        <p:spPr>
          <a:xfrm flipV="1">
            <a:off x="2613945" y="2764437"/>
            <a:ext cx="396556" cy="2089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1789215" y="3214750"/>
            <a:ext cx="332511" cy="2642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1298370" y="3214750"/>
            <a:ext cx="823357" cy="2731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755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0FA8-D225-4B36-9F95-00DCFB69B17B}"/>
              </a:ext>
            </a:extLst>
          </p:cNvPr>
          <p:cNvSpPr txBox="1">
            <a:spLocks/>
          </p:cNvSpPr>
          <p:nvPr/>
        </p:nvSpPr>
        <p:spPr>
          <a:xfrm>
            <a:off x="2331720" y="486730"/>
            <a:ext cx="11094720" cy="607694"/>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2800" dirty="0"/>
              <a:t>Pre and Post Sales Support</a:t>
            </a:r>
          </a:p>
        </p:txBody>
      </p:sp>
      <p:sp>
        <p:nvSpPr>
          <p:cNvPr id="3" name="Content Placeholder 27">
            <a:extLst>
              <a:ext uri="{FF2B5EF4-FFF2-40B4-BE49-F238E27FC236}">
                <a16:creationId xmlns:a16="http://schemas.microsoft.com/office/drawing/2014/main" id="{4087C755-5771-48CA-A6A0-FC5D30DBDF56}"/>
              </a:ext>
            </a:extLst>
          </p:cNvPr>
          <p:cNvSpPr txBox="1">
            <a:spLocks/>
          </p:cNvSpPr>
          <p:nvPr/>
        </p:nvSpPr>
        <p:spPr>
          <a:xfrm>
            <a:off x="1725930" y="1804241"/>
            <a:ext cx="9692640" cy="4895438"/>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Sales</a:t>
            </a:r>
          </a:p>
          <a:p>
            <a:pPr lvl="1"/>
            <a:r>
              <a:rPr lang="en-US" dirty="0"/>
              <a:t>Inside and outside</a:t>
            </a:r>
          </a:p>
          <a:p>
            <a:pPr marL="548640" lvl="1" indent="0">
              <a:buNone/>
            </a:pPr>
            <a:endParaRPr lang="en-US" dirty="0"/>
          </a:p>
          <a:p>
            <a:r>
              <a:rPr lang="en-US" dirty="0"/>
              <a:t>Solutions Engineering</a:t>
            </a:r>
          </a:p>
          <a:p>
            <a:pPr lvl="1"/>
            <a:r>
              <a:rPr lang="en-US" dirty="0"/>
              <a:t>Inside and outside</a:t>
            </a:r>
          </a:p>
          <a:p>
            <a:pPr marL="548640" lvl="1" indent="0">
              <a:buNone/>
            </a:pPr>
            <a:endParaRPr lang="en-US" dirty="0"/>
          </a:p>
          <a:p>
            <a:r>
              <a:rPr lang="en-US" dirty="0"/>
              <a:t>Field Services</a:t>
            </a:r>
          </a:p>
          <a:p>
            <a:endParaRPr lang="en-US" dirty="0"/>
          </a:p>
          <a:p>
            <a:r>
              <a:rPr lang="en-US" dirty="0"/>
              <a:t>Professional services (as appropriate)</a:t>
            </a:r>
          </a:p>
        </p:txBody>
      </p:sp>
    </p:spTree>
    <p:extLst>
      <p:ext uri="{BB962C8B-B14F-4D97-AF65-F5344CB8AC3E}">
        <p14:creationId xmlns:p14="http://schemas.microsoft.com/office/powerpoint/2010/main" val="162223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38B5-3A8C-4F22-8D9E-4CE36B5C4E90}"/>
              </a:ext>
            </a:extLst>
          </p:cNvPr>
          <p:cNvSpPr txBox="1">
            <a:spLocks/>
          </p:cNvSpPr>
          <p:nvPr/>
        </p:nvSpPr>
        <p:spPr>
          <a:xfrm>
            <a:off x="1178806" y="1893257"/>
            <a:ext cx="12272787" cy="2510945"/>
          </a:xfrm>
          <a:prstGeom prst="rect">
            <a:avLst/>
          </a:prstGeom>
        </p:spPr>
        <p:txBody>
          <a:bodyPr vert="horz" lIns="117226" tIns="58613" rIns="117226" bIns="5861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Choices and guidance</a:t>
            </a:r>
          </a:p>
          <a:p>
            <a:endParaRPr lang="en-US" sz="4000" dirty="0">
              <a:latin typeface="+mn-lt"/>
            </a:endParaRPr>
          </a:p>
          <a:p>
            <a:r>
              <a:rPr lang="en-US" sz="4000" dirty="0">
                <a:latin typeface="+mn-lt"/>
              </a:rPr>
              <a:t>to build the most suitable network for your organization</a:t>
            </a:r>
          </a:p>
        </p:txBody>
      </p:sp>
    </p:spTree>
    <p:extLst>
      <p:ext uri="{BB962C8B-B14F-4D97-AF65-F5344CB8AC3E}">
        <p14:creationId xmlns:p14="http://schemas.microsoft.com/office/powerpoint/2010/main" val="399906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2338227" y="341033"/>
            <a:ext cx="3268094" cy="774845"/>
          </a:xfrm>
        </p:spPr>
        <p:txBody>
          <a:bodyPr rtlCol="0">
            <a:noAutofit/>
          </a:bodyPr>
          <a:lstStyle/>
          <a:p>
            <a:pPr>
              <a:defRPr/>
            </a:pPr>
            <a:r>
              <a:rPr lang="en-US" dirty="0"/>
              <a:t>Questions?</a:t>
            </a:r>
            <a:endParaRPr lang="en-US" b="1" dirty="0"/>
          </a:p>
        </p:txBody>
      </p:sp>
      <p:sp>
        <p:nvSpPr>
          <p:cNvPr id="9" name="Rectangle 8"/>
          <p:cNvSpPr/>
          <p:nvPr/>
        </p:nvSpPr>
        <p:spPr>
          <a:xfrm>
            <a:off x="617798" y="2711018"/>
            <a:ext cx="6827520" cy="1952828"/>
          </a:xfrm>
          <a:prstGeom prst="rect">
            <a:avLst/>
          </a:prstGeom>
        </p:spPr>
        <p:txBody>
          <a:bodyPr lIns="146300" tIns="73150" rIns="146300" bIns="73150">
            <a:noAutofit/>
          </a:bodyPr>
          <a:lstStyle/>
          <a:p>
            <a:r>
              <a:rPr lang="en-US" sz="2900" dirty="0">
                <a:latin typeface="Arial" panose="020B0604020202020204" pitchFamily="34" charset="0"/>
                <a:ea typeface="ヒラギノ角ゴ Pro W3" charset="-128"/>
                <a:cs typeface="Arial" panose="020B0604020202020204" pitchFamily="34" charset="0"/>
              </a:rPr>
              <a:t>Mark Boxer</a:t>
            </a:r>
          </a:p>
          <a:p>
            <a:r>
              <a:rPr lang="en-US" sz="2900" dirty="0">
                <a:latin typeface="Arial" panose="020B0604020202020204" pitchFamily="34" charset="0"/>
                <a:ea typeface="ヒラギノ角ゴ Pro W3" charset="-128"/>
                <a:cs typeface="Arial" panose="020B0604020202020204" pitchFamily="34" charset="0"/>
              </a:rPr>
              <a:t>Applications Engineering Manager</a:t>
            </a:r>
          </a:p>
          <a:p>
            <a:r>
              <a:rPr lang="en-US" sz="2900" dirty="0">
                <a:latin typeface="Arial" panose="020B0604020202020204" pitchFamily="34" charset="0"/>
                <a:ea typeface="ヒラギノ角ゴ Pro W3" charset="-128"/>
                <a:cs typeface="Arial" panose="020B0604020202020204" pitchFamily="34" charset="0"/>
              </a:rPr>
              <a:t> OFS</a:t>
            </a:r>
          </a:p>
          <a:p>
            <a:r>
              <a:rPr lang="en-US" sz="2900" dirty="0">
                <a:solidFill>
                  <a:srgbClr val="4F81BD"/>
                </a:solidFill>
                <a:latin typeface="Arial" panose="020B0604020202020204" pitchFamily="34" charset="0"/>
                <a:ea typeface="ヒラギノ角ゴ Pro W3" charset="-128"/>
                <a:cs typeface="Arial" panose="020B0604020202020204" pitchFamily="34" charset="0"/>
                <a:hlinkClick r:id="rId2"/>
              </a:rPr>
              <a:t>mboxer@ofsoptics.com</a:t>
            </a:r>
            <a:endParaRPr lang="en-US" sz="2900" dirty="0">
              <a:solidFill>
                <a:srgbClr val="4F81BD"/>
              </a:solidFill>
              <a:latin typeface="Arial" panose="020B0604020202020204" pitchFamily="34" charset="0"/>
              <a:ea typeface="ヒラギノ角ゴ Pro W3" charset="-128"/>
              <a:cs typeface="Arial" panose="020B0604020202020204" pitchFamily="34" charset="0"/>
            </a:endParaRPr>
          </a:p>
          <a:p>
            <a:r>
              <a:rPr lang="en-US" sz="2900" dirty="0">
                <a:latin typeface="Arial" panose="020B0604020202020204" pitchFamily="34" charset="0"/>
                <a:ea typeface="ヒラギノ角ゴ Pro W3" charset="-128"/>
                <a:cs typeface="Arial" panose="020B0604020202020204" pitchFamily="34" charset="0"/>
              </a:rPr>
              <a:t>252 495-4131</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3843" y="2376899"/>
            <a:ext cx="5433380" cy="2621063"/>
          </a:xfrm>
          <a:prstGeom prst="rect">
            <a:avLst/>
          </a:prstGeom>
        </p:spPr>
      </p:pic>
    </p:spTree>
    <p:extLst>
      <p:ext uri="{BB962C8B-B14F-4D97-AF65-F5344CB8AC3E}">
        <p14:creationId xmlns:p14="http://schemas.microsoft.com/office/powerpoint/2010/main" val="1269361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771" y="361888"/>
            <a:ext cx="9875520" cy="861925"/>
          </a:xfrm>
        </p:spPr>
        <p:txBody>
          <a:bodyPr/>
          <a:lstStyle/>
          <a:p>
            <a:r>
              <a:rPr lang="en-US" sz="2800" dirty="0">
                <a:solidFill>
                  <a:schemeClr val="tx1"/>
                </a:solidFill>
              </a:rPr>
              <a:t>Specialty Fibers and R&amp;D</a:t>
            </a:r>
          </a:p>
        </p:txBody>
      </p:sp>
      <p:sp>
        <p:nvSpPr>
          <p:cNvPr id="4" name="Text Placeholder 3"/>
          <p:cNvSpPr>
            <a:spLocks noGrp="1"/>
          </p:cNvSpPr>
          <p:nvPr>
            <p:ph type="body" sz="quarter" idx="12"/>
          </p:nvPr>
        </p:nvSpPr>
        <p:spPr>
          <a:xfrm>
            <a:off x="263396" y="2193891"/>
            <a:ext cx="7737604" cy="4229770"/>
          </a:xfrm>
        </p:spPr>
        <p:txBody>
          <a:bodyPr>
            <a:normAutofit/>
          </a:bodyPr>
          <a:lstStyle/>
          <a:p>
            <a:r>
              <a:rPr lang="en-US" sz="2640" dirty="0"/>
              <a:t>OFS R&amp;D finds solutions to difficult fiber problems</a:t>
            </a:r>
          </a:p>
          <a:p>
            <a:endParaRPr lang="en-US" sz="2640" dirty="0"/>
          </a:p>
          <a:p>
            <a:r>
              <a:rPr lang="en-US" sz="2640" dirty="0"/>
              <a:t>World leader in optical amplifier modules</a:t>
            </a:r>
          </a:p>
          <a:p>
            <a:r>
              <a:rPr lang="en-US" sz="2640" dirty="0"/>
              <a:t>Multicore fibers for increased bandwidth density</a:t>
            </a:r>
          </a:p>
          <a:p>
            <a:r>
              <a:rPr lang="en-US" sz="2640" dirty="0"/>
              <a:t>Hollow core fiber for ultra low latency applications</a:t>
            </a:r>
          </a:p>
          <a:p>
            <a:pPr marL="0" indent="0">
              <a:buNone/>
            </a:pPr>
            <a:endParaRPr lang="en-US" sz="2640" dirty="0"/>
          </a:p>
          <a:p>
            <a:r>
              <a:rPr lang="en-US" sz="2640" dirty="0"/>
              <a:t>What problems can we help you solve?</a:t>
            </a:r>
          </a:p>
          <a:p>
            <a:endParaRPr lang="en-US" sz="2640"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6394" y="1048106"/>
            <a:ext cx="4285014" cy="2863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97038" y="4633573"/>
            <a:ext cx="2548494" cy="2414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76394" y="7129391"/>
            <a:ext cx="4481461" cy="498230"/>
          </a:xfrm>
          <a:prstGeom prst="rect">
            <a:avLst/>
          </a:prstGeom>
          <a:noFill/>
        </p:spPr>
        <p:txBody>
          <a:bodyPr wrap="none" lIns="98382" tIns="49189" rIns="98382" bIns="49189" rtlCol="0">
            <a:spAutoFit/>
          </a:bodyPr>
          <a:lstStyle/>
          <a:p>
            <a:r>
              <a:rPr lang="en-US" sz="2592" dirty="0"/>
              <a:t>SEM Photo of hollow core fiber</a:t>
            </a:r>
          </a:p>
        </p:txBody>
      </p:sp>
    </p:spTree>
    <p:extLst>
      <p:ext uri="{BB962C8B-B14F-4D97-AF65-F5344CB8AC3E}">
        <p14:creationId xmlns:p14="http://schemas.microsoft.com/office/powerpoint/2010/main" val="2636526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654" y="306854"/>
            <a:ext cx="9230756" cy="861925"/>
          </a:xfrm>
        </p:spPr>
        <p:txBody>
          <a:bodyPr/>
          <a:lstStyle/>
          <a:p>
            <a:r>
              <a:rPr lang="en-US" sz="3200" dirty="0">
                <a:solidFill>
                  <a:schemeClr val="tx1"/>
                </a:solidFill>
              </a:rPr>
              <a:t>OFS Fiber – The fiber is the network™</a:t>
            </a:r>
          </a:p>
        </p:txBody>
      </p:sp>
      <p:sp>
        <p:nvSpPr>
          <p:cNvPr id="3" name="Text Placeholder 2"/>
          <p:cNvSpPr>
            <a:spLocks noGrp="1"/>
          </p:cNvSpPr>
          <p:nvPr>
            <p:ph type="body" sz="quarter" idx="12"/>
          </p:nvPr>
        </p:nvSpPr>
        <p:spPr>
          <a:xfrm>
            <a:off x="731520" y="1803218"/>
            <a:ext cx="13167360" cy="4742185"/>
          </a:xfrm>
          <a:ln>
            <a:solidFill>
              <a:schemeClr val="tx1"/>
            </a:solidFill>
          </a:ln>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19" name="TextBox 18"/>
          <p:cNvSpPr txBox="1"/>
          <p:nvPr/>
        </p:nvSpPr>
        <p:spPr>
          <a:xfrm>
            <a:off x="970666" y="2532037"/>
            <a:ext cx="4669008" cy="3284545"/>
          </a:xfrm>
          <a:prstGeom prst="rect">
            <a:avLst/>
          </a:prstGeom>
          <a:noFill/>
        </p:spPr>
        <p:txBody>
          <a:bodyPr wrap="square" lIns="130613" tIns="65306" rIns="130613" bIns="65306" rtlCol="0">
            <a:spAutoFit/>
          </a:bodyPr>
          <a:lstStyle/>
          <a:p>
            <a:pPr marL="408167" indent="-408167">
              <a:lnSpc>
                <a:spcPct val="150000"/>
              </a:lnSpc>
              <a:buFont typeface="Arial" panose="020B0604020202020204" pitchFamily="34" charset="0"/>
              <a:buChar char="•"/>
            </a:pPr>
            <a:r>
              <a:rPr lang="en-US" sz="2800" b="1" dirty="0"/>
              <a:t>Made in Norcross, GA</a:t>
            </a:r>
          </a:p>
          <a:p>
            <a:pPr marL="408167" indent="-408167">
              <a:lnSpc>
                <a:spcPct val="150000"/>
              </a:lnSpc>
              <a:buFont typeface="Arial" panose="020B0604020202020204" pitchFamily="34" charset="0"/>
              <a:buChar char="•"/>
            </a:pPr>
            <a:r>
              <a:rPr lang="en-US" sz="2800" b="1" dirty="0"/>
              <a:t>Zero Water Peak (ZWP) </a:t>
            </a:r>
          </a:p>
          <a:p>
            <a:pPr marL="408167" indent="-408167">
              <a:lnSpc>
                <a:spcPct val="150000"/>
              </a:lnSpc>
              <a:buFont typeface="Arial" panose="020B0604020202020204" pitchFamily="34" charset="0"/>
              <a:buChar char="•"/>
            </a:pPr>
            <a:r>
              <a:rPr lang="en-US" sz="2800" b="1" dirty="0"/>
              <a:t>100% synthetic silica</a:t>
            </a:r>
          </a:p>
          <a:p>
            <a:pPr marL="408167" indent="-408167">
              <a:lnSpc>
                <a:spcPct val="150000"/>
              </a:lnSpc>
              <a:buFont typeface="Arial" panose="020B0604020202020204" pitchFamily="34" charset="0"/>
              <a:buChar char="•"/>
            </a:pPr>
            <a:r>
              <a:rPr lang="en-US" sz="2800" b="1" dirty="0"/>
              <a:t>Leading fiber portfolio</a:t>
            </a:r>
          </a:p>
          <a:p>
            <a:pPr marL="408167" indent="-408167">
              <a:lnSpc>
                <a:spcPct val="150000"/>
              </a:lnSpc>
              <a:buFont typeface="Arial" panose="020B0604020202020204" pitchFamily="34" charset="0"/>
              <a:buChar char="•"/>
            </a:pPr>
            <a:r>
              <a:rPr lang="en-US" sz="2800" b="1" dirty="0"/>
              <a:t>Completely compatible</a:t>
            </a:r>
          </a:p>
        </p:txBody>
      </p:sp>
      <p:pic>
        <p:nvPicPr>
          <p:cNvPr id="9" name="Picture 8" descr="A close up of a sign&#10;&#10;Description automatically generated">
            <a:extLst>
              <a:ext uri="{FF2B5EF4-FFF2-40B4-BE49-F238E27FC236}">
                <a16:creationId xmlns:a16="http://schemas.microsoft.com/office/drawing/2014/main" id="{9099DD2F-AF35-4962-BC34-F304502EE0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6388" y="2175333"/>
            <a:ext cx="4519412" cy="4028171"/>
          </a:xfrm>
          <a:prstGeom prst="rect">
            <a:avLst/>
          </a:prstGeom>
        </p:spPr>
      </p:pic>
      <p:pic>
        <p:nvPicPr>
          <p:cNvPr id="11" name="Picture 10">
            <a:extLst>
              <a:ext uri="{FF2B5EF4-FFF2-40B4-BE49-F238E27FC236}">
                <a16:creationId xmlns:a16="http://schemas.microsoft.com/office/drawing/2014/main" id="{A2B907FC-D49E-4132-88D6-B0F1EBE1BC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4654" y="2004383"/>
            <a:ext cx="7802880" cy="4370070"/>
          </a:xfrm>
          <a:prstGeom prst="rect">
            <a:avLst/>
          </a:prstGeom>
        </p:spPr>
      </p:pic>
    </p:spTree>
    <p:extLst>
      <p:ext uri="{BB962C8B-B14F-4D97-AF65-F5344CB8AC3E}">
        <p14:creationId xmlns:p14="http://schemas.microsoft.com/office/powerpoint/2010/main" val="191777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38B5-3A8C-4F22-8D9E-4CE36B5C4E90}"/>
              </a:ext>
            </a:extLst>
          </p:cNvPr>
          <p:cNvSpPr txBox="1">
            <a:spLocks/>
          </p:cNvSpPr>
          <p:nvPr/>
        </p:nvSpPr>
        <p:spPr>
          <a:xfrm>
            <a:off x="1717532" y="1891431"/>
            <a:ext cx="12272787" cy="2510945"/>
          </a:xfrm>
          <a:prstGeom prst="rect">
            <a:avLst/>
          </a:prstGeom>
        </p:spPr>
        <p:txBody>
          <a:bodyPr vert="horz" lIns="117226" tIns="58613" rIns="117226" bIns="5861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Choices and guidance</a:t>
            </a:r>
          </a:p>
          <a:p>
            <a:endParaRPr lang="en-US" sz="4000" dirty="0">
              <a:latin typeface="+mn-lt"/>
            </a:endParaRPr>
          </a:p>
          <a:p>
            <a:r>
              <a:rPr lang="en-US" sz="4000" dirty="0">
                <a:latin typeface="+mn-lt"/>
              </a:rPr>
              <a:t>to build the most suitable network for your organization</a:t>
            </a:r>
          </a:p>
        </p:txBody>
      </p:sp>
    </p:spTree>
    <p:extLst>
      <p:ext uri="{BB962C8B-B14F-4D97-AF65-F5344CB8AC3E}">
        <p14:creationId xmlns:p14="http://schemas.microsoft.com/office/powerpoint/2010/main" val="146678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654" y="276873"/>
            <a:ext cx="6101472" cy="861925"/>
          </a:xfrm>
        </p:spPr>
        <p:txBody>
          <a:bodyPr/>
          <a:lstStyle/>
          <a:p>
            <a:r>
              <a:rPr lang="en-US" sz="3200" dirty="0">
                <a:solidFill>
                  <a:schemeClr val="tx1"/>
                </a:solidFill>
              </a:rPr>
              <a:t>Feeder and Distribution</a:t>
            </a:r>
          </a:p>
        </p:txBody>
      </p:sp>
      <p:sp>
        <p:nvSpPr>
          <p:cNvPr id="3" name="Text Placeholder 2"/>
          <p:cNvSpPr>
            <a:spLocks noGrp="1"/>
          </p:cNvSpPr>
          <p:nvPr>
            <p:ph type="body" sz="quarter" idx="12"/>
          </p:nvPr>
        </p:nvSpPr>
        <p:spPr>
          <a:xfrm>
            <a:off x="664762" y="1843959"/>
            <a:ext cx="13167360" cy="4716667"/>
          </a:xfrm>
          <a:ln>
            <a:solidFill>
              <a:schemeClr val="tx1"/>
            </a:solidFill>
          </a:ln>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17" name="TextBox 16"/>
          <p:cNvSpPr txBox="1"/>
          <p:nvPr/>
        </p:nvSpPr>
        <p:spPr>
          <a:xfrm>
            <a:off x="11036903" y="5718576"/>
            <a:ext cx="2840316" cy="778218"/>
          </a:xfrm>
          <a:prstGeom prst="rect">
            <a:avLst/>
          </a:prstGeom>
          <a:noFill/>
        </p:spPr>
        <p:txBody>
          <a:bodyPr wrap="none" lIns="130613" tIns="65306" rIns="130613" bIns="65306" rtlCol="0">
            <a:spAutoFit/>
          </a:bodyPr>
          <a:lstStyle/>
          <a:p>
            <a:pPr algn="ctr"/>
            <a:r>
              <a:rPr lang="en-US" sz="2100" b="1" dirty="0" err="1"/>
              <a:t>AccuRibbon</a:t>
            </a:r>
            <a:r>
              <a:rPr lang="en-US" sz="2100" b="1" dirty="0"/>
              <a:t> </a:t>
            </a:r>
            <a:r>
              <a:rPr lang="en-US" sz="2100" b="1" dirty="0" err="1"/>
              <a:t>AccuRoll</a:t>
            </a:r>
            <a:r>
              <a:rPr lang="en-US" sz="2100" b="1" baseline="30000" dirty="0"/>
              <a:t>®</a:t>
            </a:r>
            <a:r>
              <a:rPr lang="en-US" sz="2100" b="1" dirty="0"/>
              <a:t> </a:t>
            </a:r>
          </a:p>
          <a:p>
            <a:pPr algn="ctr"/>
            <a:r>
              <a:rPr lang="en-US" sz="2100" b="1" dirty="0"/>
              <a:t>Ribbon and RR Cables</a:t>
            </a:r>
          </a:p>
        </p:txBody>
      </p:sp>
      <p:sp>
        <p:nvSpPr>
          <p:cNvPr id="21" name="TextBox 20"/>
          <p:cNvSpPr txBox="1"/>
          <p:nvPr/>
        </p:nvSpPr>
        <p:spPr>
          <a:xfrm>
            <a:off x="8434442" y="5718576"/>
            <a:ext cx="1896019" cy="778218"/>
          </a:xfrm>
          <a:prstGeom prst="rect">
            <a:avLst/>
          </a:prstGeom>
          <a:noFill/>
        </p:spPr>
        <p:txBody>
          <a:bodyPr wrap="none" lIns="130613" tIns="65306" rIns="130613" bIns="65306" rtlCol="0">
            <a:spAutoFit/>
          </a:bodyPr>
          <a:lstStyle/>
          <a:p>
            <a:pPr algn="ctr"/>
            <a:r>
              <a:rPr lang="en-US" sz="2100" b="1" dirty="0" err="1"/>
              <a:t>PowerGuide</a:t>
            </a:r>
            <a:r>
              <a:rPr lang="en-US" sz="2100" b="1" baseline="30000" dirty="0"/>
              <a:t>®</a:t>
            </a:r>
            <a:r>
              <a:rPr lang="en-US" sz="2100" b="1" dirty="0"/>
              <a:t>  </a:t>
            </a:r>
          </a:p>
          <a:p>
            <a:pPr algn="ctr"/>
            <a:r>
              <a:rPr lang="en-US" sz="2100" b="1" dirty="0"/>
              <a:t>ADSS Cables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42656" y="4123991"/>
            <a:ext cx="1828800" cy="163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1661" y="1900823"/>
            <a:ext cx="1828800" cy="1611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10818" y="4123991"/>
            <a:ext cx="18288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542656" y="1900823"/>
            <a:ext cx="1828800" cy="156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11640717" y="3486971"/>
            <a:ext cx="1632678" cy="778218"/>
          </a:xfrm>
          <a:prstGeom prst="rect">
            <a:avLst/>
          </a:prstGeom>
          <a:noFill/>
        </p:spPr>
        <p:txBody>
          <a:bodyPr wrap="none" lIns="130613" tIns="65306" rIns="130613" bIns="65306" rtlCol="0">
            <a:spAutoFit/>
          </a:bodyPr>
          <a:lstStyle/>
          <a:p>
            <a:pPr algn="ctr"/>
            <a:r>
              <a:rPr lang="en-US" sz="2100" b="1" dirty="0" err="1"/>
              <a:t>MiDia</a:t>
            </a:r>
            <a:r>
              <a:rPr lang="en-US" sz="2100" b="1" baseline="30000" dirty="0"/>
              <a:t>®</a:t>
            </a:r>
            <a:endParaRPr lang="en-US" sz="2100" b="1" dirty="0"/>
          </a:p>
          <a:p>
            <a:pPr algn="ctr"/>
            <a:r>
              <a:rPr lang="en-US" sz="2100" b="1" dirty="0" err="1"/>
              <a:t>Microcables</a:t>
            </a:r>
            <a:endParaRPr lang="en-US" sz="2100" b="1" dirty="0"/>
          </a:p>
        </p:txBody>
      </p:sp>
      <p:sp>
        <p:nvSpPr>
          <p:cNvPr id="26" name="TextBox 25"/>
          <p:cNvSpPr txBox="1"/>
          <p:nvPr/>
        </p:nvSpPr>
        <p:spPr>
          <a:xfrm>
            <a:off x="8230315" y="3412678"/>
            <a:ext cx="2389808" cy="778218"/>
          </a:xfrm>
          <a:prstGeom prst="rect">
            <a:avLst/>
          </a:prstGeom>
          <a:noFill/>
        </p:spPr>
        <p:txBody>
          <a:bodyPr wrap="none" lIns="130613" tIns="65306" rIns="130613" bIns="65306" rtlCol="0">
            <a:spAutoFit/>
          </a:bodyPr>
          <a:lstStyle/>
          <a:p>
            <a:pPr algn="ctr"/>
            <a:r>
              <a:rPr lang="en-US" sz="2100" b="1" dirty="0" err="1"/>
              <a:t>Fortex</a:t>
            </a:r>
            <a:r>
              <a:rPr lang="en-US" sz="2100" b="1" dirty="0"/>
              <a:t>™ </a:t>
            </a:r>
          </a:p>
          <a:p>
            <a:pPr algn="ctr"/>
            <a:r>
              <a:rPr lang="en-US" sz="2100" b="1" dirty="0"/>
              <a:t>Loose Tube Cables</a:t>
            </a:r>
          </a:p>
        </p:txBody>
      </p:sp>
      <p:sp>
        <p:nvSpPr>
          <p:cNvPr id="33" name="TextBox 32"/>
          <p:cNvSpPr txBox="1"/>
          <p:nvPr/>
        </p:nvSpPr>
        <p:spPr>
          <a:xfrm>
            <a:off x="795783" y="3156282"/>
            <a:ext cx="5718068" cy="2717211"/>
          </a:xfrm>
          <a:prstGeom prst="rect">
            <a:avLst/>
          </a:prstGeom>
          <a:noFill/>
        </p:spPr>
        <p:txBody>
          <a:bodyPr wrap="square" lIns="130613" tIns="65306" rIns="130613" bIns="65306" rtlCol="0">
            <a:spAutoFit/>
          </a:bodyPr>
          <a:lstStyle/>
          <a:p>
            <a:pPr marL="408167" indent="-408167">
              <a:lnSpc>
                <a:spcPct val="150000"/>
              </a:lnSpc>
              <a:buFont typeface="Arial" panose="020B0604020202020204" pitchFamily="34" charset="0"/>
              <a:buChar char="•"/>
            </a:pPr>
            <a:r>
              <a:rPr lang="en-US" sz="2800" b="1" dirty="0"/>
              <a:t>Aerial or underground</a:t>
            </a:r>
          </a:p>
          <a:p>
            <a:pPr marL="408167" indent="-408167">
              <a:lnSpc>
                <a:spcPct val="150000"/>
              </a:lnSpc>
              <a:buFont typeface="Arial" panose="020B0604020202020204" pitchFamily="34" charset="0"/>
              <a:buChar char="•"/>
            </a:pPr>
            <a:r>
              <a:rPr lang="en-US" sz="2800" b="1" dirty="0"/>
              <a:t>Light and easy handling</a:t>
            </a:r>
          </a:p>
          <a:p>
            <a:pPr marL="408167" indent="-408167">
              <a:lnSpc>
                <a:spcPct val="150000"/>
              </a:lnSpc>
              <a:buFont typeface="Arial" panose="020B0604020202020204" pitchFamily="34" charset="0"/>
              <a:buChar char="•"/>
            </a:pPr>
            <a:r>
              <a:rPr lang="en-US" sz="2800" b="1" dirty="0"/>
              <a:t>Rugged and reliable</a:t>
            </a:r>
          </a:p>
          <a:p>
            <a:pPr marL="408167" indent="-408167">
              <a:lnSpc>
                <a:spcPct val="150000"/>
              </a:lnSpc>
              <a:buFont typeface="Arial" panose="020B0604020202020204" pitchFamily="34" charset="0"/>
              <a:buChar char="•"/>
            </a:pPr>
            <a:r>
              <a:rPr lang="en-US" sz="2800" b="1" dirty="0"/>
              <a:t>More fibers in less space</a:t>
            </a:r>
          </a:p>
        </p:txBody>
      </p:sp>
    </p:spTree>
    <p:extLst>
      <p:ext uri="{BB962C8B-B14F-4D97-AF65-F5344CB8AC3E}">
        <p14:creationId xmlns:p14="http://schemas.microsoft.com/office/powerpoint/2010/main" val="944558629"/>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1B3CECF71CB54DA79F383939D66785" ma:contentTypeVersion="14" ma:contentTypeDescription="Create a new document." ma:contentTypeScope="" ma:versionID="292988b6763c20013502ed4672660b39">
  <xsd:schema xmlns:xsd="http://www.w3.org/2001/XMLSchema" xmlns:xs="http://www.w3.org/2001/XMLSchema" xmlns:p="http://schemas.microsoft.com/office/2006/metadata/properties" xmlns:ns2="799bea9c-3efc-49e6-bc55-d23cd5331c9d" xmlns:ns3="f6ca6f12-948a-4c6d-b53a-3364616c4aa1" targetNamespace="http://schemas.microsoft.com/office/2006/metadata/properties" ma:root="true" ma:fieldsID="248ffa38684534ee49ed34989b215011" ns2:_="" ns3:_="">
    <xsd:import namespace="799bea9c-3efc-49e6-bc55-d23cd5331c9d"/>
    <xsd:import namespace="f6ca6f12-948a-4c6d-b53a-3364616c4a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LastUpdate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9bea9c-3efc-49e6-bc55-d23cd5331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87c06c2-52d3-47b3-91c2-949c8a7586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astUpdated" ma:index="19" nillable="true" ma:displayName="Last Updated" ma:format="DateOnly" ma:internalName="LastUpda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6ca6f12-948a-4c6d-b53a-3364616c4a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91c45c8-c99c-43ed-bf28-82e1ff9376dd}" ma:internalName="TaxCatchAll" ma:showField="CatchAllData" ma:web="f6ca6f12-948a-4c6d-b53a-3364616c4aa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99bea9c-3efc-49e6-bc55-d23cd5331c9d">
      <Terms xmlns="http://schemas.microsoft.com/office/infopath/2007/PartnerControls"/>
    </lcf76f155ced4ddcb4097134ff3c332f>
    <LastUpdated xmlns="799bea9c-3efc-49e6-bc55-d23cd5331c9d" xsi:nil="true"/>
    <TaxCatchAll xmlns="f6ca6f12-948a-4c6d-b53a-3364616c4aa1" xsi:nil="true"/>
  </documentManagement>
</p:properties>
</file>

<file path=customXml/itemProps1.xml><?xml version="1.0" encoding="utf-8"?>
<ds:datastoreItem xmlns:ds="http://schemas.openxmlformats.org/officeDocument/2006/customXml" ds:itemID="{DB70E084-C365-4EB7-8DE5-A2E45C0847A8}"/>
</file>

<file path=customXml/itemProps2.xml><?xml version="1.0" encoding="utf-8"?>
<ds:datastoreItem xmlns:ds="http://schemas.openxmlformats.org/officeDocument/2006/customXml" ds:itemID="{3B9B76AC-588A-49ED-8BF0-5E7E7FD499F3}"/>
</file>

<file path=customXml/itemProps3.xml><?xml version="1.0" encoding="utf-8"?>
<ds:datastoreItem xmlns:ds="http://schemas.openxmlformats.org/officeDocument/2006/customXml" ds:itemID="{D4602E5D-E280-4ED9-8BC8-00C00FA80525}"/>
</file>

<file path=docProps/app.xml><?xml version="1.0" encoding="utf-8"?>
<Properties xmlns="http://schemas.openxmlformats.org/officeDocument/2006/extended-properties" xmlns:vt="http://schemas.openxmlformats.org/officeDocument/2006/docPropsVTypes">
  <Template>Office Theme</Template>
  <TotalTime>29171</TotalTime>
  <Words>3273</Words>
  <Application>Microsoft Office PowerPoint</Application>
  <PresentationFormat>Custom</PresentationFormat>
  <Paragraphs>824</Paragraphs>
  <Slides>58</Slides>
  <Notes>10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7" baseType="lpstr">
      <vt:lpstr>Arial</vt:lpstr>
      <vt:lpstr>Calibri</vt:lpstr>
      <vt:lpstr>Franklin Gothic Book</vt:lpstr>
      <vt:lpstr>Franklin Gothic Medium</vt:lpstr>
      <vt:lpstr>Helvetica Neue Light</vt:lpstr>
      <vt:lpstr>Times New Roman</vt:lpstr>
      <vt:lpstr>Wingdings</vt:lpstr>
      <vt:lpstr>Office Theme</vt:lpstr>
      <vt:lpstr>Bitmap Image</vt:lpstr>
      <vt:lpstr>PowerPoint Presentation</vt:lpstr>
      <vt:lpstr>PowerPoint Presentation</vt:lpstr>
      <vt:lpstr>An original inventor of fiber</vt:lpstr>
      <vt:lpstr>Record of Innovations Adopted in Volume</vt:lpstr>
      <vt:lpstr>Industry Stewards</vt:lpstr>
      <vt:lpstr>Specialty Fibers and R&amp;D</vt:lpstr>
      <vt:lpstr>OFS Fiber – The fiber is the network™</vt:lpstr>
      <vt:lpstr>PowerPoint Presentation</vt:lpstr>
      <vt:lpstr>Feeder and Distribution</vt:lpstr>
      <vt:lpstr>Splitters</vt:lpstr>
      <vt:lpstr>Drop Solutions – Terminals and cables</vt:lpstr>
      <vt:lpstr>Building Distribution</vt:lpstr>
      <vt:lpstr>In Home and Apartment</vt:lpstr>
      <vt:lpstr>Fibers for all applications</vt:lpstr>
      <vt:lpstr>Fiber types</vt:lpstr>
      <vt:lpstr>Optical spectrum needed for the future</vt:lpstr>
      <vt:lpstr>Zero Water Peak Performance Clean performance through the optical spectrum</vt:lpstr>
      <vt:lpstr>High Purity Synthetic Silica VS. Natural Quartz</vt:lpstr>
      <vt:lpstr>AllWave®+ and AllWave One Fibers The next generations of single mode fiber </vt:lpstr>
      <vt:lpstr>AllWave®+ Fiber value</vt:lpstr>
      <vt:lpstr>FTTH Network Macro View</vt:lpstr>
      <vt:lpstr>Outside Plant Fiber Cable</vt:lpstr>
      <vt:lpstr>PowerPoint Presentation</vt:lpstr>
      <vt:lpstr>PowerPoint Presentation</vt:lpstr>
      <vt:lpstr>OFS Loose Tube Cable Lineup</vt:lpstr>
      <vt:lpstr>Typical OFS ADSS options</vt:lpstr>
      <vt:lpstr>Flat and rollable ribbons </vt:lpstr>
      <vt:lpstr>PowerPoint Presentation</vt:lpstr>
      <vt:lpstr>PowerPoint Presentation</vt:lpstr>
      <vt:lpstr>PowerPoint Presentation</vt:lpstr>
      <vt:lpstr>Terminals and closures</vt:lpstr>
      <vt:lpstr>PowerPoint Presentation</vt:lpstr>
      <vt:lpstr>Where to place the splitter – 4 main options</vt:lpstr>
      <vt:lpstr>Distributed tap design and troubleshooting</vt:lpstr>
      <vt:lpstr>Distributed splits vs distributed taps – costs</vt:lpstr>
      <vt:lpstr>Distributed balanced split versus unbalanced split</vt:lpstr>
      <vt:lpstr>Drop cable options</vt:lpstr>
      <vt:lpstr>PowerPoint Presentation</vt:lpstr>
      <vt:lpstr>Hardened vs non-hardened connectors</vt:lpstr>
      <vt:lpstr>PowerPoint Presentation</vt:lpstr>
      <vt:lpstr>To and in the home</vt:lpstr>
      <vt:lpstr>Typical Home ONT Installation Location</vt:lpstr>
      <vt:lpstr>PowerPoint Presentation</vt:lpstr>
      <vt:lpstr>Bending Loss will become an even Bigger Challenge</vt:lpstr>
      <vt:lpstr>ITU-T  G.657 Bend Loss Insensitive SM Fiber</vt:lpstr>
      <vt:lpstr>EZ-Bend® Fiber has changed the game for SFU and MDU Deployment</vt:lpstr>
      <vt:lpstr>What makes Bend Insensitive Fiber special?</vt:lpstr>
      <vt:lpstr>If needed - Wrapping the house – EZ Bend 3.0 or 4.8</vt:lpstr>
      <vt:lpstr>Wall or SWE Mounted ONT – Bracket fits on top</vt:lpstr>
      <vt:lpstr>Desk or tabletop mount</vt:lpstr>
      <vt:lpstr>For short distance in-home options</vt:lpstr>
      <vt:lpstr>Putting it all together</vt:lpstr>
      <vt:lpstr>PowerPoint Presentation</vt:lpstr>
      <vt:lpstr>PowerPoint Presentation</vt:lpstr>
      <vt:lpstr>InvisiLight® MDU Solution for hallways and risers</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Boxer, Mark A (Mark)</cp:lastModifiedBy>
  <cp:revision>867</cp:revision>
  <cp:lastPrinted>2017-08-17T18:02:40Z</cp:lastPrinted>
  <dcterms:created xsi:type="dcterms:W3CDTF">2017-06-06T17:35:54Z</dcterms:created>
  <dcterms:modified xsi:type="dcterms:W3CDTF">2023-04-17T19:54:17Z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0x010100121B3CECF71CB54DA79F383939D66785</vt:lpwstr>
  </property>
</Properties>
</file>